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91" r:id="rId3"/>
    <p:sldId id="31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12"/>
    <a:srgbClr val="BE1F47"/>
    <a:srgbClr val="F4EDF9"/>
    <a:srgbClr val="DC2857"/>
    <a:srgbClr val="E4567B"/>
    <a:srgbClr val="77B046"/>
    <a:srgbClr val="EE96AD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6.xml><?xml version="1.0" encoding="utf-8"?>
<inkml:ink xmlns:inkml="http://www.w3.org/2003/InkML">
  <inkml:definitions/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8.xml><?xml version="1.0" encoding="utf-8"?>
<inkml:ink xmlns:inkml="http://www.w3.org/2003/InkML">
  <inkml:definitions/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1.xml><?xml version="1.0" encoding="utf-8"?>
<inkml:ink xmlns:inkml="http://www.w3.org/2003/InkML">
  <inkml:definitions/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4.xml><?xml version="1.0" encoding="utf-8"?>
<inkml:ink xmlns:inkml="http://www.w3.org/2003/InkML">
  <inkml:definitions/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7.xml><?xml version="1.0" encoding="utf-8"?>
<inkml:ink xmlns:inkml="http://www.w3.org/2003/InkML">
  <inkml:definitions/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0.xml><?xml version="1.0" encoding="utf-8"?>
<inkml:ink xmlns:inkml="http://www.w3.org/2003/InkML">
  <inkml:definitions/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3.xml><?xml version="1.0" encoding="utf-8"?>
<inkml:ink xmlns:inkml="http://www.w3.org/2003/InkML">
  <inkml:definitions/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6.xml><?xml version="1.0" encoding="utf-8"?>
<inkml:ink xmlns:inkml="http://www.w3.org/2003/InkML">
  <inkml:definitions/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customXml" Target="../ink/ink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customXml" Target="../ink/ink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3.jpe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7" Type="http://schemas.openxmlformats.org/officeDocument/2006/relationships/image" Target="../media/image4.jpe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1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7" Type="http://schemas.openxmlformats.org/officeDocument/2006/relationships/image" Target="../media/image5.jpe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1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7" Type="http://schemas.openxmlformats.org/officeDocument/2006/relationships/image" Target="../media/image6.jpe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2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customXml" Target="../ink/ink2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7" Type="http://schemas.openxmlformats.org/officeDocument/2006/relationships/image" Target="../media/image10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2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7" Type="http://schemas.openxmlformats.org/officeDocument/2006/relationships/image" Target="../media/image11.jpe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30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7" Type="http://schemas.openxmlformats.org/officeDocument/2006/relationships/image" Target="../media/image12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3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5.xml"/><Relationship Id="rId7" Type="http://schemas.openxmlformats.org/officeDocument/2006/relationships/image" Target="../media/image13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36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7" Type="http://schemas.openxmlformats.org/officeDocument/2006/relationships/image" Target="../media/image14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39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1.xml"/><Relationship Id="rId7" Type="http://schemas.openxmlformats.org/officeDocument/2006/relationships/image" Target="../media/image15.jpeg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4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4.xml"/><Relationship Id="rId7" Type="http://schemas.openxmlformats.org/officeDocument/2006/relationships/image" Target="../media/image16.jpeg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45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7.xml"/><Relationship Id="rId7" Type="http://schemas.openxmlformats.org/officeDocument/2006/relationships/image" Target="../media/image17.jpeg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48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60278"/>
            <a:ext cx="1035765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Chapter 11:</a:t>
            </a:r>
          </a:p>
          <a:p>
            <a:pPr algn="ctr"/>
            <a:r>
              <a:rPr lang="en-US" sz="2800" b="1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PWM and </a:t>
            </a:r>
            <a:r>
              <a:rPr lang="en-US" sz="28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DC Motor Control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996745"/>
            <a:ext cx="7115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  <a:endParaRPr lang="en-US" altLang="en-US" sz="2000" b="1" dirty="0">
              <a:solidFill>
                <a:srgbClr val="36001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11-1: DC Motor Rotation (Permanent Magnet Field)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49A403-2A51-27A9-6AB5-9BA60B7C21B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26542" y="1622534"/>
            <a:ext cx="8044144" cy="454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6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11-1: Selected DC Motor Characteristics (http://www.Jameco.com)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BBB1DFE-5EFC-F41A-2E57-6C4EDF756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107272"/>
              </p:ext>
            </p:extLst>
          </p:nvPr>
        </p:nvGraphicFramePr>
        <p:xfrm>
          <a:off x="590977" y="2947634"/>
          <a:ext cx="10825314" cy="1979615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1500870">
                  <a:extLst>
                    <a:ext uri="{9D8B030D-6E8A-4147-A177-3AD203B41FA5}">
                      <a16:colId xmlns:a16="http://schemas.microsoft.com/office/drawing/2014/main" val="3830936196"/>
                    </a:ext>
                  </a:extLst>
                </a:gridCol>
                <a:gridCol w="1943487">
                  <a:extLst>
                    <a:ext uri="{9D8B030D-6E8A-4147-A177-3AD203B41FA5}">
                      <a16:colId xmlns:a16="http://schemas.microsoft.com/office/drawing/2014/main" val="3391549645"/>
                    </a:ext>
                  </a:extLst>
                </a:gridCol>
                <a:gridCol w="1873741">
                  <a:extLst>
                    <a:ext uri="{9D8B030D-6E8A-4147-A177-3AD203B41FA5}">
                      <a16:colId xmlns:a16="http://schemas.microsoft.com/office/drawing/2014/main" val="214478510"/>
                    </a:ext>
                  </a:extLst>
                </a:gridCol>
                <a:gridCol w="1916662">
                  <a:extLst>
                    <a:ext uri="{9D8B030D-6E8A-4147-A177-3AD203B41FA5}">
                      <a16:colId xmlns:a16="http://schemas.microsoft.com/office/drawing/2014/main" val="662623913"/>
                    </a:ext>
                  </a:extLst>
                </a:gridCol>
                <a:gridCol w="1889836">
                  <a:extLst>
                    <a:ext uri="{9D8B030D-6E8A-4147-A177-3AD203B41FA5}">
                      <a16:colId xmlns:a16="http://schemas.microsoft.com/office/drawing/2014/main" val="2794483045"/>
                    </a:ext>
                  </a:extLst>
                </a:gridCol>
                <a:gridCol w="1700718">
                  <a:extLst>
                    <a:ext uri="{9D8B030D-6E8A-4147-A177-3AD203B41FA5}">
                      <a16:colId xmlns:a16="http://schemas.microsoft.com/office/drawing/2014/main" val="23209764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Part No.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Nominal Volts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Volt Range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Current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RPM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Torque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898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154915CP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 V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1.5–3 V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0.070 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5,200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4.0 g-cm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9077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154923CP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 V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1.5–3 V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0.240 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16,000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8.3 g-cm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63761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177498CP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4.5 V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3–14 V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0.150 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10,300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33.3 g-cm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3642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181411CP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 V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3–14 V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0.470 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10,000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18.8 g-cm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8660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34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11-2: H-Bridge Motor Configuration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C83BD1-12F9-CB27-200F-A906696EFBA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60998" y="1535733"/>
            <a:ext cx="5856961" cy="468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5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11-3: H-Bridge Motor Clockwise Configuration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7DA6EB-7A14-16D5-2DEE-AF93CA27BA8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25166" y="1693727"/>
            <a:ext cx="5463285" cy="437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7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11-4: H-Bridge Motor Counterclockwise Configuration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DF79D0C-0045-562B-DBC2-4D505660613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38475" y="1596213"/>
            <a:ext cx="5526771" cy="448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6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11-5: H-Bridge in an Invalid Configuration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D38D17-3CD6-DD46-D58B-570AE22F132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443" y="1580023"/>
            <a:ext cx="5746516" cy="460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3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11-5: H-Bridge in an Invalid Configuration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72017D0-9355-63E2-3A0F-53EED1B08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213904"/>
              </p:ext>
            </p:extLst>
          </p:nvPr>
        </p:nvGraphicFramePr>
        <p:xfrm>
          <a:off x="462116" y="2651535"/>
          <a:ext cx="11179277" cy="279168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2713703">
                  <a:extLst>
                    <a:ext uri="{9D8B030D-6E8A-4147-A177-3AD203B41FA5}">
                      <a16:colId xmlns:a16="http://schemas.microsoft.com/office/drawing/2014/main" val="924568905"/>
                    </a:ext>
                  </a:extLst>
                </a:gridCol>
                <a:gridCol w="2153264">
                  <a:extLst>
                    <a:ext uri="{9D8B030D-6E8A-4147-A177-3AD203B41FA5}">
                      <a16:colId xmlns:a16="http://schemas.microsoft.com/office/drawing/2014/main" val="2810453140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val="2685007427"/>
                    </a:ext>
                  </a:extLst>
                </a:gridCol>
                <a:gridCol w="2079523">
                  <a:extLst>
                    <a:ext uri="{9D8B030D-6E8A-4147-A177-3AD203B41FA5}">
                      <a16:colId xmlns:a16="http://schemas.microsoft.com/office/drawing/2014/main" val="489038851"/>
                    </a:ext>
                  </a:extLst>
                </a:gridCol>
                <a:gridCol w="2138516">
                  <a:extLst>
                    <a:ext uri="{9D8B030D-6E8A-4147-A177-3AD203B41FA5}">
                      <a16:colId xmlns:a16="http://schemas.microsoft.com/office/drawing/2014/main" val="1021740034"/>
                    </a:ext>
                  </a:extLst>
                </a:gridCol>
              </a:tblGrid>
              <a:tr h="740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Motor Operation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SW1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SW2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SW3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SW4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extLst>
                  <a:ext uri="{0D108BD9-81ED-4DB2-BD59-A6C34878D82A}">
                    <a16:rowId xmlns:a16="http://schemas.microsoft.com/office/drawing/2014/main" val="2037260071"/>
                  </a:ext>
                </a:extLst>
              </a:tr>
              <a:tr h="2636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Off   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Open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Open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Open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Open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extLst>
                  <a:ext uri="{0D108BD9-81ED-4DB2-BD59-A6C34878D82A}">
                    <a16:rowId xmlns:a16="http://schemas.microsoft.com/office/drawing/2014/main" val="613875485"/>
                  </a:ext>
                </a:extLst>
              </a:tr>
              <a:tr h="555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Clockwise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Closed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Open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Open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Closed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extLst>
                  <a:ext uri="{0D108BD9-81ED-4DB2-BD59-A6C34878D82A}">
                    <a16:rowId xmlns:a16="http://schemas.microsoft.com/office/drawing/2014/main" val="582905479"/>
                  </a:ext>
                </a:extLst>
              </a:tr>
              <a:tr h="5014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Counterclockwise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Open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Closed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Closed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Open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extLst>
                  <a:ext uri="{0D108BD9-81ED-4DB2-BD59-A6C34878D82A}">
                    <a16:rowId xmlns:a16="http://schemas.microsoft.com/office/drawing/2014/main" val="1362201088"/>
                  </a:ext>
                </a:extLst>
              </a:tr>
              <a:tr h="6204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Invalid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Closed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Closed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Closed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Closed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103" marR="34103" marT="0" marB="0"/>
                </a:tc>
                <a:extLst>
                  <a:ext uri="{0D108BD9-81ED-4DB2-BD59-A6C34878D82A}">
                    <a16:rowId xmlns:a16="http://schemas.microsoft.com/office/drawing/2014/main" val="3702567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10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11-6: Bidirectional Motor Control Using an L298 Chip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E7B206-419A-23A8-165F-A5953516E9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96" y="1646801"/>
            <a:ext cx="8683172" cy="41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2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11-7: Pulse Width Modulation Comparison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5D7428-3F2E-83D8-7D46-57AE58EEC46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90519" y="2378941"/>
            <a:ext cx="8922703" cy="290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5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11-8: DC Motor Connection Using a Darlington Transistor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88F2507-5EB2-31FC-0686-DC022C77BD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14" y="1606274"/>
            <a:ext cx="7952822" cy="443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7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11-9: DC Motor Connection Using a MOSFET Transistor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06D0B7-D33A-1CC0-9F1D-DC47F92B38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958" y="1649699"/>
            <a:ext cx="7776230" cy="441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8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11-10: H-bridge Driver TB6612FNG Block Diagram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519FC8-C5BC-3109-12A1-67AFBF7036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42" y="1463293"/>
            <a:ext cx="7020096" cy="481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3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11-11: H-bridge Driver TB6612FNG Connection 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C01A08-88E7-E250-7013-DA2EEC7BC3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636" y="1578081"/>
            <a:ext cx="823985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4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11-12: Servomotor Control 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3134535-B319-0B8F-1438-BFB7C12503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986" y="1520767"/>
            <a:ext cx="7629770" cy="471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8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11-13: Pico Board to Servomotor Connection 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E66C25-2DF5-3693-9238-4067588183A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0"/>
          <a:stretch/>
        </p:blipFill>
        <p:spPr bwMode="auto">
          <a:xfrm>
            <a:off x="1874903" y="1458158"/>
            <a:ext cx="7753935" cy="45966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492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2229</TotalTime>
  <Words>226</Words>
  <Application>Microsoft Office PowerPoint</Application>
  <PresentationFormat>Widescreen</PresentationFormat>
  <Paragraphs>76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562</cp:revision>
  <dcterms:created xsi:type="dcterms:W3CDTF">2021-04-19T12:52:04Z</dcterms:created>
  <dcterms:modified xsi:type="dcterms:W3CDTF">2022-05-09T13:25:10Z</dcterms:modified>
</cp:coreProperties>
</file>