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86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7" r:id="rId29"/>
    <p:sldId id="282" r:id="rId30"/>
    <p:sldId id="283" r:id="rId31"/>
    <p:sldId id="284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50" d="100"/>
          <a:sy n="50" d="100"/>
        </p:scale>
        <p:origin x="324" y="1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D8EBD-BCEA-44DB-B3FA-BEF2334C0C16}" type="datetimeFigureOut">
              <a:rPr lang="en-US" smtClean="0"/>
              <a:t>9/2/2016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7F81B-48C6-4241-8C54-F91A4F43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8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8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4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2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71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00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08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25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1679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448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260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1152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371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0180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856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202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071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2178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4735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7333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1166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6814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105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7F81B-48C6-4241-8C54-F91A4F434ED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65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08114-23E4-4593-BF3B-532BFBD2E1B6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2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65C8-5366-440F-85B8-EFCE7441B29B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68B0-814B-40D6-B4DB-04CC4FF7D2A1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0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B75F-8F27-4911-AC37-C552ADB1044A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6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6D5C-3F53-40F4-B006-594CFED681E5}" type="datetime1">
              <a:rPr lang="en-US" smtClean="0"/>
              <a:t>9/2/2016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4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AB96-F4F7-4D54-B513-CDD7343FAFF8}" type="datetime1">
              <a:rPr lang="en-US" smtClean="0"/>
              <a:t>9/2/2016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BFA-5E5C-4D5E-8ABD-D656A00E87E8}" type="datetime1">
              <a:rPr lang="en-US" smtClean="0"/>
              <a:t>9/2/2016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94CFD-9BCE-4FD7-86C9-19BCA0CFC0F4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45B-A388-4771-A1DA-47B0603B35BE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7376-1B16-4472-B0F1-F964F0DA414A}" type="datetime1">
              <a:rPr lang="en-US" smtClean="0"/>
              <a:t>9/2/2016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DD39-9C18-486C-BC65-D16C8C15D60C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3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4E44D-7099-4E2F-8E43-3E18C2255D06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3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EC0-F5BD-4E51-9DAB-E318021EB119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3C8-D353-4AE7-AD9B-AB6C5E624401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BF-BC85-48BF-BC3B-9C7B6A1A6F9D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396FF-8624-43D2-B715-A5C5861C3834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7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1E3D-2E4F-4121-8B5B-DDDAB554B90A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2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AC7750-DD3B-4E48-B89E-99E4CC08EBBE}" type="datetime1">
              <a:rPr lang="en-US" smtClean="0"/>
              <a:t>9/2/2016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8B6C21-E150-4397-8C19-7B7D96984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I2C Protocol and RTC Interfacing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49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I2C Bus Characteristics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</a:t>
            </a:fld>
            <a:endParaRPr lang="en-US" sz="2400" dirty="0"/>
          </a:p>
        </p:txBody>
      </p:sp>
      <p:pic>
        <p:nvPicPr>
          <p:cNvPr id="5" name="Content Placeholder 4" descr="F9-1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97108" y="2794715"/>
            <a:ext cx="7168901" cy="285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I2C Bit Format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</a:t>
            </a:fld>
            <a:endParaRPr lang="en-US" sz="2400" dirty="0"/>
          </a:p>
        </p:txBody>
      </p:sp>
      <p:pic>
        <p:nvPicPr>
          <p:cNvPr id="5" name="Content Placeholder 4" descr="F9-2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119802" y="2846231"/>
            <a:ext cx="6758294" cy="277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 and STOP Conditions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4</a:t>
            </a:fld>
            <a:endParaRPr lang="en-US" sz="2400" dirty="0"/>
          </a:p>
        </p:txBody>
      </p:sp>
      <p:pic>
        <p:nvPicPr>
          <p:cNvPr id="5" name="Content Placeholder 4" descr="F9-3.jpg"/>
          <p:cNvPicPr>
            <a:picLocks noGrp="1"/>
          </p:cNvPicPr>
          <p:nvPr>
            <p:ph idx="1"/>
          </p:nvPr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328147" y="3193961"/>
            <a:ext cx="6222740" cy="203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REPEATED START Condition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5</a:t>
            </a:fld>
            <a:endParaRPr lang="en-US" sz="2400" dirty="0"/>
          </a:p>
        </p:txBody>
      </p:sp>
      <p:pic>
        <p:nvPicPr>
          <p:cNvPr id="5" name="Content Placeholder 4" descr="F9-4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891128" y="3438659"/>
            <a:ext cx="5554913" cy="168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Byte Format in I2C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6</a:t>
            </a:fld>
            <a:endParaRPr lang="en-US" sz="2400" dirty="0"/>
          </a:p>
        </p:txBody>
      </p:sp>
      <p:pic>
        <p:nvPicPr>
          <p:cNvPr id="5" name="Content Placeholder 4" descr="F9-5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15924" y="2910625"/>
            <a:ext cx="6499463" cy="261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 Byte Format in I2C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7</a:t>
            </a:fld>
            <a:endParaRPr lang="en-US" sz="2400" dirty="0"/>
          </a:p>
        </p:txBody>
      </p:sp>
      <p:pic>
        <p:nvPicPr>
          <p:cNvPr id="5" name="Content Placeholder 4" descr="F9-6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114453" y="3451538"/>
            <a:ext cx="7052276" cy="162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Data Transmission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8</a:t>
            </a:fld>
            <a:endParaRPr lang="en-US" sz="2400" dirty="0"/>
          </a:p>
        </p:txBody>
      </p:sp>
      <p:pic>
        <p:nvPicPr>
          <p:cNvPr id="5" name="Content Placeholder 4" descr="F9-7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12642" y="3438659"/>
            <a:ext cx="7639058" cy="159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Clock Stretching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9</a:t>
            </a:fld>
            <a:endParaRPr lang="en-US" sz="2400" dirty="0"/>
          </a:p>
        </p:txBody>
      </p:sp>
      <p:pic>
        <p:nvPicPr>
          <p:cNvPr id="5" name="Content Placeholder 4" descr="F9-8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85212" y="2717441"/>
            <a:ext cx="7424809" cy="302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Multi-byte Burst Write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10</a:t>
            </a:fld>
            <a:endParaRPr lang="en-US" sz="2400" dirty="0"/>
          </a:p>
        </p:txBody>
      </p:sp>
      <p:pic>
        <p:nvPicPr>
          <p:cNvPr id="5" name="Content Placeholder 4" descr="F9-9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84311" y="3367480"/>
            <a:ext cx="10018712" cy="1570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Multi-byte Burst Read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11</a:t>
            </a:fld>
            <a:endParaRPr lang="en-US" sz="2400" dirty="0"/>
          </a:p>
        </p:txBody>
      </p:sp>
      <p:pic>
        <p:nvPicPr>
          <p:cNvPr id="5" name="Content Placeholder 4" descr="F9-10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19337" y="3514632"/>
            <a:ext cx="9983686" cy="127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I2C Module Base Address for MSP432 (shared with SPI)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12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6885895"/>
              </p:ext>
            </p:extLst>
          </p:nvPr>
        </p:nvGraphicFramePr>
        <p:xfrm>
          <a:off x="3921678" y="3425163"/>
          <a:ext cx="5486400" cy="175260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I2C Module(UCBx)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Base Address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UCB0(eUSCI0)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0x4000_2000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UCB1(eUSCI1)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0x4000_2400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UCB2(eUSCI2)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0x4000_2800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UCB3(eUSCI3)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0x4000_2C00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0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I2C Registers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13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8848552"/>
              </p:ext>
            </p:extLst>
          </p:nvPr>
        </p:nvGraphicFramePr>
        <p:xfrm>
          <a:off x="2341520" y="2727056"/>
          <a:ext cx="8229600" cy="3505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Register Name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Register Function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Register Address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UCB0 Control Word 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Control 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4000_1000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UCB0 Baud Rate Control Word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Baud Rate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4000_1006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UCB0 Status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Status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4000_1008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UCB0 RXBUF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Receive Buffer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4000_100C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UCB0 TXBUF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Transmit Buffer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4000_100E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UCB0 I2CSA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I2C Slave Address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4000_1020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UCB0 IE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Interrupt Enable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4000_102A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UCB0 IFG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Interrupt Flag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4000_102C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7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I2C Control Word 0 (UCBxCTLW0) Registers in MSP432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14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3552952"/>
            <a:ext cx="9144000" cy="119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4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UCBxCTLW0 (</a:t>
            </a:r>
            <a:r>
              <a:rPr lang="en-US" dirty="0" err="1"/>
              <a:t>UCBx</a:t>
            </a:r>
            <a:r>
              <a:rPr lang="en-US" dirty="0"/>
              <a:t> Control Word 0) register bit description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15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0402105"/>
              </p:ext>
            </p:extLst>
          </p:nvPr>
        </p:nvGraphicFramePr>
        <p:xfrm>
          <a:off x="1633940" y="2090928"/>
          <a:ext cx="8716470" cy="4767072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677265"/>
                <a:gridCol w="1310447"/>
                <a:gridCol w="2248198"/>
                <a:gridCol w="4480560"/>
              </a:tblGrid>
              <a:tr h="2015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Bits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Name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Function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/>
                </a:tc>
              </a:tr>
              <a:tr h="415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UCSWRST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Software reset enable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0b = Disabled. eUSCI_B released for operation.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1b = Enabled. eUSCI_B logic held in reset state.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/>
                </a:tc>
              </a:tr>
              <a:tr h="415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UCTXSTT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Transmit START condition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0b = Do not generate START condition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1b = Generate START condition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</a:tr>
              <a:tr h="415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UCTXSTP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Transmit STOP condition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0b = No STOP generated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1b = Generate STOP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</a:tr>
              <a:tr h="415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UCTXNACK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Transmit a NACK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0b = Acknowledge normally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1b = Generate NACK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</a:tr>
              <a:tr h="415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UCTR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Transmitter/receiver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0b = Receiver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1b = Transmitter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</a:tr>
              <a:tr h="415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UCTXACK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Transmit ACK condition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0b = Do not acknowledge the slave address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1b = Acknowledge the slave address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</a:tr>
              <a:tr h="8437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7-6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UCSSELx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eUSCI clock source select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00b = Reserved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01b = ACLK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10b = SMCLK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11b = SMCLK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212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UCBxCTLW0 (</a:t>
            </a:r>
            <a:r>
              <a:rPr lang="en-US" dirty="0" err="1"/>
              <a:t>UCBx</a:t>
            </a:r>
            <a:r>
              <a:rPr lang="en-US" dirty="0"/>
              <a:t> Control Word 0) register bit </a:t>
            </a:r>
            <a:r>
              <a:rPr lang="en-US" dirty="0" smtClean="0"/>
              <a:t>description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16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463807"/>
              </p:ext>
            </p:extLst>
          </p:nvPr>
        </p:nvGraphicFramePr>
        <p:xfrm>
          <a:off x="1664664" y="2141410"/>
          <a:ext cx="9287192" cy="471659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677265"/>
                <a:gridCol w="1013886"/>
                <a:gridCol w="1645920"/>
                <a:gridCol w="5950121"/>
              </a:tblGrid>
              <a:tr h="2015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Bits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Name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Function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Description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/>
                </a:tc>
              </a:tr>
              <a:tr h="415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8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UCSYNC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Synchronous mode enable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Always 1b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1b = Synchronous mode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</a:tr>
              <a:tr h="8437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10-9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UCMODEx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eUSCI</a:t>
                      </a:r>
                      <a:r>
                        <a:rPr lang="en-US" sz="1500" dirty="0">
                          <a:effectLst/>
                        </a:rPr>
                        <a:t> mode.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00b = 3-pin SPI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01b = 4-pin SPI with UCxSTE active high: Slave enabled when UCxSTE = 1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10b = 4-pin SPI with UCxSTE active low: Slave enabled when UCxSTE =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11b = I2C mode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</a:tr>
              <a:tr h="415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UCMST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Master mode select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0b = Slave mode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1b = Master mode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</a:tr>
              <a:tr h="629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13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UCMM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Multi-master environment select.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0b = Single master environment. There is no other master in the system. The address compare unit is disabled.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1b = Multi-master environment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</a:tr>
              <a:tr h="415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14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UCSLA10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Slave addressing mode select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0b = Address slave with 7-bit address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1b = Address slave with 10-bit address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</a:tr>
              <a:tr h="415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15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UCA10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Own addressing mode select.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0b = Own address is a 7-bit address.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1b = Own address is a 10-bit address.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0700" marR="7070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706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UCBxBRW</a:t>
            </a:r>
            <a:r>
              <a:rPr lang="en-US" dirty="0"/>
              <a:t> Register to Set I2C Baud Rate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17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3908206"/>
            <a:ext cx="9144000" cy="48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59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UCBxBRW</a:t>
            </a:r>
            <a:r>
              <a:rPr lang="en-US" dirty="0"/>
              <a:t>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18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952659"/>
              </p:ext>
            </p:extLst>
          </p:nvPr>
        </p:nvGraphicFramePr>
        <p:xfrm>
          <a:off x="2602793" y="3823543"/>
          <a:ext cx="7772400" cy="1051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1600"/>
                <a:gridCol w="640080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Bits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Description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15-0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Bit clock </a:t>
                      </a:r>
                      <a:r>
                        <a:rPr lang="en-US" sz="2000" dirty="0" err="1">
                          <a:effectLst/>
                        </a:rPr>
                        <a:t>prescaler</a:t>
                      </a:r>
                      <a:r>
                        <a:rPr lang="en-US" sz="2000" dirty="0">
                          <a:effectLst/>
                        </a:rPr>
                        <a:t>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Modify only when UCSWRST = 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033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UCBx</a:t>
            </a:r>
            <a:r>
              <a:rPr lang="en-US" dirty="0"/>
              <a:t> I2C slave address </a:t>
            </a:r>
            <a:r>
              <a:rPr lang="en-US" dirty="0" err="1"/>
              <a:t>registerData</a:t>
            </a:r>
            <a:r>
              <a:rPr lang="en-US" dirty="0"/>
              <a:t> Register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19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3904061"/>
            <a:ext cx="9144000" cy="497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5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UCBxTXBUF</a:t>
            </a:r>
            <a:r>
              <a:rPr lang="en-US" dirty="0"/>
              <a:t> Transmit Buffer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20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3908206"/>
            <a:ext cx="9144000" cy="48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92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UCBxSTATW</a:t>
            </a:r>
            <a:r>
              <a:rPr lang="en-US" dirty="0"/>
              <a:t> Status Word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21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67" y="3556236"/>
            <a:ext cx="9144000" cy="119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50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UCBxSTATW</a:t>
            </a:r>
            <a:r>
              <a:rPr lang="en-US" dirty="0"/>
              <a:t> Status Word Register bit description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22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9103789"/>
              </p:ext>
            </p:extLst>
          </p:nvPr>
        </p:nvGraphicFramePr>
        <p:xfrm>
          <a:off x="1995381" y="2438399"/>
          <a:ext cx="8956475" cy="41010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7791"/>
                <a:gridCol w="1268121"/>
                <a:gridCol w="6850563"/>
              </a:tblGrid>
              <a:tr h="3111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Bit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260" marR="112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Field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260" marR="1122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Description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260" marR="112260" marT="0" marB="0"/>
                </a:tc>
              </a:tr>
              <a:tr h="6223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15-8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260" marR="11226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UCBCNTx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260" marR="11226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Returns the number of bytes received or transmitted on the I2C-Bus since the last START or RESTART.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260" marR="112260" marT="0" marB="0"/>
                </a:tc>
              </a:tr>
              <a:tr h="3111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260" marR="11226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Reserved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260" marR="11226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Reserved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260" marR="112260" marT="0" marB="0"/>
                </a:tc>
              </a:tr>
              <a:tr h="6223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260" marR="11226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UCSCLLOW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260" marR="11226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0b = SCL is not held low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1b = SCL is held low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260" marR="112260" marT="0" marB="0"/>
                </a:tc>
              </a:tr>
              <a:tr h="12447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260" marR="11226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UCGC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260" marR="11226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General call address received. UCGC is automatically cleared when a START condition is received.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0b = No general call address received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1b = General call address received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260" marR="112260" marT="0" marB="0"/>
                </a:tc>
              </a:tr>
              <a:tr h="6223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260" marR="11226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UCBBUSY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260" marR="11226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0b = Bus inactive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1b = Bus busy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260" marR="112260" marT="0" marB="0"/>
                </a:tc>
              </a:tr>
              <a:tr h="3111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3-0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260" marR="11226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Reserved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260" marR="11226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Reserved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260" marR="11226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558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 Pin Assignment for all 4 I2C </a:t>
            </a:r>
            <a:r>
              <a:rPr lang="en-US" dirty="0" err="1"/>
              <a:t>UCBx</a:t>
            </a:r>
            <a:r>
              <a:rPr lang="en-US" dirty="0"/>
              <a:t> Modules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23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4231035"/>
              </p:ext>
            </p:extLst>
          </p:nvPr>
        </p:nvGraphicFramePr>
        <p:xfrm>
          <a:off x="2542959" y="3614131"/>
          <a:ext cx="8229600" cy="1752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3200"/>
                <a:gridCol w="1828800"/>
                <a:gridCol w="1828800"/>
                <a:gridCol w="182880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I2C Module Pin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IO Pin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I2C Module Pin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IO Pin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SCL(UCB0)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P1.5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SCL(UCB1)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P6.3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SDA(UCB0)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P1.6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SDA(UCB1)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P6.4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SCL(UCB2)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P3.5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SCL(UCB3)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P10.1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SDA(UCB2)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P3.6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SDA(UCB3)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P10.2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899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Pins available for I2C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24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491580"/>
              </p:ext>
            </p:extLst>
          </p:nvPr>
        </p:nvGraphicFramePr>
        <p:xfrm>
          <a:off x="1955497" y="2518649"/>
          <a:ext cx="9144000" cy="33484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8800"/>
                <a:gridCol w="1828800"/>
                <a:gridCol w="2743200"/>
                <a:gridCol w="2743200"/>
              </a:tblGrid>
              <a:tr h="243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I/O pin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Function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PxSEL1=0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PxSEL0=1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SCL(UCB0)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P1SEL1=00000000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P1SEL0=00100000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SDA(UCB0)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P1SEL1=00000000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P1SEL0=01000000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P6.3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SCL(UCB1)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P6SEL1=00000000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P6SEL0=00001000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P6.4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SDA(UCB1)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P6SEL1=00000000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P6SEL0=00010000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P3.5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SCL(UCB2)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P3SEL1=00000000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P3SEL0=00100000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P3.6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SDA(UCB2)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P3SEL1=00000000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P3SEL0=01000000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P10.1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SCL(UCB3)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P10SEL1=00000000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P10SEL0=00000010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P10.2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SDA(UCB3)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P10SEL1=00000000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P10SEL0=00000100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381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DS1337 Pins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25</a:t>
            </a:fld>
            <a:endParaRPr lang="en-US" sz="2400" dirty="0"/>
          </a:p>
        </p:txBody>
      </p:sp>
      <p:pic>
        <p:nvPicPr>
          <p:cNvPr id="5" name="Content Placeholder 4" descr="F9-18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259804" y="3190432"/>
            <a:ext cx="4467725" cy="267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51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MSP432 Connections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26</a:t>
            </a:fld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797" y="2676697"/>
            <a:ext cx="8821739" cy="319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2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DS1337 Address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27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8768644"/>
              </p:ext>
            </p:extLst>
          </p:nvPr>
        </p:nvGraphicFramePr>
        <p:xfrm>
          <a:off x="1484311" y="2433037"/>
          <a:ext cx="10018714" cy="420624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1017176"/>
                <a:gridCol w="889289"/>
                <a:gridCol w="731893"/>
                <a:gridCol w="846006"/>
                <a:gridCol w="802723"/>
                <a:gridCol w="1788416"/>
                <a:gridCol w="686640"/>
                <a:gridCol w="313326"/>
                <a:gridCol w="866914"/>
                <a:gridCol w="1222256"/>
                <a:gridCol w="854075"/>
              </a:tblGrid>
              <a:tr h="3178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Address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Function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Range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</a:tr>
              <a:tr h="2120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 Seconds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Seconds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Seconds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00-59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</a:tr>
              <a:tr h="2120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01H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 Minutes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Minutes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Minutes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00-59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</a:tr>
              <a:tr h="2841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02H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12/24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 hour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PM/AM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10hour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Hours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Hours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1-12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0-23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</a:tr>
              <a:tr h="1399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03H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Day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Day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0-7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</a:tr>
              <a:tr h="2120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04H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 Date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Date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Date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01-31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</a:tr>
              <a:tr h="5004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05H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Century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10Mnt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Month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Month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Century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1-12+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Century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</a:tr>
              <a:tr h="2120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06H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 Year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Year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Year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00-99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</a:tr>
              <a:tr h="2120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07H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A1M1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 Seconds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Seconds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Alarm 1 Seconds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00-59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</a:tr>
              <a:tr h="2120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08H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A1M2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 Minutes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Minutes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Alarm 1 Minutes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00-59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787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DS1337 Address </a:t>
            </a:r>
            <a:r>
              <a:rPr lang="en-US" dirty="0" smtClean="0"/>
              <a:t>Map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28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7362790"/>
              </p:ext>
            </p:extLst>
          </p:nvPr>
        </p:nvGraphicFramePr>
        <p:xfrm>
          <a:off x="1484311" y="2433037"/>
          <a:ext cx="10018714" cy="4502622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1017176"/>
                <a:gridCol w="889289"/>
                <a:gridCol w="731893"/>
                <a:gridCol w="846006"/>
                <a:gridCol w="802723"/>
                <a:gridCol w="1788416"/>
                <a:gridCol w="686640"/>
                <a:gridCol w="156663"/>
                <a:gridCol w="156663"/>
                <a:gridCol w="156663"/>
                <a:gridCol w="579957"/>
                <a:gridCol w="1352550"/>
                <a:gridCol w="854075"/>
              </a:tblGrid>
              <a:tr h="3178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Address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Bit0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Function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Range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/>
                </a:tc>
              </a:tr>
              <a:tr h="6783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09H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A1M3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12/24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AM/PM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 Hour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rowSpan="2"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Hour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Alarm 1 Hours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1-12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00-23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</a:tr>
              <a:tr h="2883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 Hour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993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0AH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A1M4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DY/DT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 Date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Day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Alarm 1 Day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1-7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</a:tr>
              <a:tr h="212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Date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Alarm 1 Date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01-31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</a:tr>
              <a:tr h="2120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0BH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A2M2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 Minutes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Minutes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Alarm 2 Minutes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00-59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</a:tr>
              <a:tr h="6783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0CH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A2M3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12/24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AM/PM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 Hour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rowSpan="2"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Hour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Alarm 2 Hours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1-12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00-23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</a:tr>
              <a:tr h="2883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 Hour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993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0DH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A2M4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DY/DT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 Date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Day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Alarm 2 Day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1-7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</a:tr>
              <a:tr h="212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Date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Alarm 2 Date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01-31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</a:tr>
              <a:tr h="2600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0EH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EOSC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RS2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RS1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INTCN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A2IE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A1IE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Control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</a:tr>
              <a:tr h="1950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0FH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OSF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A2F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A1F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Status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28271" marR="28271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161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Simplified Structure of SQW/INTB Pin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29</a:t>
            </a:fld>
            <a:endParaRPr lang="en-US" sz="2400" dirty="0"/>
          </a:p>
        </p:txBody>
      </p:sp>
      <p:pic>
        <p:nvPicPr>
          <p:cNvPr id="5" name="Content Placeholder 4" descr="F9-20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12960" y="2590799"/>
            <a:ext cx="7361414" cy="379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03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 bits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30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8536183"/>
              </p:ext>
            </p:extLst>
          </p:nvPr>
        </p:nvGraphicFramePr>
        <p:xfrm>
          <a:off x="3444716" y="3613785"/>
          <a:ext cx="6400800" cy="175260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1828800"/>
                <a:gridCol w="1828800"/>
                <a:gridCol w="2743200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RS2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RS1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Output Frequency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 Hz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4.096 kHz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8.192 kHz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32.768 kHz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107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Alarm 2 Register Mask Bits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6C21-E150-4397-8C19-7B7D96984F69}" type="slidenum">
              <a:rPr lang="en-US" sz="2400" smtClean="0"/>
              <a:t>31</a:t>
            </a:fld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7041954"/>
              </p:ext>
            </p:extLst>
          </p:nvPr>
        </p:nvGraphicFramePr>
        <p:xfrm>
          <a:off x="1484310" y="3136392"/>
          <a:ext cx="10018713" cy="2194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7984"/>
                <a:gridCol w="1037862"/>
                <a:gridCol w="1038908"/>
                <a:gridCol w="1037862"/>
                <a:gridCol w="5456097"/>
              </a:tblGrid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DY/DT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A2M4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A2M3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A2M2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Alarm Rate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X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Alarm once per minute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X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Alarm when minutes match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X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Alarm when hours and minutes match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Alarm when date, hours, and minutes match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Alarm when day, hours, and minutes match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12993" marR="112993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753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1194</TotalTime>
  <Words>992</Words>
  <Application>Microsoft Office PowerPoint</Application>
  <PresentationFormat>Widescreen</PresentationFormat>
  <Paragraphs>505</Paragraphs>
  <Slides>31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SimSun</vt:lpstr>
      <vt:lpstr>Arial</vt:lpstr>
      <vt:lpstr>Calibri</vt:lpstr>
      <vt:lpstr>Corbel</vt:lpstr>
      <vt:lpstr>Parallax</vt:lpstr>
      <vt:lpstr>Chapter9</vt:lpstr>
      <vt:lpstr>I2C Bus Characteristics</vt:lpstr>
      <vt:lpstr>I2C Bit Format</vt:lpstr>
      <vt:lpstr>START and STOP Conditions</vt:lpstr>
      <vt:lpstr>REPEATED START Condition</vt:lpstr>
      <vt:lpstr>Byte Format in I2C</vt:lpstr>
      <vt:lpstr>Address Byte Format in I2C</vt:lpstr>
      <vt:lpstr>Typical Data Transmission</vt:lpstr>
      <vt:lpstr>Clock Stretching</vt:lpstr>
      <vt:lpstr>Multi-byte Burst Write</vt:lpstr>
      <vt:lpstr>Multi-byte Burst Read</vt:lpstr>
      <vt:lpstr>I2C Module Base Address for MSP432 (shared with SPI)</vt:lpstr>
      <vt:lpstr>Some I2C Registers</vt:lpstr>
      <vt:lpstr>I2C Control Word 0 (UCBxCTLW0) Registers in MSP432</vt:lpstr>
      <vt:lpstr>UCBxCTLW0 (UCBx Control Word 0) register bit description</vt:lpstr>
      <vt:lpstr>UCBxCTLW0 (UCBx Control Word 0) register bit description (Cont.)</vt:lpstr>
      <vt:lpstr>UCBxBRW Register to Set I2C Baud Rate</vt:lpstr>
      <vt:lpstr>UCBxBRW Register</vt:lpstr>
      <vt:lpstr>UCBx I2C slave address registerData Register </vt:lpstr>
      <vt:lpstr>UCBxTXBUF Transmit Buffer Register</vt:lpstr>
      <vt:lpstr>UCBxSTATW Status Word Register</vt:lpstr>
      <vt:lpstr>UCBxSTATW Status Word Register bit description</vt:lpstr>
      <vt:lpstr>IO Pin Assignment for all 4 I2C UCBx Modules</vt:lpstr>
      <vt:lpstr>Pins available for I2C</vt:lpstr>
      <vt:lpstr>DS1337 Pins</vt:lpstr>
      <vt:lpstr>MSP432 Connections</vt:lpstr>
      <vt:lpstr>DS1337 Address Map</vt:lpstr>
      <vt:lpstr>DS1337 Address Map (Cont.)</vt:lpstr>
      <vt:lpstr>Simplified Structure of SQW/INTB Pin</vt:lpstr>
      <vt:lpstr>RS bits</vt:lpstr>
      <vt:lpstr>Alarm 2 Register Mask Bits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Misagh.s</dc:creator>
  <cp:lastModifiedBy>Misagh.s</cp:lastModifiedBy>
  <cp:revision>417</cp:revision>
  <dcterms:created xsi:type="dcterms:W3CDTF">2016-04-05T15:14:57Z</dcterms:created>
  <dcterms:modified xsi:type="dcterms:W3CDTF">2016-09-02T08:24:09Z</dcterms:modified>
</cp:coreProperties>
</file>