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6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93" r:id="rId31"/>
    <p:sldId id="294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4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69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142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513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367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8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SPI Protocol and DAC Interfacing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Bus vs. Traditional Parallel Bus Connection to Microcontroller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8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82609" y="2438399"/>
            <a:ext cx="6822116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8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50403" y="2438399"/>
            <a:ext cx="6286527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37" y="2438399"/>
            <a:ext cx="7817059" cy="42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641178"/>
              </p:ext>
            </p:extLst>
          </p:nvPr>
        </p:nvGraphicFramePr>
        <p:xfrm>
          <a:off x="1939217" y="3151459"/>
          <a:ext cx="9012639" cy="210312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116430"/>
                <a:gridCol w="1075833"/>
                <a:gridCol w="5480659"/>
                <a:gridCol w="1339717"/>
              </a:tblGrid>
              <a:tr h="6936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Polarity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Phase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read and change time	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SPI Mode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falling edge, changed on a rising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rising edge, changed on a falling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rising edge, changed on a falling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  <a:tr h="34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 on falling edge, changed on a rising edge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1793" marR="1217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eUSCI_A</a:t>
            </a:r>
            <a:r>
              <a:rPr lang="en-US" dirty="0"/>
              <a:t> Module Base Address (Shared with UART)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434278"/>
              </p:ext>
            </p:extLst>
          </p:nvPr>
        </p:nvGraphicFramePr>
        <p:xfrm>
          <a:off x="3715615" y="3322748"/>
          <a:ext cx="5486400" cy="1739104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370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USCI_Ax Module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Base Address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eUSCI_A0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0x4000_1000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eUSCI_A1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0x4000_1400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eUSCI_A2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0x4000_1800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eUSCI_A3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0x4000_1C00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eUSCI_B</a:t>
            </a:r>
            <a:r>
              <a:rPr lang="en-US" dirty="0"/>
              <a:t> Module Base Address (Shared with I2C)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605983"/>
              </p:ext>
            </p:extLst>
          </p:nvPr>
        </p:nvGraphicFramePr>
        <p:xfrm>
          <a:off x="3895920" y="3476679"/>
          <a:ext cx="5486400" cy="175260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USCI_Bx Module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Base Address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0x4000_2400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0x4000_2800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0x4000_2C00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eUSCI</a:t>
            </a:r>
            <a:r>
              <a:rPr lang="en-US" dirty="0"/>
              <a:t>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401935"/>
              </p:ext>
            </p:extLst>
          </p:nvPr>
        </p:nvGraphicFramePr>
        <p:xfrm>
          <a:off x="1807856" y="2547097"/>
          <a:ext cx="9144000" cy="33200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Name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Function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UCAxCTLW0 (UCAx Control Word 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Control 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UCAxBRW (UCAx Baud Rate Control Word)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Baud Rate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UCAxSTATW (UCAx Status)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Status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UCAxRXBUF (UCAx Receive Buffer)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Receive Register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UCAxTXBUF (UCAx Transmit Buffer)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Transmit Register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UCAxIE (UCAx Interrupt Enable)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Interrupt Enable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UCAxIFG (UCAx Interrupt Flag)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Interrupt Flags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UCAxIV (UCAx Interrupt Vector)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Interrupt Vector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Control Word 0 (UCAxCTLW0) Registers in MSP432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52952"/>
            <a:ext cx="9144000" cy="11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UCAxCTLW0 (</a:t>
            </a:r>
            <a:r>
              <a:rPr lang="en-US" dirty="0" err="1"/>
              <a:t>UCAx</a:t>
            </a:r>
            <a:r>
              <a:rPr lang="en-US" dirty="0"/>
              <a:t> Control Word 0)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737563"/>
              </p:ext>
            </p:extLst>
          </p:nvPr>
        </p:nvGraphicFramePr>
        <p:xfrm>
          <a:off x="1536063" y="2155767"/>
          <a:ext cx="9966960" cy="4486656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457200"/>
                <a:gridCol w="914400"/>
                <a:gridCol w="1828800"/>
                <a:gridCol w="6766560"/>
              </a:tblGrid>
              <a:tr h="1249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Function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UCSWRST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Software reset enable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0b = Disabled. </a:t>
                      </a:r>
                      <a:r>
                        <a:rPr lang="en-US" sz="1600" dirty="0" err="1">
                          <a:effectLst/>
                        </a:rPr>
                        <a:t>eUSCI</a:t>
                      </a:r>
                      <a:r>
                        <a:rPr lang="en-US" sz="1600" dirty="0">
                          <a:effectLst/>
                        </a:rPr>
                        <a:t> reset released for operation.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1b = Enabled. </a:t>
                      </a:r>
                      <a:r>
                        <a:rPr lang="en-US" sz="1600" dirty="0" err="1">
                          <a:effectLst/>
                        </a:rPr>
                        <a:t>eUSCI</a:t>
                      </a:r>
                      <a:r>
                        <a:rPr lang="en-US" sz="1600" dirty="0">
                          <a:effectLst/>
                        </a:rPr>
                        <a:t> logic held in reset state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UCSTEM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STE mode select in master mode.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STE pin is used to prevent conflicts with other masters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STE pin is used to generate the enable signal for a 4-wire slave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4998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7-6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UCSSELx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 clock source select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00b = Reserved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01b = ACLK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10b = SMCLK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11b = SMCLK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UCSYNC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Synchronous mode enable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Asynchronous mode (UART)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Synchronous mode (SPI or I2C)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4998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10-9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UCMODEx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 mode.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00b = 3-pin SPI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01b = 4-pin SPI with </a:t>
                      </a:r>
                      <a:r>
                        <a:rPr lang="en-US" sz="1600" dirty="0" err="1">
                          <a:effectLst/>
                        </a:rPr>
                        <a:t>UCxSTE</a:t>
                      </a:r>
                      <a:r>
                        <a:rPr lang="en-US" sz="1600" dirty="0">
                          <a:effectLst/>
                        </a:rPr>
                        <a:t> active high: Slave enabled when </a:t>
                      </a:r>
                      <a:r>
                        <a:rPr lang="en-US" sz="1600" dirty="0" err="1">
                          <a:effectLst/>
                        </a:rPr>
                        <a:t>UCxSTE</a:t>
                      </a:r>
                      <a:r>
                        <a:rPr lang="en-US" sz="1600" dirty="0">
                          <a:effectLst/>
                        </a:rPr>
                        <a:t> = 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10b = 4-pin SPI with </a:t>
                      </a:r>
                      <a:r>
                        <a:rPr lang="en-US" sz="1600" dirty="0" err="1">
                          <a:effectLst/>
                        </a:rPr>
                        <a:t>UCxSTE</a:t>
                      </a:r>
                      <a:r>
                        <a:rPr lang="en-US" sz="1600" dirty="0">
                          <a:effectLst/>
                        </a:rPr>
                        <a:t> active low: Slave enabled when </a:t>
                      </a:r>
                      <a:r>
                        <a:rPr lang="en-US" sz="1600" dirty="0" err="1">
                          <a:effectLst/>
                        </a:rPr>
                        <a:t>UCxSTE</a:t>
                      </a:r>
                      <a:r>
                        <a:rPr lang="en-US" sz="1600" dirty="0">
                          <a:effectLst/>
                        </a:rPr>
                        <a:t> =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11b = I2C mode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10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UCAxCTLW0 (</a:t>
            </a:r>
            <a:r>
              <a:rPr lang="en-US" dirty="0" err="1"/>
              <a:t>UCAx</a:t>
            </a:r>
            <a:r>
              <a:rPr lang="en-US" dirty="0"/>
              <a:t> Control Word 0) </a:t>
            </a:r>
            <a:r>
              <a:rPr lang="en-US" dirty="0" smtClean="0"/>
              <a:t>register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940590"/>
              </p:ext>
            </p:extLst>
          </p:nvPr>
        </p:nvGraphicFramePr>
        <p:xfrm>
          <a:off x="1484311" y="2438399"/>
          <a:ext cx="9966960" cy="3645408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457200"/>
                <a:gridCol w="914400"/>
                <a:gridCol w="1828800"/>
                <a:gridCol w="6766560"/>
              </a:tblGrid>
              <a:tr h="1249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Function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UCMST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Master mode select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Slave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Master mode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UC7BIT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Character length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8-bit data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7-bit data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UCMSB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MSB first select.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LSB first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MSB first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UCCKPL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Clock polarity select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The inactive state is low.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The inactive state is high.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  <a:tr h="2499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UCCKPH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Clock phase select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0b = Data is changed on the first UCLK edge and captured on the following edge.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1b = Data is captured on the first UCLK edge and changed on the following edge.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5" marR="4445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MSP432 SPI module as Master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265981"/>
            <a:ext cx="10018712" cy="260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UCAxBRW</a:t>
            </a:r>
            <a:r>
              <a:rPr lang="en-US" dirty="0"/>
              <a:t> Register SPI Baud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908206"/>
            <a:ext cx="9144000" cy="4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UCAxTXDBUF</a:t>
            </a:r>
            <a:r>
              <a:rPr lang="en-US" dirty="0"/>
              <a:t>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908206"/>
            <a:ext cx="9144000" cy="4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UCAxRXDBUF</a:t>
            </a:r>
            <a:r>
              <a:rPr lang="en-US" dirty="0"/>
              <a:t>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908206"/>
            <a:ext cx="9144000" cy="4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</a:t>
            </a:r>
            <a:r>
              <a:rPr lang="en-US" dirty="0"/>
              <a:t> Status (</a:t>
            </a:r>
            <a:r>
              <a:rPr lang="en-US" dirty="0" err="1"/>
              <a:t>UCAxSTATW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57864"/>
            <a:ext cx="9144000" cy="118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</a:t>
            </a:r>
            <a:r>
              <a:rPr lang="en-US" dirty="0"/>
              <a:t> Status (</a:t>
            </a:r>
            <a:r>
              <a:rPr lang="en-US" dirty="0" err="1"/>
              <a:t>UCAxSTATW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699408"/>
              </p:ext>
            </p:extLst>
          </p:nvPr>
        </p:nvGraphicFramePr>
        <p:xfrm>
          <a:off x="1795272" y="2659934"/>
          <a:ext cx="9529798" cy="306197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527951"/>
                <a:gridCol w="1318924"/>
                <a:gridCol w="2163264"/>
                <a:gridCol w="5519659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Function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UCBUSY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SPI Busy 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bit is 1 when the SPI is currently busy transmitting or receiving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UCOE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Overrun error flag.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0b = No error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1b = Overrun error occurred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UCFE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Framing error flag.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0b = No error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1b = Bus conflict occurred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UCLISTEN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Listen enable.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0b = Disabled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1b = Enabled. The transmitter output is internally fed back to the receiver.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</a:t>
            </a:r>
            <a:r>
              <a:rPr lang="en-US" dirty="0"/>
              <a:t> Interrupt Flag (</a:t>
            </a:r>
            <a:r>
              <a:rPr lang="en-US" dirty="0" err="1"/>
              <a:t>UCAxIFG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29508"/>
            <a:ext cx="9144000" cy="12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</a:t>
            </a:r>
            <a:r>
              <a:rPr lang="en-US" dirty="0"/>
              <a:t> Interrupt Flag (</a:t>
            </a:r>
            <a:r>
              <a:rPr lang="en-US" dirty="0" err="1"/>
              <a:t>UCAxIFG</a:t>
            </a:r>
            <a:r>
              <a:rPr lang="en-US" dirty="0"/>
              <a:t>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488064"/>
              </p:ext>
            </p:extLst>
          </p:nvPr>
        </p:nvGraphicFramePr>
        <p:xfrm>
          <a:off x="1484311" y="3195135"/>
          <a:ext cx="10058400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1645920"/>
                <a:gridCol w="2926080"/>
                <a:gridCol w="4572000"/>
              </a:tblGrid>
              <a:tr h="5486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Bits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Function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Description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UCRXIFG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RX Receive Interrupt flag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The bit is 1 when the receive BUF is empty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UCTXIFG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TX Transmit Interrupt flag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The bit is 1 when the transmit BUF is empty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 Pin Assignment for all 4 </a:t>
            </a:r>
            <a:r>
              <a:rPr lang="en-US" dirty="0" err="1"/>
              <a:t>UCAx</a:t>
            </a:r>
            <a:r>
              <a:rPr lang="en-US" dirty="0"/>
              <a:t> Modules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701035"/>
              </p:ext>
            </p:extLst>
          </p:nvPr>
        </p:nvGraphicFramePr>
        <p:xfrm>
          <a:off x="2062090" y="2630043"/>
          <a:ext cx="9144000" cy="2672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8288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SPI Module Pin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IO Pin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SPI Module Pin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IO Pin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STE(UCA0)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P1.0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STE(UCA1)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P2.0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CLK(UCA0)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P1.1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CLK(UCA1)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P2.1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SOMI(UCA0)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P1.2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SOMI(UCA1)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P2.2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SIMO(UCA0)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P1.3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SIMO(UCA1)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P2.3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STE(UCA2)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P3.0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STE(UCA3)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P9.4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CLK(UCA2)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P3.1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CLK(UCA3)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P9.5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SOMI(UCA2)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P3.2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SOMI(UCA3)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P9.6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SIMO(UCA2)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P3.3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SIMO(UCA3)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P9.7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 Pin Assignment for all 4 </a:t>
            </a:r>
            <a:r>
              <a:rPr lang="en-US" dirty="0" err="1"/>
              <a:t>UCBx</a:t>
            </a:r>
            <a:r>
              <a:rPr lang="en-US" dirty="0"/>
              <a:t> Modules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195990"/>
              </p:ext>
            </p:extLst>
          </p:nvPr>
        </p:nvGraphicFramePr>
        <p:xfrm>
          <a:off x="1962021" y="3027919"/>
          <a:ext cx="9144000" cy="2672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8288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SPI Module Pin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IO Pin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SPI Module Pin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IO Pin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STE(UCB0)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STE(UCB1)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P6.2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CLK(UCB0)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CLK(UCB1)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P6.3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SIMO(UCB0)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SIMO(UCB1)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P6.4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SOMI(UCB0)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P1.7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SOMI(UCB1)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P6.5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STE(UCB2)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P3.4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STE(UCB3)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P10.0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CLK(UCB2)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P3.5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CLK(UCB3)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P10.1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SIMO(UCB2)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P3.6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SIMO(UCB3)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P10.2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SOMI(UCB2)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P3.7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SOMI(UCB3)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P10.3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Pins available for UCAs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617904"/>
              </p:ext>
            </p:extLst>
          </p:nvPr>
        </p:nvGraphicFramePr>
        <p:xfrm>
          <a:off x="1807856" y="2288770"/>
          <a:ext cx="9144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828800"/>
                <a:gridCol w="2743200"/>
                <a:gridCol w="2743200"/>
              </a:tblGrid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I/O pin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Function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PxSEL1=0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PxSEL0=1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STE(UCA0)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P1SEL0=00000001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CLK(UCA0)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SOMI(UCA0)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P1SEL0=00000100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SIMO(UCA0)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P1SEL0=00001000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SPI0: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P1SEL0=00001111=0x0F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STE(UCA1)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P2SEL0=00000001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CLK(UCA1)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P2SEL0=00000010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SOMI(UCA1)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P2SEL0=00000100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SIMO(UCA1)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P2SEL0=00001000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SPI1: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P2SEL0=00001111=0x0F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STE(UCA2)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P3SEL0=00000001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CLK(UCA2)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SOMI(UCA2)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P3SEL0=00000100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SIMO(UCA2)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P3SEL0=00001000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SPI2: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P3SEL0=00001111=0x0F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STE(UCA3)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P9SEL0=00010000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CLK(UCA3)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P9SEL0=00100000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SOMI(UCA3)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P9SEL0=01000000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SIMO(UCA3)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P9SEL0=10000000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210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SPI3: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P9SEL1=0x00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P9SEL0=11110000=0xF0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Pins available for UCBs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163897"/>
              </p:ext>
            </p:extLst>
          </p:nvPr>
        </p:nvGraphicFramePr>
        <p:xfrm>
          <a:off x="1807856" y="2272145"/>
          <a:ext cx="9144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828800"/>
                <a:gridCol w="2743200"/>
                <a:gridCol w="2743200"/>
              </a:tblGrid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I/O pin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Function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PxSEL1=0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PxSEL0=1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STE(UCB0)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P1SEL0=00010000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CLK(UCB0)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P1SEL0=00100000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SIMO(UCB0)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P1SEL0=01000000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SOMI(UCB0)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P1SEL0=10000000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SPI0: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P1SEL0=11110000=0XF0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STE(UCB1)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P2SEL0=00000100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CLK(UCB1)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P6SEL0=00001000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SIMO(UCB1)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P6SEL0=00010000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SOMI(UCB1)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P6SEL0=00100000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SPI1: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P6SEL0=00111100=0x3C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STE(UCB2)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P3SEL0=00010000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CLK(UCB2)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P3SEL0=00100000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SIMO(UCB2)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P3SEL0=01000000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SOMI(UCB2)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P3SEL0=10000000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SPI2: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P3SEL0=11110000=0xF0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STE(UCB3)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P10SEL0=00000001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CLK(UCB3)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P10SEL0=00000010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SIMO(UCB3)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P10SEL0=00000100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SOMI(UCB3)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P10SEL1=00000000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P10SEL0=00001000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  <a:tr h="148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 SPI3: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P10SEL1=0x00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P10SEL0=00001111=0x0F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eUSCI_B</a:t>
            </a:r>
            <a:r>
              <a:rPr lang="en-US" dirty="0"/>
              <a:t> Module Base Address (Shared with I2C)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295068"/>
              </p:ext>
            </p:extLst>
          </p:nvPr>
        </p:nvGraphicFramePr>
        <p:xfrm>
          <a:off x="3577460" y="3464503"/>
          <a:ext cx="5486400" cy="1649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USCI_Bx Module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Base Address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0x4000_2000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0x4000_2400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0x4000_2800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eUSCI_B3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0x4000_2C00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 Pin Assignment for all 4 </a:t>
            </a:r>
            <a:r>
              <a:rPr lang="en-US" dirty="0" err="1"/>
              <a:t>UCBx</a:t>
            </a:r>
            <a:r>
              <a:rPr lang="en-US" dirty="0"/>
              <a:t> Modules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567793"/>
              </p:ext>
            </p:extLst>
          </p:nvPr>
        </p:nvGraphicFramePr>
        <p:xfrm>
          <a:off x="1807856" y="2712451"/>
          <a:ext cx="9144000" cy="2969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1828800"/>
                <a:gridCol w="2743200"/>
                <a:gridCol w="18288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SPI Module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IO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SPI Module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IO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STE(UCB0)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STE(UCB1)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P6.2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CLK(UCB0)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CLK(UCB1)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P6.3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SIMO(UCB0)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SIMO(UCB1)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P6.4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SOMI(UCB0)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P1.7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SOMI(UCB1)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P6.5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STE(UCB2)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STE(UCB3)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P10.0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CLK(UCB2)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CLK(UCB3)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P10.1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SIMO(UCB2)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SIMO(UCB3)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P10.2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SOMI(UCB2)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P3.7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SOMI(UCB3)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P10.3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pins for </a:t>
            </a:r>
            <a:r>
              <a:rPr lang="en-US" dirty="0" err="1"/>
              <a:t>UCAx</a:t>
            </a:r>
            <a:r>
              <a:rPr lang="en-US" dirty="0"/>
              <a:t> and </a:t>
            </a:r>
            <a:r>
              <a:rPr lang="en-US" dirty="0" err="1"/>
              <a:t>UCBx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57810" y="2438399"/>
            <a:ext cx="3471714" cy="43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Internal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Content Placeholder 4" descr="F8-1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69366" y="2438399"/>
            <a:ext cx="7848602" cy="399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a Packet of Data to LTC166x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6" name="Content Placeholder 5" descr="F8-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21667" y="3510517"/>
            <a:ext cx="9144000" cy="128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721640"/>
              </p:ext>
            </p:extLst>
          </p:nvPr>
        </p:nvGraphicFramePr>
        <p:xfrm>
          <a:off x="1484311" y="2438399"/>
          <a:ext cx="10018712" cy="3908298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540039"/>
                <a:gridCol w="1616092"/>
                <a:gridCol w="1330899"/>
                <a:gridCol w="1616092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Interrupt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Comments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538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Change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operation. power-down status unchanged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DAC A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register A with data. DAC outputs unchanged. power-down Status unchanged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B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register B with data. DAC outputs unchanged. power-down status unchanged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0 1 0 0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0 1 0 1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</a:t>
            </a:r>
            <a:r>
              <a:rPr lang="en-US" dirty="0" smtClean="0"/>
              <a:t>Functions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255431"/>
              </p:ext>
            </p:extLst>
          </p:nvPr>
        </p:nvGraphicFramePr>
        <p:xfrm>
          <a:off x="1484311" y="2438399"/>
          <a:ext cx="10018712" cy="385572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540039"/>
                <a:gridCol w="1616092"/>
                <a:gridCol w="1330899"/>
                <a:gridCol w="1616092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Interrupt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Comments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0 1 1 0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0 1 1 1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both DAC Regs with existing contents of input Regs. Outputs update. Part wakes up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A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 A. Load DAC Regs with new contents of input Reg A and existing contents of Reg B. Outputs update.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B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input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B. Load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with existing </a:t>
                      </a:r>
                      <a:r>
                        <a:rPr lang="en-US" sz="1600" dirty="0" err="1">
                          <a:effectLst/>
                        </a:rPr>
                        <a:t>contentsof</a:t>
                      </a:r>
                      <a:r>
                        <a:rPr lang="en-US" sz="1600" dirty="0">
                          <a:effectLst/>
                        </a:rPr>
                        <a:t> input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A and new contents of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B. Outputs update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7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Functions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587122"/>
              </p:ext>
            </p:extLst>
          </p:nvPr>
        </p:nvGraphicFramePr>
        <p:xfrm>
          <a:off x="1275546" y="2438399"/>
          <a:ext cx="9676310" cy="4013454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463040"/>
                <a:gridCol w="1645920"/>
                <a:gridCol w="1097280"/>
                <a:gridCol w="1554480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Interrupt Register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Comments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1 0 1 1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Wake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 wakes up. Input and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unchanged. DAC outputs reflect existing contents of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Update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Sleep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 goes to sleep. Input and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unchanged. DAC outputs set to high impedance state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978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Load ADCs A, B with same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10-bit code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both input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. Load both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with new contents of input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. Outputs update. Part wakes up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94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LTC1661 to the Microcontroller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62" y="2438399"/>
            <a:ext cx="8427551" cy="358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4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Generated </a:t>
            </a:r>
            <a:r>
              <a:rPr lang="en-US" dirty="0" err="1"/>
              <a:t>sawTooth</a:t>
            </a:r>
            <a:r>
              <a:rPr lang="en-US" dirty="0"/>
              <a:t> waveform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 descr="F8-18_sawTooth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97870" y="3142211"/>
            <a:ext cx="8608024" cy="21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5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1207</TotalTime>
  <Words>1527</Words>
  <Application>Microsoft Office PowerPoint</Application>
  <PresentationFormat>Widescreen</PresentationFormat>
  <Paragraphs>639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Corbel</vt:lpstr>
      <vt:lpstr>Parallax</vt:lpstr>
      <vt:lpstr>Chapter 8</vt:lpstr>
      <vt:lpstr>SPI Bus vs. Traditional Parallel Bus Connection to Microcontroller</vt:lpstr>
      <vt:lpstr>SPI Architecture</vt:lpstr>
      <vt:lpstr>SPI Clock Polarity and phase</vt:lpstr>
      <vt:lpstr>SPI Clock Polarity and phase</vt:lpstr>
      <vt:lpstr>eUSCI_A Module Base Address (Shared with UART)</vt:lpstr>
      <vt:lpstr>eUSCI_B Module Base Address (Shared with I2C)</vt:lpstr>
      <vt:lpstr>eUSCI Registers</vt:lpstr>
      <vt:lpstr>SPI Control Word 0 (UCAxCTLW0) Registers in MSP432</vt:lpstr>
      <vt:lpstr>UCAxCTLW0 (UCAx Control Word 0) register</vt:lpstr>
      <vt:lpstr>UCAxCTLW0 (UCAx Control Word 0) register (Cont.)</vt:lpstr>
      <vt:lpstr>Using MSP432 SPI module as Master</vt:lpstr>
      <vt:lpstr> UCAxBRW Register SPI Baud Rate</vt:lpstr>
      <vt:lpstr>UCAxTXDBUF register</vt:lpstr>
      <vt:lpstr>UCAxRXDBUF register</vt:lpstr>
      <vt:lpstr>UCAx Status (UCAxSTATW) Register</vt:lpstr>
      <vt:lpstr>UCAx Status (UCAxSTATW) Register</vt:lpstr>
      <vt:lpstr>UCAx Interrupt Flag (UCAxIFG) Register</vt:lpstr>
      <vt:lpstr>UCAx Interrupt Flag (UCAxIFG) Register</vt:lpstr>
      <vt:lpstr>IO Pin Assignment for all 4 UCAx Modules</vt:lpstr>
      <vt:lpstr>IO Pin Assignment for all 4 UCBx Modules</vt:lpstr>
      <vt:lpstr>Pins available for UCAs</vt:lpstr>
      <vt:lpstr>Pins available for UCBs</vt:lpstr>
      <vt:lpstr>eUSCI_B Module Base Address (Shared with I2C)</vt:lpstr>
      <vt:lpstr>IO Pin Assignment for all 4 UCBx Modules</vt:lpstr>
      <vt:lpstr>SPI pins for UCAx and UCBx</vt:lpstr>
      <vt:lpstr>LTC1661 Internal Block Diagram</vt:lpstr>
      <vt:lpstr>Sending a Packet of Data to LTC166x</vt:lpstr>
      <vt:lpstr>LTC1661 DAC Control Functions</vt:lpstr>
      <vt:lpstr>LTC1661 DAC Control Functions (Cont.)</vt:lpstr>
      <vt:lpstr>LTC1661 DAC Control Functions (Cont.)</vt:lpstr>
      <vt:lpstr>Connecting LTC1661 to the Microcontroller</vt:lpstr>
      <vt:lpstr>The Generated sawTooth waveform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417</cp:revision>
  <dcterms:created xsi:type="dcterms:W3CDTF">2016-04-05T15:14:57Z</dcterms:created>
  <dcterms:modified xsi:type="dcterms:W3CDTF">2016-09-02T07:58:34Z</dcterms:modified>
</cp:coreProperties>
</file>