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301" r:id="rId43"/>
    <p:sldId id="30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42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3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59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35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265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818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348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28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021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315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205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636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388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812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456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540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725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0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ADC, DAC, and Sensor Interfacing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Sensor via ADC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3699542"/>
            <a:ext cx="10021824" cy="90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 8-bit ADC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43" y="2438399"/>
            <a:ext cx="5381198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versus Step Size for ADC (</a:t>
            </a:r>
            <a:r>
              <a:rPr lang="en-US" dirty="0" err="1"/>
              <a:t>Vref</a:t>
            </a:r>
            <a:r>
              <a:rPr lang="en-US" dirty="0"/>
              <a:t> = 5V)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550210"/>
              </p:ext>
            </p:extLst>
          </p:nvPr>
        </p:nvGraphicFramePr>
        <p:xfrm>
          <a:off x="3369613" y="3251731"/>
          <a:ext cx="6233160" cy="2168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9640"/>
                <a:gridCol w="2651760"/>
                <a:gridCol w="265176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n-bit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Number of steps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Step size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4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5V /256 = 19.53 mV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/1024 = 4.88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4096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/4096 = 1.2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65,536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/65,536 = 0.076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</a:t>
                      </a:r>
                      <a:r>
                        <a:rPr lang="en-US" sz="1800" dirty="0" err="1">
                          <a:effectLst/>
                        </a:rPr>
                        <a:t>V</a:t>
                      </a:r>
                      <a:r>
                        <a:rPr lang="en-US" sz="1800" baseline="-25000" dirty="0" err="1">
                          <a:effectLst/>
                        </a:rPr>
                        <a:t>ref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= 5V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8-bit ADC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403392"/>
              </p:ext>
            </p:extLst>
          </p:nvPr>
        </p:nvGraphicFramePr>
        <p:xfrm>
          <a:off x="2297898" y="2604374"/>
          <a:ext cx="8653957" cy="3627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3852"/>
                <a:gridCol w="3200778"/>
                <a:gridCol w="3319327"/>
              </a:tblGrid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ref</a:t>
                      </a:r>
                      <a:r>
                        <a:rPr lang="en-US" sz="2300">
                          <a:effectLst/>
                        </a:rPr>
                        <a:t>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 in 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256 = 19.53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 / 256 = 15.62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256 = 11.71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256 = 10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256 = 7.81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256 =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 / 256 = 3.90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Note: In an 8-bit ADC, step size is </a:t>
                      </a:r>
                      <a:r>
                        <a:rPr lang="en-US" sz="2300" dirty="0" err="1">
                          <a:effectLst/>
                        </a:rPr>
                        <a:t>V</a:t>
                      </a:r>
                      <a:r>
                        <a:rPr lang="en-US" sz="2300" baseline="-25000" dirty="0" err="1">
                          <a:effectLst/>
                        </a:rPr>
                        <a:t>ref</a:t>
                      </a:r>
                      <a:r>
                        <a:rPr lang="en-US" sz="2300" dirty="0">
                          <a:effectLst/>
                        </a:rPr>
                        <a:t>/256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10-bit ADC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881757"/>
              </p:ext>
            </p:extLst>
          </p:nvPr>
        </p:nvGraphicFramePr>
        <p:xfrm>
          <a:off x="2151315" y="2438399"/>
          <a:ext cx="8638606" cy="3610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108"/>
                <a:gridCol w="3136923"/>
                <a:gridCol w="3257575"/>
              </a:tblGrid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err="1">
                          <a:effectLst/>
                        </a:rPr>
                        <a:t>Vref</a:t>
                      </a:r>
                      <a:r>
                        <a:rPr lang="en-US" sz="2300" dirty="0">
                          <a:effectLst/>
                        </a:rPr>
                        <a:t> (V)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1024 = 4.88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4.096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4.096 / 1024 =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1024 = 2.93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1024 = 2.5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0 to 2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1024 =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1024 = 1.25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 / 1024 =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8117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Note: In a 10-bit ADC, step size is </a:t>
                      </a:r>
                      <a:r>
                        <a:rPr lang="en-US" sz="2200" dirty="0" err="1">
                          <a:effectLst/>
                        </a:rPr>
                        <a:t>V</a:t>
                      </a:r>
                      <a:r>
                        <a:rPr lang="en-US" sz="2200" baseline="-25000" dirty="0" err="1">
                          <a:effectLst/>
                        </a:rPr>
                        <a:t>ref</a:t>
                      </a:r>
                      <a:r>
                        <a:rPr lang="en-US" sz="2200" dirty="0">
                          <a:effectLst/>
                        </a:rPr>
                        <a:t>/1024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Simultaneous 2-bit ADC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693" y="2438399"/>
            <a:ext cx="6779947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ADC0848 Parallel ADC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342" y="2438399"/>
            <a:ext cx="7078650" cy="41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MAX1112 Serial ADC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464" y="2438399"/>
            <a:ext cx="6312405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Successive Approximation ADC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4" y="2438399"/>
            <a:ext cx="9253445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Block Diagram of MSP432P401R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61" y="2438399"/>
            <a:ext cx="4403731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the MSP432P401R ADC Registers (See reference manual table 20-3)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871132"/>
              </p:ext>
            </p:extLst>
          </p:nvPr>
        </p:nvGraphicFramePr>
        <p:xfrm>
          <a:off x="1100134" y="2537923"/>
          <a:ext cx="10703939" cy="33402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8875139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Absolute Address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Register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4001 2000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ADC Control Registers 0 (ADC14CTL0)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4001 2004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ADC Control Registers 1 (ADC14CTL1)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4001 2018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ADC Memory Control Register0 (ADC14MCTL0, there are 32 of them)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4001 2098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ADC Memory Register0 (ADC14M0, there are 32 of them)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4001 213C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ADC IER0 Register (ADC14 Interrupt Enable 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4001 2144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ADC IFGR0 (ADC14 Interrupt Flag 0)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2761655"/>
            <a:ext cx="9144000" cy="278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MSP432P401R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442889"/>
              </p:ext>
            </p:extLst>
          </p:nvPr>
        </p:nvGraphicFramePr>
        <p:xfrm>
          <a:off x="1807856" y="2416231"/>
          <a:ext cx="9144000" cy="4171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914400"/>
                <a:gridCol w="7315200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Field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1719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31-30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ADC14PDIV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ADC14 </a:t>
                      </a:r>
                      <a:r>
                        <a:rPr lang="en-US" sz="1400" dirty="0" err="1">
                          <a:effectLst/>
                        </a:rPr>
                        <a:t>predivider</a:t>
                      </a:r>
                      <a:r>
                        <a:rPr lang="en-US" sz="1400" dirty="0">
                          <a:effectLst/>
                        </a:rPr>
                        <a:t>. These bits pre-divides the selected ADC14 clock source.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Can be modified only when ADC14ENC = 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00b = </a:t>
                      </a:r>
                      <a:r>
                        <a:rPr lang="en-US" sz="1400" dirty="0" err="1">
                          <a:effectLst/>
                        </a:rPr>
                        <a:t>Predivide</a:t>
                      </a:r>
                      <a:r>
                        <a:rPr lang="en-US" sz="1400" dirty="0">
                          <a:effectLst/>
                        </a:rPr>
                        <a:t> by 1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01b = </a:t>
                      </a:r>
                      <a:r>
                        <a:rPr lang="en-US" sz="1400" dirty="0" err="1">
                          <a:effectLst/>
                        </a:rPr>
                        <a:t>Predivide</a:t>
                      </a:r>
                      <a:r>
                        <a:rPr lang="en-US" sz="1400" dirty="0">
                          <a:effectLst/>
                        </a:rPr>
                        <a:t> by 4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10b = </a:t>
                      </a:r>
                      <a:r>
                        <a:rPr lang="en-US" sz="1400" dirty="0" err="1">
                          <a:effectLst/>
                        </a:rPr>
                        <a:t>Predivide</a:t>
                      </a:r>
                      <a:r>
                        <a:rPr lang="en-US" sz="1400" dirty="0">
                          <a:effectLst/>
                        </a:rPr>
                        <a:t> by 32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11b = </a:t>
                      </a:r>
                      <a:r>
                        <a:rPr lang="en-US" sz="1400" dirty="0" err="1">
                          <a:effectLst/>
                        </a:rPr>
                        <a:t>Predivide</a:t>
                      </a:r>
                      <a:r>
                        <a:rPr lang="en-US" sz="1400" dirty="0">
                          <a:effectLst/>
                        </a:rPr>
                        <a:t> by 64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286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29-27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ADC14SHSx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ADC14 sample-and-hold source select.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Can be modified only when ADC14ENC = 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000b = ADC14SC bit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001b = TA0_C1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010b = TA0_C2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011b = TA1_C1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100b = TA1_C2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101b = TA2_C1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110b = TA2_C2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111b = TA3_C1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</a:t>
            </a:r>
            <a:r>
              <a:rPr lang="en-US" dirty="0" smtClean="0"/>
              <a:t>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4033702"/>
              </p:ext>
            </p:extLst>
          </p:nvPr>
        </p:nvGraphicFramePr>
        <p:xfrm>
          <a:off x="1444623" y="2477269"/>
          <a:ext cx="10058400" cy="3402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6810"/>
                <a:gridCol w="1161990"/>
                <a:gridCol w="8229600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Bit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Field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Descriptions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1719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ADC14SHP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 sample-and-hold pulse-mode select. This bit selects the source of the sampling signal (SAMPCON) to be either the output of the sampling timer or the sample-input signal directly.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Can be modified only when ADC14ENC = 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0b = SAMPCON signal is sourced from the sample-input signal.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1b = SAMPCON signal is sourced from the sampling timer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2292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ADC14ISSH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 invert signal sample-and-hold.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Can be modified only when ADC14ENC = 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0b = The sample-input signal is not inverted.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1b = The sample-input signal is inverted.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Setting ADC14ISSH=1 and triggering a conversion using ADC14SC is not recommended. ADC14SC bit gets reset to 0 automatically at the end of conversion and if ADC14ISSH=1, the 1-&gt;0 transition on ADC14SC will trigger another conversion.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272675"/>
              </p:ext>
            </p:extLst>
          </p:nvPr>
        </p:nvGraphicFramePr>
        <p:xfrm>
          <a:off x="3389801" y="2396983"/>
          <a:ext cx="6518970" cy="3814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914400"/>
                <a:gridCol w="4690170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Bit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Field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Descriptions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286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24-22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ADC14DIVx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ADC14 clock divider.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Can be modified only when ADC14ENC = 0</a:t>
                      </a:r>
                      <a:r>
                        <a:rPr lang="en-US" sz="2000" dirty="0" smtClean="0">
                          <a:effectLst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000b = /1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001b = /2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010b = /3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011b = /4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100b = /5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101b = /6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110b = /7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111b = /8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498227"/>
              </p:ext>
            </p:extLst>
          </p:nvPr>
        </p:nvGraphicFramePr>
        <p:xfrm>
          <a:off x="3628995" y="2255518"/>
          <a:ext cx="6063645" cy="4469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914400"/>
                <a:gridCol w="4234845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Bit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Field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Descriptions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286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21-19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ADC14SSELx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ADC14 clock source select.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Can be modified only when ADC14ENC = 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000b = MODCLK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001b = SYSCLK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010b = ACLK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011b = MCLK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100b = SMCLK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101b = HSMCLK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110b = Reserved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111b = Reserved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1719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18-17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ADC14CONSEQx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 conversion sequence mode select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Can be modified only when ADC14ENC=0.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00b = Single-channel, single-conversion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01b = Sequence-of-channels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10b = Repeat-single-channel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11b = Repeat-sequence-of-channels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43421"/>
              </p:ext>
            </p:extLst>
          </p:nvPr>
        </p:nvGraphicFramePr>
        <p:xfrm>
          <a:off x="2232457" y="2449482"/>
          <a:ext cx="8574089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914400"/>
                <a:gridCol w="6745289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Bit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Field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Descriptions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859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ADC14BUSY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 busy. This bit indicates an active sample or conversion operation.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0b = No operation is active.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1b = A sequence, sample, or conversion is active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3439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15-12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ADC14SHT1x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 sample-and-hold time. These bits define the number of ADC14CLK cycles in the sampling period for registers ADC14MEM8 to ADC14MEM23.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Can be modified only when ADC14ENC = 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0000b = 4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0001b = 8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0010b = 16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0011b = 32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0100b = 64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0101b = 96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0110b = 128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0111b = 192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1000b to 1111b = Reserved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320294"/>
              </p:ext>
            </p:extLst>
          </p:nvPr>
        </p:nvGraphicFramePr>
        <p:xfrm>
          <a:off x="2431962" y="2438399"/>
          <a:ext cx="8175078" cy="368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914400"/>
                <a:gridCol w="6346278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Bit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Field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Descriptions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4012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11-8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ADC14SHT0x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 sample-and-hold time. These bits define the number of ADC14CLK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cycles in the sampling period for registers ADC14MEM0 to ADC14MEM7 and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ADC14MEM24 to ADC14MEM31.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Can be modified only when ADC14ENC = 0.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0000b = 4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0001b = 8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0010b = 16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0011b = 32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0100b = 64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0101b = 96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0110b = 128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0111b = 192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1000b to 1111b = Reserved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0188720"/>
              </p:ext>
            </p:extLst>
          </p:nvPr>
        </p:nvGraphicFramePr>
        <p:xfrm>
          <a:off x="1484311" y="2438399"/>
          <a:ext cx="10058400" cy="3433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3871"/>
                <a:gridCol w="1234929"/>
                <a:gridCol w="8229600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2292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ADC14MSC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ADC14 multiple sample and conversion. Valid only for sequence or repeated modes.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0b = The sampling timer requires a rising edge of the SHI signal to trigger each sample-and-convert.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1b = The first rising edge of the SHI signal triggers the sampling timer, but further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sample-and-conversions are performed automatically as soon as the prior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conversion is completed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6-5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Reserved. Always reads as 0.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114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ADC14ON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ADC14 on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0b = ADC14 off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1b = ADC14 on. ADC core is ready to power up when a valid conversion is triggered.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ADC14CTL0 (ADC14 Control 0) Register of MSP432P401R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193704"/>
              </p:ext>
            </p:extLst>
          </p:nvPr>
        </p:nvGraphicFramePr>
        <p:xfrm>
          <a:off x="2132703" y="2446640"/>
          <a:ext cx="8590715" cy="3785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7246"/>
                <a:gridCol w="1496290"/>
                <a:gridCol w="6517179"/>
              </a:tblGrid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2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3-2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Reserved. Always reads as 0.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114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ADC14ENC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ADC14 enable conversion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0b = ADC14 disabled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1b = ADC14 enabled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ADC14ENC low pulse width must be at-least 3 ADC14CLK cycles.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  <a:tr h="143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ADC14SC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ADC14 start conversion. Software-controlled sample-and-conversion start.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ADC14SC and ADC14ENC may be set together with one instruction. ADC14SC is reset automatically.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0b = No sample-and-conversion-start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1b = Start sample-and-conversion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196" marR="101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ADC14MCTL0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2783252"/>
            <a:ext cx="9144000" cy="273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ADC14MCTL0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189915"/>
              </p:ext>
            </p:extLst>
          </p:nvPr>
        </p:nvGraphicFramePr>
        <p:xfrm>
          <a:off x="1879003" y="2438399"/>
          <a:ext cx="9072853" cy="3947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066"/>
                <a:gridCol w="1425470"/>
                <a:gridCol w="6999317"/>
              </a:tblGrid>
              <a:tr h="918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Field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</a:tr>
              <a:tr h="918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ADC14DIF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Differential mode (0= single-ended, 1=Differential)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</a:tr>
              <a:tr h="3675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11-18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ADCVRSEL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 </a:t>
                      </a:r>
                      <a:r>
                        <a:rPr lang="en-US" sz="1600" dirty="0" err="1">
                          <a:effectLst/>
                        </a:rPr>
                        <a:t>Vref</a:t>
                      </a:r>
                      <a:r>
                        <a:rPr lang="en-US" sz="1600" dirty="0">
                          <a:effectLst/>
                        </a:rPr>
                        <a:t> selection.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0000 = </a:t>
                      </a:r>
                      <a:r>
                        <a:rPr lang="en-US" sz="1600" dirty="0" err="1">
                          <a:effectLst/>
                        </a:rPr>
                        <a:t>Vref</a:t>
                      </a:r>
                      <a:r>
                        <a:rPr lang="en-US" sz="1600" dirty="0">
                          <a:effectLst/>
                        </a:rPr>
                        <a:t>+= AVCC (analog VCC) and </a:t>
                      </a:r>
                      <a:r>
                        <a:rPr lang="en-US" sz="1600" dirty="0" err="1">
                          <a:effectLst/>
                        </a:rPr>
                        <a:t>Vref</a:t>
                      </a:r>
                      <a:r>
                        <a:rPr lang="en-US" sz="1600" dirty="0">
                          <a:effectLst/>
                        </a:rPr>
                        <a:t>-=AVSS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1110 = </a:t>
                      </a:r>
                      <a:r>
                        <a:rPr lang="en-US" sz="1600" dirty="0" err="1">
                          <a:effectLst/>
                        </a:rPr>
                        <a:t>Vref</a:t>
                      </a:r>
                      <a:r>
                        <a:rPr lang="en-US" sz="1600" dirty="0">
                          <a:effectLst/>
                        </a:rPr>
                        <a:t>+= External Source connected to pin P5.6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          </a:t>
                      </a:r>
                      <a:r>
                        <a:rPr lang="en-US" sz="1600" dirty="0" err="1">
                          <a:effectLst/>
                        </a:rPr>
                        <a:t>Vref</a:t>
                      </a:r>
                      <a:r>
                        <a:rPr lang="en-US" sz="1600" dirty="0">
                          <a:effectLst/>
                        </a:rPr>
                        <a:t>- =External Source connected to pin P5.7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</a:tr>
              <a:tr h="22654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4-0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ADC14INCH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 input channel: The field selects the input channel. When DIFF = 0 (single-ended mode), values 0 to 23 choose between the 24 ADC input channels. When DIFF = 1 (Differential mode), values 0 to 15 select between the 12 differential channels. See the reference manual for more information.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00000 = A0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00001 = A1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…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10111 </a:t>
                      </a:r>
                      <a:r>
                        <a:rPr lang="en-US" sz="1600" dirty="0">
                          <a:effectLst/>
                        </a:rPr>
                        <a:t>= A23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88" marR="326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input pin assignment in MSP432P401R chip for </a:t>
            </a:r>
            <a:r>
              <a:rPr lang="en-US" dirty="0" err="1"/>
              <a:t>LaunchPad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4609192"/>
              </p:ext>
            </p:extLst>
          </p:nvPr>
        </p:nvGraphicFramePr>
        <p:xfrm>
          <a:off x="1862051" y="2438399"/>
          <a:ext cx="9089805" cy="36946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7369"/>
                <a:gridCol w="1862315"/>
                <a:gridCol w="1280160"/>
                <a:gridCol w="4669961"/>
              </a:tblGrid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Pin Function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Channel  Input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Pin 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PxSEL1 : PxSEL0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P5.5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P5SEL0=00100000=0x20 &amp; P5SEL1=00100000=0x20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P5SEL0=00010000=0x10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P5SEL1=00010000=0x10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P5.3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P5SEL0=00001000=0x08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P5SEL1=00001000=0x08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P5SEL0=00000100=0x04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P5SEL1=00000100=0x04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P5SEL0=00000010=0x02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P5SEL1=00000010=0x02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P5SEL0=00000001=0x01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P5SEL1=00000001=0x01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P4SEL0=10000000=0x80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P4SEL1=10000000=0x80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P4SEL0=01000000=0x40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P4SEL1=01000000=0x40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P4SEL0=00100000=0x20 &amp; P4SEL1=00100000=0x20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P4SEL0=00010000=0x10 &amp; P4SEL1=00010000=0x10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P4SEL0=00001000=0x08 &amp; P4SEL1=00001000=0x08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P4SEL0=00000100=0x04 &amp; P4SEL1=00000100=0x04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P4SEL0=00000010=0x02 &amp; P4SEL1=00000010=0x02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input pin assignment in MSP432P401R chip for </a:t>
            </a:r>
            <a:r>
              <a:rPr lang="en-US" dirty="0" err="1" smtClean="0"/>
              <a:t>LaunchPad</a:t>
            </a:r>
            <a:r>
              <a:rPr lang="en-US" dirty="0" smtClean="0"/>
              <a:t>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526393"/>
              </p:ext>
            </p:extLst>
          </p:nvPr>
        </p:nvGraphicFramePr>
        <p:xfrm>
          <a:off x="1759771" y="2438399"/>
          <a:ext cx="9192085" cy="3364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9649"/>
                <a:gridCol w="1947969"/>
                <a:gridCol w="1177880"/>
                <a:gridCol w="4686587"/>
              </a:tblGrid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Pin Function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Channel  Input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Pin 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PxSEL1 : PxSEL0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A13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P4SEL0=00000001=0x01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P4SEL1=00000001=0x01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P6SEL0=00000010=0x02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P6SEL1=00000010=0x02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P6SEL0=00000001=0x01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P6SEL1=00000001=0x01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P9SEL0=00000010=0x02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P9SEL1=00000010=0x02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P9SEL0=00000001=0x01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P9SEL1=00000001=0x01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P8SEL0=10000000=0x80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P8SEL1=10000000=0x80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P8SEL0=01000000=0x40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P8SEL1=01000000=0x40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P8SEL0=00100000=0x20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P8SEL1=00100000=0x20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P8SEL0=00010000=0x10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P8SEL1=00010000=0x10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P8SEL0=00001000=0x08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P8SEL1=00001000=0x08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P8SEL0=00000100=0x04</a:t>
                      </a:r>
                      <a:r>
                        <a:rPr lang="en-US" sz="1600" dirty="0" smtClean="0">
                          <a:effectLst/>
                        </a:rPr>
                        <a:t> &amp; </a:t>
                      </a:r>
                      <a:r>
                        <a:rPr lang="en-US" sz="1600" dirty="0" smtClean="0">
                          <a:effectLst/>
                        </a:rPr>
                        <a:t>P8SEL1=00000100=0x04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2348" marR="8234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ADC14CTL1 (ADC14 Control 1)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2761655"/>
            <a:ext cx="9144000" cy="278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ADC14CTL1 (ADC14 Control 1)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209512"/>
              </p:ext>
            </p:extLst>
          </p:nvPr>
        </p:nvGraphicFramePr>
        <p:xfrm>
          <a:off x="1551952" y="2432856"/>
          <a:ext cx="941832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"/>
                <a:gridCol w="1737360"/>
                <a:gridCol w="68580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Description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31-28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ADC14CH3MAP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0b = ADC input channel internal 3 is not selected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1b = ADC input channel internal 3 is selected for ADC input channel MAX-5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ADC14CH2MAP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ADC input channel internal 2 is not selected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ADC input channel internal 2 is selected for ADC input channel MAX-4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ADC14CH1MAP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ADC input channel internal 1 is not selected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ADC input channel internal 1 is selected for ADC input channel MAX-3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ADC14CH0MAP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ADC input channel internal 0 is not selected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ADC input channel internal 0 is selected for ADC input channel MAX-2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ADC14TCMAP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ADC internal temperature sensor channel is not selected for ADC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ADC internal temperature sensor channel is selected for ADC input channel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ADC14BATMAP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0b = ADC internal 1/2 x AVCC channel is not selected for ADC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1b = ADC internal 1/2 x AVCC channel is selected for ADC input channel MAX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ADC14CTL1 (ADC14 Control 1) </a:t>
            </a:r>
            <a:r>
              <a:rPr lang="en-US" dirty="0" smtClean="0"/>
              <a:t>Register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112076"/>
              </p:ext>
            </p:extLst>
          </p:nvPr>
        </p:nvGraphicFramePr>
        <p:xfrm>
          <a:off x="1484311" y="2438399"/>
          <a:ext cx="9418320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"/>
                <a:gridCol w="1737360"/>
                <a:gridCol w="68580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20-16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ADC14CSTARTADDx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0h to 1Fh, corresponding to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ADC14MEM0 to ADC14MEM31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15-6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5-4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ADC14RES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00b = 8 bit (9 clock cycle conversion time)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01b = 10 bit (11 clock cycle conversion time)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10b = 12 bit (14 clock cycle conversion time)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11b = 14 bit (16 clock cycle conversion time)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5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ADC14CTL1 (ADC14 Control 1) Register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795057"/>
              </p:ext>
            </p:extLst>
          </p:nvPr>
        </p:nvGraphicFramePr>
        <p:xfrm>
          <a:off x="1484311" y="2424530"/>
          <a:ext cx="932688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"/>
                <a:gridCol w="1737360"/>
                <a:gridCol w="676656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ADC14DF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0b = Binary unsigned. Theoretically, for ADC14DIF = 0 and 14-bit mode, the analog input voltage - V(REF) results in 0000h, and the analog input voltage + V(REF) results in 3FFFh.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1b = Signed binary (2s complement), left aligned. Theoretically, for ADC14DIF = 0 and 14-bit mode, the analog input voltage - V(REF) results in 8000h, and the analog input voltage + V(REF) results in 7FFCh.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ADC14REFBURST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ADC reference buffer on continuously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ADC reference buffer on only during sample-and-conversion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1-0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ADC14PWRMD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00b = Regular power mode for use with any resolution setting. Sample rate can be up to 1 </a:t>
                      </a:r>
                      <a:r>
                        <a:rPr lang="en-US" sz="1600" dirty="0" err="1">
                          <a:effectLst/>
                        </a:rPr>
                        <a:t>Msps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01b = Reserved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10b = Low-power mode for 12-bit, 10-bit, and 8-bit resolution settings. Sample rate must not exceed 200 </a:t>
                      </a:r>
                      <a:r>
                        <a:rPr lang="en-US" sz="1600" dirty="0" err="1">
                          <a:effectLst/>
                        </a:rPr>
                        <a:t>ksps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11b = Reserved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713" marR="12471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ADC14IFGR0 (ADC14 Interrupt Flag Register 0) Register for End-of-Conversion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2773173"/>
            <a:ext cx="9144000" cy="275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ADC14IFGR0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648475"/>
              </p:ext>
            </p:extLst>
          </p:nvPr>
        </p:nvGraphicFramePr>
        <p:xfrm>
          <a:off x="1484311" y="2438399"/>
          <a:ext cx="10000784" cy="2964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7201"/>
                <a:gridCol w="1663102"/>
                <a:gridCol w="7550481"/>
              </a:tblGrid>
              <a:tr h="352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Bit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3048" marR="1330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Field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3048" marR="1330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Descriptions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3048" marR="133048" marT="0" marB="0"/>
                </a:tc>
              </a:tr>
              <a:tr h="25961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3048" marR="1330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ADC14IFGx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3048" marR="13304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ADC14MEMx interrupt flag. This bit is set to 1 when ADC14MEMx is loaded with a conversion result. This bit is reset to 0 when the ADC14MEMx register is read, or when the ADC14IV register is read, or when the corresponding bit in the ADC14CLRIFGR0 register is set to 1.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0b = No interrupt pending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1b = Interrupt pending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3048" marR="13304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54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ADC14MEMx (ADC14 </a:t>
            </a:r>
            <a:r>
              <a:rPr lang="en-US" dirty="0" err="1"/>
              <a:t>memoryx</a:t>
            </a:r>
            <a:r>
              <a:rPr lang="en-US" dirty="0"/>
              <a:t>) holding ADC14 conversion result (x=0- 31)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889269"/>
            <a:ext cx="9144000" cy="52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7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Connection for Program 7-1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33697" y="2438400"/>
            <a:ext cx="4519940" cy="426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9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Thermistor Resistance vs.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325909"/>
              </p:ext>
            </p:extLst>
          </p:nvPr>
        </p:nvGraphicFramePr>
        <p:xfrm>
          <a:off x="3212184" y="3070167"/>
          <a:ext cx="6773218" cy="2375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8137"/>
                <a:gridCol w="2745081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Temperature ('C)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Tf (K ohms)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29.490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10.000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3.893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1.700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0.817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0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Thermistor</a:t>
            </a:r>
            <a:br>
              <a:rPr lang="en-US" dirty="0" smtClean="0"/>
            </a:br>
            <a:r>
              <a:rPr lang="en-US" sz="1800" dirty="0"/>
              <a:t>(Copied from http://www.maximintegrated.com)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5" name="Content Placeholder 4" descr="F7-16_thermistor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2386" y="2438398"/>
            <a:ext cx="5842561" cy="414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 and LM35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pic>
        <p:nvPicPr>
          <p:cNvPr id="5" name="Content Placeholder 4" descr="F7-16_LM34andLM35Diagram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8511" y="2438399"/>
            <a:ext cx="8470312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6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analog data to the CPU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pic>
        <p:nvPicPr>
          <p:cNvPr id="5" name="Content Placeholder 4" descr="F6-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44867" y="2438399"/>
            <a:ext cx="1897600" cy="43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LM34/35 Connection to ARM and Its Pin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36467" y="2438399"/>
            <a:ext cx="8869573" cy="3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874" y="2438399"/>
            <a:ext cx="6653586" cy="41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DAC0808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82" y="2438399"/>
            <a:ext cx="8371569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0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Saw Tooth Wave 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41</a:t>
            </a:fld>
            <a:endParaRPr lang="en-US" sz="2400" dirty="0"/>
          </a:p>
        </p:txBody>
      </p:sp>
      <p:pic>
        <p:nvPicPr>
          <p:cNvPr id="5" name="Content Placeholder 4" descr="F7-sawTooth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8232" y="3009206"/>
            <a:ext cx="8870870" cy="224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Angle vs. Voltage Magnitude for Sine Wave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941134"/>
              </p:ext>
            </p:extLst>
          </p:nvPr>
        </p:nvGraphicFramePr>
        <p:xfrm>
          <a:off x="1919824" y="2438399"/>
          <a:ext cx="9032032" cy="4288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3975"/>
                <a:gridCol w="1377257"/>
                <a:gridCol w="3200400"/>
                <a:gridCol w="3200400"/>
              </a:tblGrid>
              <a:tr h="572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Angle Ɵ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(degrees)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Sin Ɵ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</a:t>
                      </a:r>
                      <a:r>
                        <a:rPr lang="en-US" sz="1600" baseline="-25000">
                          <a:effectLst/>
                        </a:rPr>
                        <a:t>OUT</a:t>
                      </a:r>
                      <a:r>
                        <a:rPr lang="en-US" sz="1600">
                          <a:effectLst/>
                        </a:rPr>
                        <a:t> (Voltage Magnitude)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5V + (5V × sin Ɵ)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Values Sent to DAC (decimal)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(Voltage Mag. × 25.6)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0.669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-0.866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0.669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  <a:tr h="285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4971" marR="10497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Angle vs. Voltage Magnitude for Sine Wave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212" y="2702678"/>
            <a:ext cx="8604909" cy="290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1219</TotalTime>
  <Words>2287</Words>
  <Application>Microsoft Office PowerPoint</Application>
  <PresentationFormat>Widescreen</PresentationFormat>
  <Paragraphs>629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SimSun</vt:lpstr>
      <vt:lpstr>Arial</vt:lpstr>
      <vt:lpstr>Calibri</vt:lpstr>
      <vt:lpstr>Corbel</vt:lpstr>
      <vt:lpstr>Parallax</vt:lpstr>
      <vt:lpstr>Chapter 7</vt:lpstr>
      <vt:lpstr>Microcontroller Connection to Sensor via ADC</vt:lpstr>
      <vt:lpstr>An 8-bit ADC Block Diagram</vt:lpstr>
      <vt:lpstr>Resolution versus Step Size for ADC (Vref = 5V)</vt:lpstr>
      <vt:lpstr>Vref Relation to Vin Range for an 8-bit ADC</vt:lpstr>
      <vt:lpstr>Vref Relation to Vin Range for an 10-bit ADC</vt:lpstr>
      <vt:lpstr>A Simultaneous 2-bit ADC</vt:lpstr>
      <vt:lpstr>ADC0848 Parallel ADC Block Diagram</vt:lpstr>
      <vt:lpstr>MAX1112 Serial ADC Block Diagram</vt:lpstr>
      <vt:lpstr>Successive Approximation ADC</vt:lpstr>
      <vt:lpstr>Simplified Block Diagram of MSP432P401R chip</vt:lpstr>
      <vt:lpstr>Some of the MSP432P401R ADC Registers (See reference manual table 20-3)</vt:lpstr>
      <vt:lpstr>ADC14CTL0 (ADC14 Control 0) register</vt:lpstr>
      <vt:lpstr>ADC14CTL0 (ADC14 Control 0) Register of MSP432P401R</vt:lpstr>
      <vt:lpstr>ADC14CTL0 (ADC14 Control 0) Register of MSP432P401R (Cont.)</vt:lpstr>
      <vt:lpstr>ADC14CTL0 (ADC14 Control 0) Register of MSP432P401R (Cont.)</vt:lpstr>
      <vt:lpstr>ADC14CTL0 (ADC14 Control 0) Register of MSP432P401R (Cont.)</vt:lpstr>
      <vt:lpstr>ADC14CTL0 (ADC14 Control 0) Register of MSP432P401R (Cont.)</vt:lpstr>
      <vt:lpstr>ADC14CTL0 (ADC14 Control 0) Register of MSP432P401R (Cont.)</vt:lpstr>
      <vt:lpstr>ADC14CTL0 (ADC14 Control 0) Register of MSP432P401R (Cont.)</vt:lpstr>
      <vt:lpstr>ADC14CTL0 (ADC14 Control 0) Register of MSP432P401R (Cont.)</vt:lpstr>
      <vt:lpstr>ADC14MCTL0 Register</vt:lpstr>
      <vt:lpstr>ADC14MCTL0 Register</vt:lpstr>
      <vt:lpstr>Analog input pin assignment in MSP432P401R chip for LaunchPad</vt:lpstr>
      <vt:lpstr>Analog input pin assignment in MSP432P401R chip for LaunchPad (Cont.)</vt:lpstr>
      <vt:lpstr>ADC14CTL1 (ADC14 Control 1) Register</vt:lpstr>
      <vt:lpstr>ADC14CTL1 (ADC14 Control 1) Register</vt:lpstr>
      <vt:lpstr>ADC14CTL1 (ADC14 Control 1) Register (Cont.)</vt:lpstr>
      <vt:lpstr>ADC14CTL1 (ADC14 Control 1) Register (Cont.)</vt:lpstr>
      <vt:lpstr>ADC14IFGR0 (ADC14 Interrupt Flag Register 0) Register for End-of-Conversion</vt:lpstr>
      <vt:lpstr>ADC14IFGR0 Register</vt:lpstr>
      <vt:lpstr>ADC14MEMx (ADC14 memoryx) holding ADC14 conversion result (x=0- 31)</vt:lpstr>
      <vt:lpstr>ADC Connection for Program 7-1</vt:lpstr>
      <vt:lpstr>Thermistor Resistance vs. Temperature</vt:lpstr>
      <vt:lpstr>Thermistor (Copied from http://www.maximintegrated.com)</vt:lpstr>
      <vt:lpstr>LM34 and LM35</vt:lpstr>
      <vt:lpstr>Getting analog data to the CPU</vt:lpstr>
      <vt:lpstr>LM34/35 Connection to ARM and Its Pin Configuration</vt:lpstr>
      <vt:lpstr>DAC Block Diagram</vt:lpstr>
      <vt:lpstr>Microcontroller Connection to DAC0808</vt:lpstr>
      <vt:lpstr>Saw Tooth Wave Form</vt:lpstr>
      <vt:lpstr>Angle vs. Voltage Magnitude for Sine Wave</vt:lpstr>
      <vt:lpstr>Angle vs. Voltage Magnitude for Sine Wave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Misagh.s</cp:lastModifiedBy>
  <cp:revision>476</cp:revision>
  <dcterms:created xsi:type="dcterms:W3CDTF">2016-04-05T15:14:57Z</dcterms:created>
  <dcterms:modified xsi:type="dcterms:W3CDTF">2016-09-02T07:08:39Z</dcterms:modified>
</cp:coreProperties>
</file>