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D8EBD-BCEA-44DB-B3FA-BEF2334C0C16}" type="datetimeFigureOut">
              <a:rPr lang="en-US" smtClean="0"/>
              <a:t>9/4/2016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7F81B-48C6-4241-8C54-F91A4F434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799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18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292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159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649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8014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1889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3096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5849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9445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520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5713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2006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7088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1254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3448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9260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1152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8371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0180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6856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8202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0071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2178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47352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73333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68144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91052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46595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7352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859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08114-23E4-4593-BF3B-532BFBD2E1B6}" type="datetime1">
              <a:rPr lang="en-US" smtClean="0"/>
              <a:t>9/4/2016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28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65C8-5366-440F-85B8-EFCE7441B29B}" type="datetime1">
              <a:rPr lang="en-US" smtClean="0"/>
              <a:t>9/4/2016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199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D68B0-814B-40D6-B4DB-04CC4FF7D2A1}" type="datetime1">
              <a:rPr lang="en-US" smtClean="0"/>
              <a:t>9/4/2016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202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B75F-8F27-4911-AC37-C552ADB1044A}" type="datetime1">
              <a:rPr lang="en-US" smtClean="0"/>
              <a:t>9/4/2016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69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B6D5C-3F53-40F4-B006-594CFED681E5}" type="datetime1">
              <a:rPr lang="en-US" smtClean="0"/>
              <a:t>9/4/2016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42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FAB96-F4F7-4D54-B513-CDD7343FAFF8}" type="datetime1">
              <a:rPr lang="en-US" smtClean="0"/>
              <a:t>9/4/2016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4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03BFA-5E5C-4D5E-8ABD-D656A00E87E8}" type="datetime1">
              <a:rPr lang="en-US" smtClean="0"/>
              <a:t>9/4/2016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869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94CFD-9BCE-4FD7-86C9-19BCA0CFC0F4}" type="datetime1">
              <a:rPr lang="en-US" smtClean="0"/>
              <a:t>9/4/2016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89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6145B-A388-4771-A1DA-47B0603B35BE}" type="datetime1">
              <a:rPr lang="en-US" smtClean="0"/>
              <a:t>9/4/2016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7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7376-1B16-4472-B0F1-F964F0DA414A}" type="datetime1">
              <a:rPr lang="en-US" smtClean="0"/>
              <a:t>9/4/2016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04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DD39-9C18-486C-BC65-D16C8C15D60C}" type="datetime1">
              <a:rPr lang="en-US" smtClean="0"/>
              <a:t>9/4/2016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334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4E44D-7099-4E2F-8E43-3E18C2255D06}" type="datetime1">
              <a:rPr lang="en-US" smtClean="0"/>
              <a:t>9/4/2016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31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1EC0-F5BD-4E51-9DAB-E318021EB119}" type="datetime1">
              <a:rPr lang="en-US" smtClean="0"/>
              <a:t>9/4/2016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96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43C8-D353-4AE7-AD9B-AB6C5E624401}" type="datetime1">
              <a:rPr lang="en-US" smtClean="0"/>
              <a:t>9/4/2016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674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94BF-BC85-48BF-BC3B-9C7B6A1A6F9D}" type="datetime1">
              <a:rPr lang="en-US" smtClean="0"/>
              <a:t>9/4/2016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07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96FF-8624-43D2-B715-A5C5861C3834}" type="datetime1">
              <a:rPr lang="en-US" smtClean="0"/>
              <a:t>9/4/2016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87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51E3D-2E4F-4121-8B5B-DDDAB554B90A}" type="datetime1">
              <a:rPr lang="en-US" smtClean="0"/>
              <a:t>9/4/2016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22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3AC7750-DD3B-4E48-B89E-99E4CC08EBBE}" type="datetime1">
              <a:rPr lang="en-US" smtClean="0"/>
              <a:t>9/4/2016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98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6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Interrupt and Exception Programming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84991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Polling vs. Interrupts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885" y="2438399"/>
            <a:ext cx="6272846" cy="3793857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9867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NVIC in ARM Cortex-M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2508" y="2655657"/>
            <a:ext cx="7042317" cy="299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87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Interrupt Vector Table for ARM Cortex-M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2563497"/>
              </p:ext>
            </p:extLst>
          </p:nvPr>
        </p:nvGraphicFramePr>
        <p:xfrm>
          <a:off x="2563595" y="2107837"/>
          <a:ext cx="7731362" cy="46268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179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69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64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Interrupt #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Interrupt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Memory Location (Hex)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Stack Pointer initial value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Reset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0x00000004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NMI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0x00000008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Hard Fault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0x0000000C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Memory Management Fault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0x00000010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Bus Fault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0x00000014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Usage Fault (undefined instructions, divide by zero, unaligned memory access,...)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0x00000018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Reserved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0x0000001C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Reserved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0x00000020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Reserved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0x00000024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Reserved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0x00000028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SVCall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0x0000002C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Debug Monitor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0x00000030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Reserved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0x00000034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PendSV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0x00000038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SysTick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0x0000003C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IRQ 0 for peripherals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0x00000040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IRQ 1 for peripherals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0x00000044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…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…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…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255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IRQ 239 for peripherals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0x000003FC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587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Going from Reset to Boot Program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5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348099" y="2438399"/>
            <a:ext cx="6291135" cy="425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6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ARM Cortex-M Stack Frame upon Interrupt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6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754" y="2438399"/>
            <a:ext cx="4838165" cy="420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46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Program gets interrupted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7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692" y="2438399"/>
            <a:ext cx="6569950" cy="425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26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Interrupt Priority for ARM Cortex-M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8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5493691"/>
              </p:ext>
            </p:extLst>
          </p:nvPr>
        </p:nvGraphicFramePr>
        <p:xfrm>
          <a:off x="2795414" y="2090669"/>
          <a:ext cx="7731362" cy="46268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179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69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64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Interrupt #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Interrupt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Priority Level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Stack Pointer initial value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Reset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-3 Highest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NMI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Hard Fault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Memory Management Fault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Programmable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Bus Fault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Programmable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Usage Fault (undefined instructions, divide by zero, unaligned memory access,....)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Programmable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Reserved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Programmable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Reserved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Programmable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Reserved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Programmable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Reserved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Programmable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SVCall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Programmable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Debug Monitor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Programmable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Reserved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Programmable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PendSV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Programmable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SysTick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Programmable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IRQ 0 for peripherals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Programmable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IRQ 1 for peripherals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Programmable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…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…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Programmable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255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IRQ 239 for peripherals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Programmable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854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CONTROL Register in ARM Cortex-M4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9</a:t>
            </a:fld>
            <a:endParaRPr lang="en-US" sz="24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1641409"/>
              </p:ext>
            </p:extLst>
          </p:nvPr>
        </p:nvGraphicFramePr>
        <p:xfrm>
          <a:off x="1484311" y="3131019"/>
          <a:ext cx="10018712" cy="2699004"/>
        </p:xfrm>
        <a:graphic>
          <a:graphicData uri="http://schemas.openxmlformats.org/drawingml/2006/table">
            <a:tbl>
              <a:tblPr firstRow="1" firstCol="1" bandRow="1"/>
              <a:tblGrid>
                <a:gridCol w="10018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 smtClean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 smtClean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 smtClean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nPRIV</a:t>
                      </a:r>
                      <a:r>
                        <a:rPr lang="en-US" sz="11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 (Privilege):</a:t>
                      </a: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		Defines the Thread mode privilege level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	0:	Privileged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	1: 	Unprivileged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Active Stack Pointer (ASP):</a:t>
                      </a: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	Defines the currently active stack pointer (ASP = SPSEL)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	0:	MSP is the current stack pointer.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	1: 	PSP is the current stack pointer.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Floating Point Context Active (FPCA)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	0:	No floating point context active.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	1: 	Floating point context active.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074" name="Picture 7" descr="F7-6_ControlRegist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629" y="3257683"/>
            <a:ext cx="5172075" cy="67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434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Privileged level Execution and Processor Modes in ARM Cortex-M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10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9804857"/>
              </p:ext>
            </p:extLst>
          </p:nvPr>
        </p:nvGraphicFramePr>
        <p:xfrm>
          <a:off x="1484311" y="3028043"/>
          <a:ext cx="10018713" cy="23259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402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402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382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27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Processor Mode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Software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Privilege level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7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Thread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Applications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Privileged and Unprivileged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27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Handler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ISR for Exceptions and IRQs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Always Privileged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5260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In Thread mode, use bit 0 of the CONTROL register to select Privileged or Unprivileged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031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Processor Modes and Stack Usage in ARM Cortex-M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11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7249242"/>
              </p:ext>
            </p:extLst>
          </p:nvPr>
        </p:nvGraphicFramePr>
        <p:xfrm>
          <a:off x="1819162" y="3375773"/>
          <a:ext cx="9491435" cy="15773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308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97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628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Processor Mode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Software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Stack Usage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Thread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Applications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MSP or PSP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Handler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ISR for Exceptions and IRQs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MSP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Note: In Thread mode, use bit 1 of the Control register to select MSP or PSP for stack pointer.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214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Processor Mode, Privilege, and Stack in ARM Cortex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12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9832471"/>
              </p:ext>
            </p:extLst>
          </p:nvPr>
        </p:nvGraphicFramePr>
        <p:xfrm>
          <a:off x="2233567" y="3167983"/>
          <a:ext cx="8545962" cy="23939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48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3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41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397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Mode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Stack Pointer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Typical Example usage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Handler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Main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Exception Handling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Handler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Unprivileged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Any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Reserved since Handler is always 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Thread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Main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Operating system kernel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Thread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Process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Thread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Unprivileged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Main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Thread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Unprivileged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Process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Application threads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809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ARM Cortex-M Registers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13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2641" y="2438399"/>
            <a:ext cx="3762052" cy="4310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7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 function registers of ARM Cortex-M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14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5157266"/>
              </p:ext>
            </p:extLst>
          </p:nvPr>
        </p:nvGraphicFramePr>
        <p:xfrm>
          <a:off x="3184562" y="2438399"/>
          <a:ext cx="6800850" cy="4128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1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Register name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 Usage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MSP (main stack pointer)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PSP (processor stack pointer)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Privileged or Unprivileged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PSR (Processor status register)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APSR (application processor status register)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Privileged or Unprivileged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ISPR (interrupt processor status register)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EPSR (execution processor status register)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PRIMASK (Priority Mask register)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FAULTMASK(fault mask register)     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BASEPRI (base priority register)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CONTROL (control register)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Privileged        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Note: We must use MSR and MRS instructions to access the above registers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104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IRQ assignment in MSP432P401R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15</a:t>
            </a:fld>
            <a:endParaRPr lang="en-US" sz="24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367976"/>
              </p:ext>
            </p:extLst>
          </p:nvPr>
        </p:nvGraphicFramePr>
        <p:xfrm>
          <a:off x="2841231" y="2548729"/>
          <a:ext cx="7315200" cy="42062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INT#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IRQ#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Vector location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Device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1-15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None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0000 0000 to 0000 003C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CPU Exception(set by ARM)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16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0000 0040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PSS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0000 0044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0000 0048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PCM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 004C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WDT_A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0000 0050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FPU_INT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0000 0054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Flash Controller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0000 0058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COMP_E1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 005C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COMP_E2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0000 0060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TIMERA0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0000 0064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TIMERA0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0000 0068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TIMERA1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 006C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TIMERA1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0000 0070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TIMERA2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2121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IRQ assignment in </a:t>
            </a:r>
            <a:r>
              <a:rPr lang="en-US" dirty="0" smtClean="0"/>
              <a:t>MSP432P401R (Cont.)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16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7298915"/>
              </p:ext>
            </p:extLst>
          </p:nvPr>
        </p:nvGraphicFramePr>
        <p:xfrm>
          <a:off x="2879869" y="2438399"/>
          <a:ext cx="7315200" cy="42062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INT#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IRQ#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Vector location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Device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29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0000 0074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TIMERA2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0000 0078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TIMERA3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 007C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TIMERA3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0000 0080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eUSCI_A0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0000 0084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eUSCI_A1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0000 0088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eUSCI_A2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 008C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eUSCI_A3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0000 0090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eUSCI_B0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0000 0094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eUSCI_B1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0000 0098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eUSCI_B3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 009C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eUSCI_B4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 00A0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ADC14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 00A4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TIMER32_INT1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 00A8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TIMER32_INT2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7592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IRQ assignment in MSP432P401R (Cont.)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17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6842248"/>
              </p:ext>
            </p:extLst>
          </p:nvPr>
        </p:nvGraphicFramePr>
        <p:xfrm>
          <a:off x="3150326" y="2267744"/>
          <a:ext cx="7315200" cy="44866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INT#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IRQ#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Vector location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Device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43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 00AC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TIMER32_INTC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 00B0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AES256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 00B4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RTC_C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 00B8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DMA_ERR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0000-00BC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DMA_INT3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 00C0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DMA_INT2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 00C4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DMA_INT1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 00C8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DMA_INT0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0000-00CC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I/O Port P1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 00D0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I/O Port P2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 00D4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I/O Port P3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 00D8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I/O Port P4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0000-00DC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I/O Port P5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0000 00E0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I/O Port P6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57-79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41-63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 00E4 – 0000 013C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reserved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033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Interrupt enabling at all 3 levels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18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0172" y="2438399"/>
            <a:ext cx="9093346" cy="3576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25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PxIE</a:t>
            </a:r>
            <a:r>
              <a:rPr lang="en-US" dirty="0"/>
              <a:t> register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19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667" y="4131564"/>
            <a:ext cx="9144000" cy="289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92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Interrupts</a:t>
            </a:r>
            <a:r>
              <a:rPr lang="fr-FR" dirty="0"/>
              <a:t> 0–31 Set </a:t>
            </a:r>
            <a:r>
              <a:rPr lang="fr-FR" dirty="0" err="1"/>
              <a:t>Enable</a:t>
            </a:r>
            <a:r>
              <a:rPr lang="fr-FR" dirty="0"/>
              <a:t> (EN0)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20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667" y="3302694"/>
            <a:ext cx="9144000" cy="1700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50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Interrupts 0–31 Clear Enable (DIS0)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21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667" y="3291441"/>
            <a:ext cx="9144000" cy="172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58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Enabling and Disabling an Interrupt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22</a:t>
            </a:fld>
            <a:endParaRPr lang="en-US" sz="2400" dirty="0"/>
          </a:p>
        </p:txBody>
      </p:sp>
      <p:pic>
        <p:nvPicPr>
          <p:cNvPr id="7" name="Content Placeholder 6" descr="F6-18_EnableAndDisableInt.jpg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362280" y="3103137"/>
            <a:ext cx="4262774" cy="2099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999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PxIES</a:t>
            </a:r>
            <a:r>
              <a:rPr lang="en-US" dirty="0"/>
              <a:t> Interrupt edge activation bits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23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667" y="4125468"/>
            <a:ext cx="9144000" cy="284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813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UART Interrupt Registers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24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21667" y="2693514"/>
            <a:ext cx="9144000" cy="3538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51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UCAxIE</a:t>
            </a:r>
            <a:r>
              <a:rPr lang="en-US" dirty="0"/>
              <a:t> (</a:t>
            </a:r>
            <a:r>
              <a:rPr lang="en-US" dirty="0" err="1"/>
              <a:t>UARTx</a:t>
            </a:r>
            <a:r>
              <a:rPr lang="en-US" dirty="0"/>
              <a:t> Interrupt Enable) register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25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4957477"/>
              </p:ext>
            </p:extLst>
          </p:nvPr>
        </p:nvGraphicFramePr>
        <p:xfrm>
          <a:off x="3303608" y="2438399"/>
          <a:ext cx="6389032" cy="41010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27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24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38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016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Field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5113" marR="10511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Bit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5113" marR="10511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Description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5113" marR="105113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05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UCTXCPTIE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5113" marR="10511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5113" marR="10511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Transmit complete interrupt enable</a:t>
                      </a:r>
                      <a:endParaRPr lang="en-US" sz="20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 = Interrupt disabled</a:t>
                      </a:r>
                      <a:endParaRPr lang="en-US" sz="20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 = Interrupt enabled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5113" marR="105113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05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UCSTTIE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5113" marR="10511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5113" marR="10511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Start bit interrupt enable</a:t>
                      </a:r>
                      <a:endParaRPr lang="en-US" sz="20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 = Interrupt disabled</a:t>
                      </a:r>
                      <a:endParaRPr lang="en-US" sz="20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 = Interrupt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5113" marR="105113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05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UCTXIE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5113" marR="10511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5113" marR="10511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Transmit interrupt enable</a:t>
                      </a:r>
                      <a:endParaRPr lang="en-US" sz="20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 = Interrupt disabled</a:t>
                      </a:r>
                      <a:endParaRPr lang="en-US" sz="20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 = Interrupt enabled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5113" marR="105113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05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UCRXIE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5113" marR="10511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5113" marR="10511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Receive interrupt enable</a:t>
                      </a:r>
                      <a:endParaRPr lang="en-US" sz="20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 = Interrupt disabled</a:t>
                      </a:r>
                      <a:endParaRPr lang="en-US" sz="20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 = Interrupt enabled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5113" marR="105113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129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SysTick</a:t>
            </a:r>
            <a:r>
              <a:rPr lang="en-US" dirty="0"/>
              <a:t> Internal 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26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84311" y="3389620"/>
            <a:ext cx="10018712" cy="167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875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SysTick</a:t>
            </a:r>
            <a:r>
              <a:rPr lang="en-US" dirty="0"/>
              <a:t> Control and Status Register (STCTRL)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27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93325" y="2438399"/>
            <a:ext cx="8597362" cy="3580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03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SysTick</a:t>
            </a:r>
            <a:r>
              <a:rPr lang="en-US" dirty="0"/>
              <a:t> Counting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28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048" y="2438399"/>
            <a:ext cx="7145238" cy="3580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07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IE (Interrupt Enable) bit (d5) in T32CONTROLx (T32 Control) register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29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667" y="2783252"/>
            <a:ext cx="9144000" cy="273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533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Periodic Interrupts using </a:t>
            </a:r>
            <a:r>
              <a:rPr lang="en-US" dirty="0" err="1"/>
              <a:t>Timer_A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30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339745" y="2438399"/>
            <a:ext cx="8307844" cy="379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8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IPRn</a:t>
            </a:r>
            <a:r>
              <a:rPr lang="en-US" dirty="0"/>
              <a:t> Registers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31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0267" y="2438399"/>
            <a:ext cx="8686800" cy="3630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49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1194</TotalTime>
  <Words>949</Words>
  <Application>Microsoft Office PowerPoint</Application>
  <PresentationFormat>Widescreen</PresentationFormat>
  <Paragraphs>511</Paragraphs>
  <Slides>31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SimSun</vt:lpstr>
      <vt:lpstr>Arial</vt:lpstr>
      <vt:lpstr>Calibri</vt:lpstr>
      <vt:lpstr>Corbel</vt:lpstr>
      <vt:lpstr>Parallax</vt:lpstr>
      <vt:lpstr>Chapter 6</vt:lpstr>
      <vt:lpstr>Polling vs. Interrupts</vt:lpstr>
      <vt:lpstr>NVIC in ARM Cortex-M</vt:lpstr>
      <vt:lpstr>Interrupt Vector Table for ARM Cortex-M</vt:lpstr>
      <vt:lpstr>Going from Reset to Boot Program</vt:lpstr>
      <vt:lpstr>ARM Cortex-M Stack Frame upon Interrupt</vt:lpstr>
      <vt:lpstr>Main Program gets interrupted</vt:lpstr>
      <vt:lpstr>Interrupt Priority for ARM Cortex-M</vt:lpstr>
      <vt:lpstr>CONTROL Register in ARM Cortex-M4</vt:lpstr>
      <vt:lpstr>Privileged level Execution and Processor Modes in ARM Cortex-M</vt:lpstr>
      <vt:lpstr>Processor Modes and Stack Usage in ARM Cortex-M</vt:lpstr>
      <vt:lpstr>Processor Mode, Privilege, and Stack in ARM Cortex</vt:lpstr>
      <vt:lpstr>ARM Cortex-M Registers</vt:lpstr>
      <vt:lpstr>Special function registers of ARM Cortex-M</vt:lpstr>
      <vt:lpstr>IRQ assignment in MSP432P401R</vt:lpstr>
      <vt:lpstr>IRQ assignment in MSP432P401R (Cont.)</vt:lpstr>
      <vt:lpstr>IRQ assignment in MSP432P401R (Cont.)</vt:lpstr>
      <vt:lpstr>Interrupt enabling at all 3 levels</vt:lpstr>
      <vt:lpstr>PxIE register</vt:lpstr>
      <vt:lpstr>Interrupts 0–31 Set Enable (EN0)</vt:lpstr>
      <vt:lpstr>Interrupts 0–31 Clear Enable (DIS0)</vt:lpstr>
      <vt:lpstr>Enabling and Disabling an Interrupt</vt:lpstr>
      <vt:lpstr>PxIES Interrupt edge activation bits</vt:lpstr>
      <vt:lpstr>UART Interrupt Registers</vt:lpstr>
      <vt:lpstr>UCAxIE (UARTx Interrupt Enable) register</vt:lpstr>
      <vt:lpstr>SysTick Internal Structure</vt:lpstr>
      <vt:lpstr>SysTick Control and Status Register (STCTRL)</vt:lpstr>
      <vt:lpstr>SysTick Counting</vt:lpstr>
      <vt:lpstr>IE (Interrupt Enable) bit (d5) in T32CONTROLx (T32 Control) register</vt:lpstr>
      <vt:lpstr>Making Periodic Interrupts using Timer_A </vt:lpstr>
      <vt:lpstr>IPRn Registers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Misagh.s</dc:creator>
  <cp:lastModifiedBy>Naimi</cp:lastModifiedBy>
  <cp:revision>404</cp:revision>
  <dcterms:created xsi:type="dcterms:W3CDTF">2016-04-05T15:14:57Z</dcterms:created>
  <dcterms:modified xsi:type="dcterms:W3CDTF">2016-09-04T18:46:01Z</dcterms:modified>
</cp:coreProperties>
</file>