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5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557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335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059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412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178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01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42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292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440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848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4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MSP432 ARM Timer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3-bit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5-1_CounterUsingFF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58277" y="2438399"/>
            <a:ext cx="4866886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up-counter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5-2_up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708647"/>
            <a:ext cx="7315200" cy="11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down-counter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5-3_down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943350"/>
            <a:ext cx="7315200" cy="10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Events Using a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5-4_UsingCounterToCou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3867150"/>
            <a:ext cx="6400800" cy="14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Counter as a Timer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5-5_UsingCounterAsATim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2893978"/>
            <a:ext cx="6400800" cy="297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5-6_UsingCounterAndCaptur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657849"/>
            <a:ext cx="7315200" cy="15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Timer Internal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150267" y="3652836"/>
            <a:ext cx="8686800" cy="182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STCTRL (System Tick Control)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5-8_STCTR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438399"/>
            <a:ext cx="9144000" cy="380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Counting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5-9_SysTickCount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07667" y="2917523"/>
            <a:ext cx="4572000" cy="247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STRVR vs. STCVR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6-21_STRELOA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092368"/>
            <a:ext cx="9144000" cy="2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Timer Internal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484311" y="3052808"/>
            <a:ext cx="10021824" cy="219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Timer32 Registers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641293"/>
              </p:ext>
            </p:extLst>
          </p:nvPr>
        </p:nvGraphicFramePr>
        <p:xfrm>
          <a:off x="2581624" y="2250509"/>
          <a:ext cx="8026163" cy="4469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721"/>
                <a:gridCol w="1327863"/>
                <a:gridCol w="3561089"/>
                <a:gridCol w="813009"/>
                <a:gridCol w="1561481"/>
              </a:tblGrid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Offset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Acronym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Register Name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Type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Reset Value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T32LOAD1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Load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04H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T32VALUE1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Timer 1 Current Value Register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FFFFFFFFH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5195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08H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T32CONTROL1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Timer Control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0CH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T32INTCLR1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Interrupt Clear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T32RIS1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Raw Interrupt Status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14H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T32MIS1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Interrupt Status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18H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T32BGLOAD1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1 Background Load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T32LOAD2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Load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24H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T32VALUE2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Current Value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FFFFFFFFH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5195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28H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T32CONTROL2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Timer Control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2CH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T32INTCLR2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Interrupt Clear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-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30H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T32RIS2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Raw Interrupt Status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34H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T32MIS2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Interrupt Status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  <a:tr h="2597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38H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T32BGLOAD2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Timer 2 Background Load Register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RW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0H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520" marR="9052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T32CONTROLxRegister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5-8_STCTRL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5824" y="2438399"/>
            <a:ext cx="7165102" cy="43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in Free-Running Mode vs. Periodic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 descr="F5-12_FreeRunningVsPeriodi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4311" y="2759955"/>
            <a:ext cx="10021824" cy="278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T32RIS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 descr="F5-14_RI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673879"/>
            <a:ext cx="9144000" cy="95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T32LOAD vs. T32VALUE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 descr="F6-21_STRELOA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094431"/>
            <a:ext cx="9144000" cy="211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Timer32 </a:t>
            </a:r>
            <a:r>
              <a:rPr lang="en-US" dirty="0" err="1"/>
              <a:t>Prescaler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 descr="F5-16_prescaler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37425" y="2438399"/>
            <a:ext cx="5912484" cy="41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Timer_A</a:t>
            </a:r>
            <a:r>
              <a:rPr lang="en-US" dirty="0"/>
              <a:t> Simplified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 descr="F5-17_TA_Diagram.jpg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1199" y="3076452"/>
            <a:ext cx="10021824" cy="21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detailed diagram of </a:t>
            </a:r>
            <a:r>
              <a:rPr lang="en-US" dirty="0" err="1"/>
              <a:t>Timer_A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 descr="F5-18_TA_Diagram_detaile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1199" y="3084118"/>
            <a:ext cx="10021824" cy="213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TAxR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 descr="F5-19_TAx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833169"/>
            <a:ext cx="9144000" cy="6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TAxCTL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 descr="F5-20_CT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895285"/>
            <a:ext cx="9144000" cy="51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TAxCTL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57037"/>
              </p:ext>
            </p:extLst>
          </p:nvPr>
        </p:nvGraphicFramePr>
        <p:xfrm>
          <a:off x="2056927" y="2454440"/>
          <a:ext cx="8894929" cy="4167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4290"/>
                <a:gridCol w="1097633"/>
                <a:gridCol w="7043006"/>
              </a:tblGrid>
              <a:tr h="166255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bit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Name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Description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49876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TAIFG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Timer_A Interrupt Flag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0: Timer did not overflow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1: Timer overflowed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166255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TAIE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Timer_A Interrupt Enable (0: Disabled, 1: Enabled)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166255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TACLR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Timer_A Clear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8312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4-5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MC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Mode Control: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00: Stop mode: timer is halted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01: Up mode: Timer counts up to TAxCCR0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10: Continuous mode: Timer counts up to 0xFFFF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11: Up/down mode: Timer counts up to TAxCCR0 then down to 0.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83127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6-7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Input divider: These bits select the divider for the input clock: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00: divide by 1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01: divide by 2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10: divide by 4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 11: divide by 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  <a:tr h="99752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8-9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TASSEL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Timer_A</a:t>
                      </a:r>
                      <a:r>
                        <a:rPr lang="en-US" sz="1300" dirty="0">
                          <a:effectLst/>
                        </a:rPr>
                        <a:t> clock Source Select: These bits select the </a:t>
                      </a:r>
                      <a:r>
                        <a:rPr lang="en-US" sz="1300" dirty="0" err="1">
                          <a:effectLst/>
                        </a:rPr>
                        <a:t>Timer_A</a:t>
                      </a:r>
                      <a:r>
                        <a:rPr lang="en-US" sz="1300" dirty="0">
                          <a:effectLst/>
                        </a:rPr>
                        <a:t> clock source: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00: </a:t>
                      </a:r>
                      <a:r>
                        <a:rPr lang="en-US" sz="1300" dirty="0" err="1">
                          <a:effectLst/>
                        </a:rPr>
                        <a:t>TAxCLK</a:t>
                      </a:r>
                      <a:r>
                        <a:rPr lang="en-US" sz="1300" dirty="0">
                          <a:effectLst/>
                        </a:rPr>
                        <a:t> (external clock): The timer uses external clock which is fed to the </a:t>
                      </a:r>
                      <a:r>
                        <a:rPr lang="en-US" sz="1300" dirty="0" err="1">
                          <a:effectLst/>
                        </a:rPr>
                        <a:t>PM_TAxCLK</a:t>
                      </a:r>
                      <a:r>
                        <a:rPr lang="en-US" sz="1300" dirty="0">
                          <a:effectLst/>
                        </a:rPr>
                        <a:t> pin.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01: ACLK (internal clock)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10: SMCLK (internal clock)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11: INCLK 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710" marR="7271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TAxCCRn</a:t>
            </a:r>
            <a:r>
              <a:rPr lang="en-US" dirty="0"/>
              <a:t> Registers and </a:t>
            </a:r>
            <a:r>
              <a:rPr lang="en-US" dirty="0" err="1"/>
              <a:t>TAxCCTLn</a:t>
            </a:r>
            <a:r>
              <a:rPr lang="en-US" dirty="0"/>
              <a:t> Flags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5" name="Content Placeholder 4" descr="TA_Diagram_with_CCR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45118" y="2438399"/>
            <a:ext cx="5497098" cy="43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TAxCCRn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 descr="F2-23_TAxCCR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4048125"/>
            <a:ext cx="9144000" cy="66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 descr="F5-23_CCT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228532"/>
            <a:ext cx="9144000" cy="184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350227"/>
              </p:ext>
            </p:extLst>
          </p:nvPr>
        </p:nvGraphicFramePr>
        <p:xfrm>
          <a:off x="1231601" y="2247630"/>
          <a:ext cx="10603169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757"/>
                <a:gridCol w="950355"/>
                <a:gridCol w="8727057"/>
              </a:tblGrid>
              <a:tr h="24160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</a:tr>
              <a:tr h="120799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15-14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 mode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00: No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01: Capture on rising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10: Capture on falling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11: Capture on both rising and falling edges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</a:tr>
              <a:tr h="120799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13-12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Capture/compare input select. These its select the TAxCCR0 input signal: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00: </a:t>
                      </a:r>
                      <a:r>
                        <a:rPr lang="en-US" sz="1600" dirty="0" err="1">
                          <a:effectLst/>
                        </a:rPr>
                        <a:t>CCIxA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01: </a:t>
                      </a:r>
                      <a:r>
                        <a:rPr lang="en-US" sz="1600" dirty="0" err="1">
                          <a:effectLst/>
                        </a:rPr>
                        <a:t>CCIxB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10: GND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11: VCC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</a:tr>
              <a:tr h="77113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Synchronize capture source. This bit is used to synchronize the capture input signal with the timer clock.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Asynchronous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Synchronous capture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837" marR="9883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</a:t>
            </a:r>
            <a:r>
              <a:rPr lang="en-US" dirty="0" smtClean="0"/>
              <a:t>)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462213"/>
              </p:ext>
            </p:extLst>
          </p:nvPr>
        </p:nvGraphicFramePr>
        <p:xfrm>
          <a:off x="1852611" y="2574656"/>
          <a:ext cx="9247189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6560"/>
                <a:gridCol w="955838"/>
                <a:gridCol w="7464791"/>
              </a:tblGrid>
              <a:tr h="24299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</a:tr>
              <a:tr h="48598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SCCI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Synchronized capture/compare input. The selected CCI input signal is latched with the EQUx signal and can be read via this bit.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</a:tr>
              <a:tr h="72898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Compare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Capture mode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</a:tr>
              <a:tr h="218694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7-5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OUTMOD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Output mode. Modes 2, 3, 6, and 7 are not useful for TAxCCR0 because </a:t>
                      </a:r>
                      <a:r>
                        <a:rPr lang="en-US" sz="1600" dirty="0" err="1">
                          <a:effectLst/>
                        </a:rPr>
                        <a:t>EQUx</a:t>
                      </a:r>
                      <a:r>
                        <a:rPr lang="en-US" sz="1600" dirty="0">
                          <a:effectLst/>
                        </a:rPr>
                        <a:t> = EQU0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000: OUT bit value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001: 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010: Toggle/reset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011: Set/reset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100: Toggle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101: 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110: Toggle/set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111: Reset/set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407" marR="9940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manual)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561235"/>
              </p:ext>
            </p:extLst>
          </p:nvPr>
        </p:nvGraphicFramePr>
        <p:xfrm>
          <a:off x="1255711" y="2438399"/>
          <a:ext cx="10542484" cy="3428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147"/>
                <a:gridCol w="867220"/>
                <a:gridCol w="9097117"/>
              </a:tblGrid>
              <a:tr h="244909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  <a:tr h="73472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CCIE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Capture/compare interrupt enable. This bit enables the interrupt request of the corresponding CCIFG flag.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0: Interrupt disabled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1: Interrupt enabled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  <a:tr h="244909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Capture/compare input. The selected input signal can be read by this bit.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  <a:tr h="73472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Output. For output mode 0, this bit directly controls the state of the output.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Output 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Output high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  <a:tr h="73472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COV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 overflow. This bit indicates a capture overflow occurred. COV must be reset with software.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0: No capture overflow occurred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1: Capture overflow occurred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  <a:tr h="734728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CCIFG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Capture/compare interrupt flag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No interrupt pending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interrupt pending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7976" marR="9797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TAxEXn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pic>
        <p:nvPicPr>
          <p:cNvPr id="5" name="Content Placeholder 4" descr="F5-24_TAxEX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4033837"/>
            <a:ext cx="914400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in Up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Content Placeholder 4" descr="upMod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3155" y="2438399"/>
            <a:ext cx="6901024" cy="429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in </a:t>
            </a:r>
            <a:r>
              <a:rPr lang="en-US" dirty="0" err="1"/>
              <a:t>Timer_A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Content Placeholder 4" descr="F5-26_clockCalculati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438400"/>
            <a:ext cx="9144000" cy="328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pic>
        <p:nvPicPr>
          <p:cNvPr id="5" name="Content Placeholder 4" descr="F5-21_continuousMode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12967" y="2438399"/>
            <a:ext cx="7548802" cy="427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2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Edge Time Capturing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pic>
        <p:nvPicPr>
          <p:cNvPr id="5" name="Content Placeholder 4" descr="F5-11_inputEdgeCaptureTim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2438399"/>
            <a:ext cx="9144000" cy="328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8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5" name="Content Placeholder 4" descr="F5-23_CCT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3228532"/>
            <a:ext cx="9144000" cy="184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704163"/>
              </p:ext>
            </p:extLst>
          </p:nvPr>
        </p:nvGraphicFramePr>
        <p:xfrm>
          <a:off x="2336081" y="2438399"/>
          <a:ext cx="8260938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20"/>
                <a:gridCol w="788602"/>
                <a:gridCol w="6740816"/>
              </a:tblGrid>
              <a:tr h="200479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</a:tr>
              <a:tr h="100239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15-14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 mode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00: No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01: Capture on rising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10: Capture on falling edge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11: Capture on both rising and falling edges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</a:tr>
              <a:tr h="100239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13-12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Capture/compare input select. These its select the TAxCCR0 input signal: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00: CCIxA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01: CCIxB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10: GND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11: VCC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</a:tr>
              <a:tr h="601436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Synchronize capture source. This bit is used to synchronize the capture input signal with the timer clock.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Asynchronous capture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Synchronous capture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15" marR="8201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57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</a:t>
            </a:r>
            <a:r>
              <a:rPr lang="en-US" dirty="0" smtClean="0"/>
              <a:t>)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673279"/>
              </p:ext>
            </p:extLst>
          </p:nvPr>
        </p:nvGraphicFramePr>
        <p:xfrm>
          <a:off x="2285977" y="2446749"/>
          <a:ext cx="8574089" cy="3901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596"/>
                <a:gridCol w="899150"/>
                <a:gridCol w="7126343"/>
              </a:tblGrid>
              <a:tr h="22858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</a:tr>
              <a:tr h="45716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SCCI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Synchronized capture/compare input. The selected CCI input signal is latched with the EQUx signal and can be read via this bit.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</a:tr>
              <a:tr h="68574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0: Compare mode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1: Capture mode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</a:tr>
              <a:tr h="2057239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7-5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OUTMOD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Output mode. Modes 2, 3, 6, and 7 are not useful for TAxCCR0 because </a:t>
                      </a:r>
                      <a:r>
                        <a:rPr lang="en-US" sz="1600" dirty="0" err="1">
                          <a:effectLst/>
                        </a:rPr>
                        <a:t>EQUx</a:t>
                      </a:r>
                      <a:r>
                        <a:rPr lang="en-US" sz="1600" dirty="0">
                          <a:effectLst/>
                        </a:rPr>
                        <a:t> = EQU0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000: OUT bit value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001: 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010: Toggle/reset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011: Set/reset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100: Toggle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101: Reset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110: Toggle/set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111: Reset/set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12" marR="935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70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TAxCCTLn</a:t>
            </a:r>
            <a:r>
              <a:rPr lang="en-US" dirty="0"/>
              <a:t> Register (Table 17-6 of the chip manual)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113228"/>
              </p:ext>
            </p:extLst>
          </p:nvPr>
        </p:nvGraphicFramePr>
        <p:xfrm>
          <a:off x="2473867" y="2459275"/>
          <a:ext cx="8060522" cy="3901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1434"/>
                <a:gridCol w="920191"/>
                <a:gridCol w="6578897"/>
              </a:tblGrid>
              <a:tr h="233932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  <a:tr h="70179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Capture/compare interrupt enable. This bit enables the interrupt request of the corresponding CCIFG flag.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Interrupt disabled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Interrupt enabled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  <a:tr h="233932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Capture/compare input. The selected input signal can be read by this bit.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  <a:tr h="70179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Output. For output mode 0, this bit directly controls the state of the output.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Output 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Output high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  <a:tr h="70179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COV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Capture overflow. This bit indicates a capture overflow occurred. COV must be reset with software.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0: No capture overflow occurred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1: Capture overflow occurred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  <a:tr h="70179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CCIFG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Capture/compare interrupt flag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0: No interrupt pending 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1: interrupt pending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700" marR="957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3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Capture 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237139"/>
              </p:ext>
            </p:extLst>
          </p:nvPr>
        </p:nvGraphicFramePr>
        <p:xfrm>
          <a:off x="4757992" y="3123931"/>
          <a:ext cx="3523983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2609583"/>
              </a:tblGrid>
              <a:tr h="548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CM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Capture mode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 capture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Capture on rising edge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Capture on falling edge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Capture on both edges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62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pin </a:t>
            </a:r>
            <a:r>
              <a:rPr lang="en-US" dirty="0" err="1"/>
              <a:t>assignement</a:t>
            </a:r>
            <a:r>
              <a:rPr lang="en-US" dirty="0"/>
              <a:t> of </a:t>
            </a:r>
            <a:r>
              <a:rPr lang="en-US" dirty="0" err="1"/>
              <a:t>Timer_A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000037"/>
              </p:ext>
            </p:extLst>
          </p:nvPr>
        </p:nvGraphicFramePr>
        <p:xfrm>
          <a:off x="1484311" y="3014597"/>
          <a:ext cx="10088893" cy="2321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3664"/>
                <a:gridCol w="1186643"/>
                <a:gridCol w="1361721"/>
                <a:gridCol w="1187858"/>
                <a:gridCol w="1361721"/>
                <a:gridCol w="1187858"/>
                <a:gridCol w="1361721"/>
                <a:gridCol w="1237707"/>
              </a:tblGrid>
              <a:tr h="716606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Timer_A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Port Pin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</a:rPr>
                        <a:t>Timer_A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Port Pin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</a:rPr>
                        <a:t>Timer_A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Port Pin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</a:rPr>
                        <a:t>Timer_A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Port Pin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309" marR="131309" marT="0" marB="0" anchor="ctr"/>
                </a:tc>
              </a:tr>
              <a:tr h="32097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TA0.0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P7.3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</a:rPr>
                        <a:t>TA1.0</a:t>
                      </a:r>
                      <a:endParaRPr lang="en-US" sz="2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P8.0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TA2.0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P8.1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TA3.0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P10.4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</a:tr>
              <a:tr h="32097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TA0.1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P2.4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TA1.1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P7.7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TA2.1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P5.6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TA3.1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P10.5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</a:tr>
              <a:tr h="32097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TA0.2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P2.5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TA1.2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P7.6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TA2.2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P5.7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TA3.2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P8.2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</a:tr>
              <a:tr h="32097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TA0.3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P2.6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TA1.3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P7.5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TA2.3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P6.6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chemeClr val="bg1"/>
                          </a:solidFill>
                          <a:effectLst/>
                        </a:rPr>
                        <a:t>TA3.3</a:t>
                      </a:r>
                      <a:endParaRPr lang="en-US" sz="2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P9.2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</a:tr>
              <a:tr h="32097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TA0.4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P2.7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</a:rPr>
                        <a:t>TA1.4</a:t>
                      </a:r>
                      <a:endParaRPr lang="en-US" sz="2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P7.4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</a:rPr>
                        <a:t>TA2.4</a:t>
                      </a:r>
                      <a:endParaRPr lang="en-US" sz="2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P6.7</a:t>
                      </a:r>
                      <a:endParaRPr lang="en-US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</a:rPr>
                        <a:t>TA3.4</a:t>
                      </a:r>
                      <a:endParaRPr lang="en-US" sz="2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P9.3</a:t>
                      </a:r>
                      <a:endParaRPr lang="en-US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309" marR="13130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9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Period and Pulse Width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pic>
        <p:nvPicPr>
          <p:cNvPr id="5" name="Content Placeholder 4" descr="F5-13_measuringFrequency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40896" y="2438399"/>
            <a:ext cx="5305542" cy="42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1226</TotalTime>
  <Words>1312</Words>
  <Application>Microsoft Office PowerPoint</Application>
  <PresentationFormat>Widescreen</PresentationFormat>
  <Paragraphs>431</Paragraphs>
  <Slides>41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Corbel</vt:lpstr>
      <vt:lpstr>Parallax</vt:lpstr>
      <vt:lpstr>Chapter 5</vt:lpstr>
      <vt:lpstr>A 3-bit Counter</vt:lpstr>
      <vt:lpstr>An 8-bit up-counter stages</vt:lpstr>
      <vt:lpstr>An 8-bit down-counter stages</vt:lpstr>
      <vt:lpstr>Counting Events Using a Counter</vt:lpstr>
      <vt:lpstr>Using Counter as a Timer</vt:lpstr>
      <vt:lpstr>Capturing</vt:lpstr>
      <vt:lpstr>System Tick Timer Internal Structure</vt:lpstr>
      <vt:lpstr>STCTRL (System Tick Control)</vt:lpstr>
      <vt:lpstr>System Tick Counting</vt:lpstr>
      <vt:lpstr>STRVR vs. STCVR</vt:lpstr>
      <vt:lpstr>System Tick Timer Internal Structure</vt:lpstr>
      <vt:lpstr>Timer32 Registers</vt:lpstr>
      <vt:lpstr>T32CONTROLxRegister </vt:lpstr>
      <vt:lpstr>Counting in Free-Running Mode vs. Periodic Mode</vt:lpstr>
      <vt:lpstr>T32RIS Register</vt:lpstr>
      <vt:lpstr>T32LOAD vs. T32VALUE</vt:lpstr>
      <vt:lpstr>The Timer32 Prescaler</vt:lpstr>
      <vt:lpstr>Timer_A Simplified Diagram</vt:lpstr>
      <vt:lpstr>A more detailed diagram of Timer_A </vt:lpstr>
      <vt:lpstr>TAxR register</vt:lpstr>
      <vt:lpstr>TAxCTL register</vt:lpstr>
      <vt:lpstr>TAxCTL register</vt:lpstr>
      <vt:lpstr>TAxCCRn Registers and TAxCCTLn Flags</vt:lpstr>
      <vt:lpstr>TAxCCRn Register</vt:lpstr>
      <vt:lpstr>TAxCCTLn Register</vt:lpstr>
      <vt:lpstr>TAxCCTLn Register (Table 17-6 of the chip manual)</vt:lpstr>
      <vt:lpstr>TAxCCTLn Register (Table 17-6 of the chip manual) (Cont.)</vt:lpstr>
      <vt:lpstr>TAxCCTLn Register (Table 17-6 of the chip manual) (Cont.)</vt:lpstr>
      <vt:lpstr>TAxEXn Register</vt:lpstr>
      <vt:lpstr>Counting in Up Mode</vt:lpstr>
      <vt:lpstr>Clock in Timer_A</vt:lpstr>
      <vt:lpstr>Continuous mode</vt:lpstr>
      <vt:lpstr>Input Edge Time Capturing</vt:lpstr>
      <vt:lpstr>TAxCCTLn Register</vt:lpstr>
      <vt:lpstr>TAxCCTLn Register (Table 17-6 of the chip manual)</vt:lpstr>
      <vt:lpstr>TAxCCTLn Register (Table 17-6 of the chip manual) (Cont.)</vt:lpstr>
      <vt:lpstr>TAxCCTLn Register (Table 17-6 of the chip manual) (Cont.)</vt:lpstr>
      <vt:lpstr>Choosing the Capture Edge</vt:lpstr>
      <vt:lpstr>Port pin assignement of Timer_A</vt:lpstr>
      <vt:lpstr>Measuring Period and Pulse Width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461</cp:revision>
  <dcterms:created xsi:type="dcterms:W3CDTF">2016-04-05T15:14:57Z</dcterms:created>
  <dcterms:modified xsi:type="dcterms:W3CDTF">2016-09-02T05:45:24Z</dcterms:modified>
</cp:coreProperties>
</file>