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0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17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3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59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570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3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UART Serial Port Programming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Serial vs. Parallel Data Transfer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4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41727" y="3006246"/>
            <a:ext cx="9103880" cy="243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In Serial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4-ParallelInSerialOu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68227" y="2438399"/>
            <a:ext cx="7110478" cy="361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Serial In Parallel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4-SerialInParallelOut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04990" y="3006247"/>
            <a:ext cx="7844572" cy="240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Simplex, Half-, and Full-Duplex Transfers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4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56767" y="2435257"/>
            <a:ext cx="6468293" cy="424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Framing ASCII "A" (0x41)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4-3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85024" y="3169086"/>
            <a:ext cx="7217285" cy="212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MAX232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4-4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98697" y="2446008"/>
            <a:ext cx="7189939" cy="434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MAX233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4-5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05830" y="2436223"/>
            <a:ext cx="7377830" cy="42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RS232 Pins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829188"/>
              </p:ext>
            </p:extLst>
          </p:nvPr>
        </p:nvGraphicFramePr>
        <p:xfrm>
          <a:off x="4612155" y="2932796"/>
          <a:ext cx="3763028" cy="3299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1637"/>
                <a:gridCol w="3001391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Description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carrier detect (DCD)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Received data (RxD)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Transmitted data (TxD)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terminal ready (DTR)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Signal ground (GND)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set ready (DSR)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Request to send (RTS)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Clear to send (CTS)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Ring indicator (RI)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9-Pin Male Connector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4-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64719" y="3195637"/>
            <a:ext cx="60579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DTE-DCE and DTE-DTE Connections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4-7.jp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6264" y="2893512"/>
            <a:ext cx="7649703" cy="265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</a:t>
            </a:r>
            <a:r>
              <a:rPr lang="en-US" dirty="0" err="1"/>
              <a:t>LaunchPad</a:t>
            </a:r>
            <a:r>
              <a:rPr lang="en-US" dirty="0"/>
              <a:t>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02164" y="2815220"/>
            <a:ext cx="5066472" cy="305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XDS110-ET emulator USB 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91549" y="2705623"/>
            <a:ext cx="8380625" cy="303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list of UART0 Registers and their addresses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476959"/>
              </p:ext>
            </p:extLst>
          </p:nvPr>
        </p:nvGraphicFramePr>
        <p:xfrm>
          <a:off x="2956142" y="2743344"/>
          <a:ext cx="7038103" cy="2956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7608"/>
                <a:gridCol w="2938408"/>
                <a:gridCol w="1822087"/>
              </a:tblGrid>
              <a:tr h="4222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Register Name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Register Function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Register Address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</a:tr>
              <a:tr h="4222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UCA0CTLW0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Control Word 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4000_1000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</a:tr>
              <a:tr h="4222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UCA0BRW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Baud Rate Control Word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4000_1006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</a:tr>
              <a:tr h="4222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UCA0STATW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Status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4000_100A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</a:tr>
              <a:tr h="4222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UCA0RXBUF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Receive Buffer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4000_100C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</a:tr>
              <a:tr h="4222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UCA0TXBUF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Transfer Buffer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4000_100E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</a:tr>
              <a:tr h="4222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UCA0IFG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Interrupt Flag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4000_101C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572" marR="10557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Simplified Block Diagram of UART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47414" y="2655519"/>
            <a:ext cx="8104840" cy="321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ControlWord0 (UCAxCTLW0)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3571909"/>
            <a:ext cx="10018712" cy="131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Control 0 Word (UCAxCTLW0)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838322"/>
              </p:ext>
            </p:extLst>
          </p:nvPr>
        </p:nvGraphicFramePr>
        <p:xfrm>
          <a:off x="2489200" y="2438399"/>
          <a:ext cx="7988300" cy="4055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8700"/>
                <a:gridCol w="457200"/>
                <a:gridCol w="6502400"/>
              </a:tblGrid>
              <a:tr h="844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Field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Description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  <a:tr h="2533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UCPEN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0b = Parity disabled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1b = Parity enabled. Parity bit is generated (UCAxTXD) and expected (UCAxRXD).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  <a:tr h="1688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UCPAR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0b = Odd parity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1b = Even parity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  <a:tr h="1688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UCMSB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0b = LSB first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1b = MSB first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  <a:tr h="1688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UC7BIT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0b = 8-bit data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1b = 7-bit data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  <a:tr h="1688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UCSPB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0b = One stop bit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1b = Two stop bits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  <a:tr h="3377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UCMODEx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D10:9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00b = UART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01b = Idle-line multiprocessor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10b = Address-bit multiprocessor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11b = UART mode with automatic baud-rate detection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  <a:tr h="1688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UCSYNC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0b = Asynchronous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1b = Synchronous mode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037" marR="3003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Control 0 Word (UCAxCTLW0) </a:t>
            </a:r>
            <a:r>
              <a:rPr lang="en-US" dirty="0" smtClean="0"/>
              <a:t>register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442472"/>
              </p:ext>
            </p:extLst>
          </p:nvPr>
        </p:nvGraphicFramePr>
        <p:xfrm>
          <a:off x="3402011" y="2438398"/>
          <a:ext cx="6237289" cy="4369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9869"/>
                <a:gridCol w="516596"/>
                <a:gridCol w="4600824"/>
              </a:tblGrid>
              <a:tr h="218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Field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Bit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  <a:tr h="8739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UCSSELx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D7:6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00b = UCLK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01b = ACLK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10b = SMCLK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11b = SMCLK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  <a:tr h="436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UCRXEIE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0b = Erroneous characters rejected and UCRXIFG is not set.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1b = Erroneous characters received set UCRXIFG.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  <a:tr h="436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UCBRKIE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0b = Received break characters do not set UCRXIFG.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1b = Received break characters set UCRXIFG.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  <a:tr h="10924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UCDORM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0b = Not dormant. All received characters set UCRXIFG.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1b = Dormant. Only characters that are preceded by an idle-line or with address bit set UCRXIFG. In UART mode with automatic baud-rate detection, only the combination of a break and synch field sets UCRXIFG.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  <a:tr h="436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UCTXADDR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0b = Next frame transmitted is data.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1b = Next frame transmitted is an address.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  <a:tr h="436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UCTXBRK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0b = Next frame transmitted is not a break.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1b = Next frame transmitted is a break or a break/synch.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  <a:tr h="436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UCSWRST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0b = Disabled. </a:t>
                      </a:r>
                      <a:r>
                        <a:rPr lang="en-US" sz="1200" dirty="0" err="1">
                          <a:effectLst/>
                        </a:rPr>
                        <a:t>eUSCI_A</a:t>
                      </a:r>
                      <a:r>
                        <a:rPr lang="en-US" sz="1200" dirty="0">
                          <a:effectLst/>
                        </a:rPr>
                        <a:t> reset released for operation.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1b = Enabled. </a:t>
                      </a:r>
                      <a:r>
                        <a:rPr lang="en-US" sz="1200" dirty="0" err="1">
                          <a:effectLst/>
                        </a:rPr>
                        <a:t>eUSCI_A</a:t>
                      </a:r>
                      <a:r>
                        <a:rPr lang="en-US" sz="1200" dirty="0">
                          <a:effectLst/>
                        </a:rPr>
                        <a:t> logic held in reset state.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889" marR="7488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Control Word 1(UCAxCTLW1)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535" y="4152900"/>
            <a:ext cx="7837338" cy="42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Control Word 1(UCAxCTLW1)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2156908"/>
              </p:ext>
            </p:extLst>
          </p:nvPr>
        </p:nvGraphicFramePr>
        <p:xfrm>
          <a:off x="1774853" y="3041368"/>
          <a:ext cx="9517531" cy="2343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9346"/>
                <a:gridCol w="1290932"/>
                <a:gridCol w="6957253"/>
              </a:tblGrid>
              <a:tr h="3700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</a:tr>
              <a:tr h="3700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D15:1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</a:tr>
              <a:tr h="16034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UCGLITx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Deglitch time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00b = Approximately 2 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01b = Approximately 50 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10b = Approximately 100 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11b = Approximately 200 ns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1004" marR="11100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Circuit of UART0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61522" y="2844799"/>
            <a:ext cx="7264289" cy="356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UCAxMCTLW</a:t>
            </a:r>
            <a:r>
              <a:rPr lang="en-US" dirty="0"/>
              <a:t> (UCOS16=0 for non-oversampling)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619501"/>
            <a:ext cx="9144000" cy="117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UCAxBRW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4049268"/>
            <a:ext cx="9144000" cy="4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UART0 BRW Values for Some Standard Baud Rates using default OSCO16=0 and Clock of 3 MHz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84149"/>
              </p:ext>
            </p:extLst>
          </p:nvPr>
        </p:nvGraphicFramePr>
        <p:xfrm>
          <a:off x="2072273" y="2951988"/>
          <a:ext cx="8879583" cy="2648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9861"/>
                <a:gridCol w="2959861"/>
                <a:gridCol w="2959861"/>
              </a:tblGrid>
              <a:tr h="4414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Baud rate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BRW (in decimal)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BRW (in hex)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</a:tr>
              <a:tr h="4414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4,800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0x271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</a:tr>
              <a:tr h="4414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9,600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312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0x138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</a:tr>
              <a:tr h="4414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19,200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156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0x9C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</a:tr>
              <a:tr h="4414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38,400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0x4E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</a:tr>
              <a:tr h="4414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115,200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0x1A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57859" marR="15785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1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UART TX and RX Buffer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543441"/>
            <a:ext cx="9144000" cy="121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Status Register (</a:t>
            </a:r>
            <a:r>
              <a:rPr lang="en-US" dirty="0" err="1"/>
              <a:t>UCAxSTATW</a:t>
            </a:r>
            <a:r>
              <a:rPr lang="en-US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1667" y="4048125"/>
            <a:ext cx="9144000" cy="46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Status Register (</a:t>
            </a:r>
            <a:r>
              <a:rPr lang="en-US" dirty="0" err="1"/>
              <a:t>UCAxSTATW</a:t>
            </a:r>
            <a:r>
              <a:rPr lang="en-US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8920359"/>
              </p:ext>
            </p:extLst>
          </p:nvPr>
        </p:nvGraphicFramePr>
        <p:xfrm>
          <a:off x="1484311" y="2438399"/>
          <a:ext cx="9561469" cy="426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4816"/>
                <a:gridCol w="649835"/>
                <a:gridCol w="7796818"/>
              </a:tblGrid>
              <a:tr h="10559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Field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Description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</a:tr>
              <a:tr h="10559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D15:8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Reserved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</a:tr>
              <a:tr h="45589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UCFE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Framing error flag. UCFE is cleared when </a:t>
                      </a:r>
                      <a:r>
                        <a:rPr lang="en-US" sz="1400" dirty="0" err="1">
                          <a:effectLst/>
                        </a:rPr>
                        <a:t>UCAxRXBUF</a:t>
                      </a:r>
                      <a:r>
                        <a:rPr lang="en-US" sz="1400" dirty="0">
                          <a:effectLst/>
                        </a:rPr>
                        <a:t> is read.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0b = No error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1b = Character received with low stop bit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</a:tr>
              <a:tr h="80619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UCOE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Overrun error flag. This bit is set when a character is transferred into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UCAxRXBUF</a:t>
                      </a:r>
                      <a:r>
                        <a:rPr lang="en-US" sz="1400" dirty="0">
                          <a:effectLst/>
                        </a:rPr>
                        <a:t> before the previous character was read. UCOE is cleared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automatically when </a:t>
                      </a:r>
                      <a:r>
                        <a:rPr lang="en-US" sz="1400" dirty="0" err="1">
                          <a:effectLst/>
                        </a:rPr>
                        <a:t>UCxRXBUF</a:t>
                      </a:r>
                      <a:r>
                        <a:rPr lang="en-US" sz="1400" dirty="0">
                          <a:effectLst/>
                        </a:rPr>
                        <a:t> is read.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0b = No error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1b = Overrun error occurred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</a:tr>
              <a:tr h="56148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UCPE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Parity error flag. When UCPEN = 0, UCPE is read as 0. UCPE is cleared when UCAxRXBUF is read.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0b = No error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1b = Character received with parity error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</a:tr>
              <a:tr h="66707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UCRXERR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Receive error flag. This bit indicates a character was received with one or more errors. When UCRXERR = 1, on or more error flags, UCFE, UCPE, or UCOE is also set. UCRXERR is cleared when UCAxRXBUF is read.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0b = No receive errors detected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1b = Receive error detected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</a:tr>
              <a:tr h="42236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UCBUSY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eUSCI_A</a:t>
                      </a:r>
                      <a:r>
                        <a:rPr lang="en-US" sz="1400" dirty="0">
                          <a:effectLst/>
                        </a:rPr>
                        <a:t> busy. This bit indicates if a transmit or receive operation is in progress.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0b = </a:t>
                      </a:r>
                      <a:r>
                        <a:rPr lang="en-US" sz="1400" dirty="0" err="1">
                          <a:effectLst/>
                        </a:rPr>
                        <a:t>eUSCI_A</a:t>
                      </a:r>
                      <a:r>
                        <a:rPr lang="en-US" sz="1400" dirty="0">
                          <a:effectLst/>
                        </a:rPr>
                        <a:t> inactive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1b = </a:t>
                      </a:r>
                      <a:r>
                        <a:rPr lang="en-US" sz="1400" dirty="0" err="1">
                          <a:effectLst/>
                        </a:rPr>
                        <a:t>eUSCI_A</a:t>
                      </a:r>
                      <a:r>
                        <a:rPr lang="en-US" sz="1400" dirty="0">
                          <a:effectLst/>
                        </a:rPr>
                        <a:t> transmitting or receiving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562" marR="3756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Interrupt Flag (</a:t>
            </a:r>
            <a:r>
              <a:rPr lang="en-US" dirty="0" err="1"/>
              <a:t>UCAxIFG</a:t>
            </a:r>
            <a:r>
              <a:rPr lang="en-US" dirty="0"/>
              <a:t>) and Interrupt Enable (</a:t>
            </a:r>
            <a:r>
              <a:rPr lang="en-US" dirty="0" err="1"/>
              <a:t>UCAxIE</a:t>
            </a:r>
            <a:r>
              <a:rPr lang="en-US" dirty="0"/>
              <a:t>)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2673711"/>
            <a:ext cx="9144000" cy="319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PxSEL1 and PxSEL0 Alternate Function Selection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046903"/>
            <a:ext cx="9144000" cy="282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Pins available for UARTs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13930"/>
              </p:ext>
            </p:extLst>
          </p:nvPr>
        </p:nvGraphicFramePr>
        <p:xfrm>
          <a:off x="2103769" y="2438399"/>
          <a:ext cx="8848087" cy="39236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7768"/>
                <a:gridCol w="1829240"/>
                <a:gridCol w="2369697"/>
                <a:gridCol w="2741382"/>
              </a:tblGrid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I/O pin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Function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PxSEL1=0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PxSEL0=1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P1.2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UCA0RXD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P1SEL1=00000000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P1SEL0=00000100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P1.3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UCA0TXD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P1SEL1=00000000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P1SEL0=00001000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FOR UART0: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P1SEL1=0x00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P1SEL0=00001100=0x0C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P2.2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UCA1RXD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P2SEL1=00000000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P2SEL0=00000100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P2.3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UCA1TXD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P2SEL1=00000000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P2SEL0=00001000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For UART1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 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P2SEL1=0x00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P2SEL0=00001100=0x0C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P3.2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UCA2RXD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P3SEL1=00000000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P3SEL0=00000100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P3.3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UCA2TXD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P3SEL1=00000000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P3SEL0=00001000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For UART2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P3SEL1=0x00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P3SEL0=00001100=0x0C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P9.6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UCA3RXD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P9SEL1=00000000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P9SEL0=01000000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290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P9.7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UCA3TXD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P9SEL1=00000000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P9SEL0=10000000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For UART3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 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P9SEL1=0x00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P9SEL0=11000000=0xC0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9777" marR="9977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55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UART pins in MSP432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08016" y="2438399"/>
            <a:ext cx="2185868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1243</TotalTime>
  <Words>918</Words>
  <Application>Microsoft Office PowerPoint</Application>
  <PresentationFormat>Widescreen</PresentationFormat>
  <Paragraphs>316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SimSun</vt:lpstr>
      <vt:lpstr>Arial</vt:lpstr>
      <vt:lpstr>Calibri</vt:lpstr>
      <vt:lpstr>Corbel</vt:lpstr>
      <vt:lpstr>Parallax</vt:lpstr>
      <vt:lpstr>Chapter 4</vt:lpstr>
      <vt:lpstr>Serial vs. Parallel Data Transfer</vt:lpstr>
      <vt:lpstr>Parallel In Serial Out</vt:lpstr>
      <vt:lpstr>Serial In Parallel Out</vt:lpstr>
      <vt:lpstr>Simplex, Half-, and Full-Duplex Transfers</vt:lpstr>
      <vt:lpstr>Framing ASCII "A" (0x41)</vt:lpstr>
      <vt:lpstr>MAX232</vt:lpstr>
      <vt:lpstr>MAX233</vt:lpstr>
      <vt:lpstr>RS232 Pins</vt:lpstr>
      <vt:lpstr>9-Pin Male Connector</vt:lpstr>
      <vt:lpstr>DTE-DCE and DTE-DTE Connections</vt:lpstr>
      <vt:lpstr>MSP432 LaunchPad board</vt:lpstr>
      <vt:lpstr>XDS110-ET emulator USB Port</vt:lpstr>
      <vt:lpstr>Partial list of UART0 Registers and their addresses</vt:lpstr>
      <vt:lpstr>A Simplified Block Diagram of UART</vt:lpstr>
      <vt:lpstr>UART ControlWord0 (UCAxCTLW0) register</vt:lpstr>
      <vt:lpstr>UART Control 0 Word (UCAxCTLW0) register</vt:lpstr>
      <vt:lpstr>UART Control 0 Word (UCAxCTLW0) register (Cont.)</vt:lpstr>
      <vt:lpstr>UART Control Word 1(UCAxCTLW1) register</vt:lpstr>
      <vt:lpstr>UART Control Word 1(UCAxCTLW1) register</vt:lpstr>
      <vt:lpstr>Clock Circuit of UART0</vt:lpstr>
      <vt:lpstr>UCAxMCTLW (UCOS16=0 for non-oversampling)</vt:lpstr>
      <vt:lpstr>UCAxBRW</vt:lpstr>
      <vt:lpstr>UART0 BRW Values for Some Standard Baud Rates using default OSCO16=0 and Clock of 3 MHz</vt:lpstr>
      <vt:lpstr> UART TX and RX Buffer registers</vt:lpstr>
      <vt:lpstr>UART Status Register (UCAxSTATW)</vt:lpstr>
      <vt:lpstr>UART Status Register (UCAxSTATW)</vt:lpstr>
      <vt:lpstr>UART Interrupt Flag (UCAxIFG) and Interrupt Enable (UCAxIE) Registers</vt:lpstr>
      <vt:lpstr>PxSEL1 and PxSEL0 Alternate Function Selection registers</vt:lpstr>
      <vt:lpstr>Pins available for UARTs</vt:lpstr>
      <vt:lpstr>UART pins in MSP432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Misagh.s</cp:lastModifiedBy>
  <cp:revision>415</cp:revision>
  <dcterms:created xsi:type="dcterms:W3CDTF">2016-04-05T15:14:57Z</dcterms:created>
  <dcterms:modified xsi:type="dcterms:W3CDTF">2016-09-02T04:49:18Z</dcterms:modified>
</cp:coreProperties>
</file>