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74" r:id="rId7"/>
    <p:sldId id="275" r:id="rId8"/>
    <p:sldId id="276" r:id="rId9"/>
    <p:sldId id="277" r:id="rId10"/>
    <p:sldId id="279" r:id="rId11"/>
    <p:sldId id="278" r:id="rId12"/>
    <p:sldId id="273" r:id="rId13"/>
    <p:sldId id="281" r:id="rId14"/>
    <p:sldId id="283" r:id="rId15"/>
    <p:sldId id="284" r:id="rId16"/>
    <p:sldId id="285" r:id="rId17"/>
    <p:sldId id="286" r:id="rId18"/>
    <p:sldId id="289" r:id="rId19"/>
    <p:sldId id="287" r:id="rId20"/>
    <p:sldId id="288" r:id="rId21"/>
    <p:sldId id="282" r:id="rId22"/>
    <p:sldId id="292" r:id="rId23"/>
    <p:sldId id="290" r:id="rId24"/>
    <p:sldId id="280" r:id="rId25"/>
    <p:sldId id="293" r:id="rId26"/>
    <p:sldId id="294" r:id="rId27"/>
    <p:sldId id="298" r:id="rId28"/>
    <p:sldId id="297" r:id="rId29"/>
    <p:sldId id="296" r:id="rId30"/>
    <p:sldId id="295" r:id="rId31"/>
    <p:sldId id="314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1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6" r:id="rId49"/>
    <p:sldId id="317" r:id="rId50"/>
    <p:sldId id="318" r:id="rId51"/>
    <p:sldId id="319" r:id="rId52"/>
    <p:sldId id="320" r:id="rId53"/>
    <p:sldId id="321" r:id="rId54"/>
    <p:sldId id="329" r:id="rId55"/>
    <p:sldId id="322" r:id="rId56"/>
    <p:sldId id="323" r:id="rId57"/>
    <p:sldId id="324" r:id="rId58"/>
    <p:sldId id="330" r:id="rId59"/>
    <p:sldId id="331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5" d="100"/>
          <a:sy n="75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95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Chapter </a:t>
            </a:r>
            <a:r>
              <a:rPr lang="fa-IR" dirty="0" smtClean="0"/>
              <a:t>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MSP432 ARM I/O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Section </a:t>
            </a:r>
            <a:r>
              <a:rPr lang="en-US" dirty="0" smtClean="0"/>
              <a:t>2.1</a:t>
            </a:r>
            <a:r>
              <a:rPr lang="en-US" dirty="0"/>
              <a:t>: </a:t>
            </a:r>
            <a:r>
              <a:rPr lang="en-US" dirty="0"/>
              <a:t>MSP432 Microcontroller and </a:t>
            </a:r>
            <a:r>
              <a:rPr lang="en-US" dirty="0" err="1"/>
              <a:t>LaunchPad</a:t>
            </a:r>
            <a:endParaRPr lang="en-US" dirty="0" smtClean="0"/>
          </a:p>
          <a:p>
            <a:r>
              <a:rPr lang="en-US" dirty="0"/>
              <a:t>Section 2.2: GPIO (General Purpose I/O) Programming and </a:t>
            </a:r>
            <a:r>
              <a:rPr lang="en-US" dirty="0" smtClean="0"/>
              <a:t>Interfacing</a:t>
            </a:r>
          </a:p>
          <a:p>
            <a:r>
              <a:rPr lang="en-US" dirty="0"/>
              <a:t>Section 2.3: Seven-segment LED interfacing and </a:t>
            </a:r>
            <a:r>
              <a:rPr lang="en-US" dirty="0" smtClean="0"/>
              <a:t>programming</a:t>
            </a:r>
          </a:p>
          <a:p>
            <a:r>
              <a:rPr lang="en-US" dirty="0"/>
              <a:t>Section 2.4: I/O Port Programming in </a:t>
            </a:r>
            <a:r>
              <a:rPr lang="en-US" dirty="0" smtClean="0"/>
              <a:t>Assembly</a:t>
            </a:r>
          </a:p>
          <a:p>
            <a:r>
              <a:rPr lang="en-US" dirty="0"/>
              <a:t>Section 2.5:16-BIT I/O ports in </a:t>
            </a:r>
            <a:r>
              <a:rPr lang="en-US" dirty="0" smtClean="0"/>
              <a:t>MSP432</a:t>
            </a:r>
          </a:p>
          <a:p>
            <a:r>
              <a:rPr lang="en-US" dirty="0"/>
              <a:t>Section 2.6: Port Mapping </a:t>
            </a:r>
            <a:r>
              <a:rPr lang="en-US" dirty="0" smtClean="0"/>
              <a:t>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MSP432P401R Main Features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ARM</a:t>
            </a:r>
            <a:r>
              <a:rPr lang="en-US" dirty="0"/>
              <a:t>® Cortex™-M4 </a:t>
            </a:r>
            <a:r>
              <a:rPr lang="en-US" dirty="0" smtClean="0"/>
              <a:t>processor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100-pin microcontroller </a:t>
            </a:r>
            <a:r>
              <a:rPr lang="en-US" dirty="0" smtClean="0"/>
              <a:t>chip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256K bytes (256KB) of on-chip Flash memory for </a:t>
            </a:r>
            <a:r>
              <a:rPr lang="en-US" dirty="0" smtClean="0"/>
              <a:t>code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64KB of on-chip SRAM for </a:t>
            </a:r>
            <a:r>
              <a:rPr lang="en-US" dirty="0" smtClean="0"/>
              <a:t>data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large number of on-chip peripherals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6305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 MSP432P401R Microcontroller High-Level Block Diagram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850" y="2184748"/>
            <a:ext cx="7413633" cy="4572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79721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Map in MSP432401P401R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49691"/>
              </p:ext>
            </p:extLst>
          </p:nvPr>
        </p:nvGraphicFramePr>
        <p:xfrm>
          <a:off x="2030207" y="3219702"/>
          <a:ext cx="6525827" cy="1892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3848"/>
                <a:gridCol w="2609043"/>
                <a:gridCol w="3222936"/>
              </a:tblGrid>
              <a:tr h="310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Allocated size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Allocated address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</a:tr>
              <a:tr h="620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Flash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256KB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0x0000 0000 to 0x0003 FFFF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</a:tr>
              <a:tr h="620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SRAM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64KB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0x2000 0000 to 0x2000 FFFF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</a:tr>
              <a:tr h="310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All the peripherals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0x4000 0000 to 0x4001 FFFF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0500" marR="11050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8775700" y="2438399"/>
            <a:ext cx="2727323" cy="342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8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TI's naming convention for MSP432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51856" y="5926583"/>
            <a:ext cx="551167" cy="246221"/>
          </a:xfrm>
        </p:spPr>
        <p:txBody>
          <a:bodyPr vert="horz" wrap="square">
            <a:noAutofit/>
          </a:bodyPr>
          <a:lstStyle/>
          <a:p>
            <a:fld id="{728B6C21-E150-4397-8C19-7B7D96984F69}" type="slidenum">
              <a:rPr lang="en-US" sz="2400" smtClean="0"/>
              <a:t>6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742" y="3047835"/>
            <a:ext cx="7725853" cy="236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21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TI's naming convention for </a:t>
            </a:r>
            <a:r>
              <a:rPr lang="en-US" dirty="0" smtClean="0"/>
              <a:t>MSP432 (Cont.)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34406" y="2975991"/>
          <a:ext cx="9918525" cy="24384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493517"/>
                <a:gridCol w="1735742"/>
                <a:gridCol w="1735742"/>
                <a:gridCol w="1735742"/>
                <a:gridCol w="2217782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Processor Family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MSP = Mixed Signal Processor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XMS = Experimental Silicon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432 MCU Platform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TI’s 32-bit Low-Power Microcontroller Platform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Series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 = Performance and Low-Power Series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Feature 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First Digit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 = Flash based devices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up to 48 MHz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Second Digit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= General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Purpose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Third Digit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 = ADC14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Fourth Digit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 = 256KB of Flash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64KB of SRAM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 = 128KB of Flash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32KB of SRAM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Optional: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Temperature Range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 = 0°C to 50 °C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 = 40 °C to 85 °C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 = –40 °C to 105 °C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Packaging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PZ = LQFP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25764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zones in MS432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4812386" y="484483"/>
            <a:ext cx="3793855" cy="77016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4695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and Features of MSP432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 used the venerable 8051 microcontroller for their mixed signal </a:t>
            </a:r>
            <a:r>
              <a:rPr lang="en-US" dirty="0" smtClean="0"/>
              <a:t>processors</a:t>
            </a:r>
          </a:p>
          <a:p>
            <a:r>
              <a:rPr lang="en-US" dirty="0"/>
              <a:t>TI came up with MSP430 chip Due to the need for low power chip and 8051 </a:t>
            </a:r>
            <a:r>
              <a:rPr lang="en-US" dirty="0" smtClean="0"/>
              <a:t>limitations</a:t>
            </a:r>
          </a:p>
          <a:p>
            <a:r>
              <a:rPr lang="en-US" dirty="0"/>
              <a:t>MSP stands for Mixed Signal </a:t>
            </a:r>
            <a:r>
              <a:rPr lang="en-US" dirty="0" smtClean="0"/>
              <a:t>Processor</a:t>
            </a:r>
          </a:p>
          <a:p>
            <a:r>
              <a:rPr lang="en-US" dirty="0"/>
              <a:t>The MSP430 is a 16-bit RISC CPU designed and marketed exclusively by </a:t>
            </a:r>
            <a:r>
              <a:rPr lang="en-US" dirty="0" smtClean="0"/>
              <a:t>TI</a:t>
            </a:r>
          </a:p>
          <a:p>
            <a:r>
              <a:rPr lang="en-US" dirty="0"/>
              <a:t>In 2015, TI introduced an ARM-based device to the MSP430 Family and called it MSP432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17408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and Features of MSP432 </a:t>
            </a:r>
            <a:r>
              <a:rPr lang="en-US" dirty="0" smtClean="0"/>
              <a:t>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543" y="2021137"/>
            <a:ext cx="5248405" cy="471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57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2.2: GPIO (General Purpose I/O) Programming and Interfacing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microcontroller, we have two types of </a:t>
            </a:r>
            <a:r>
              <a:rPr lang="en-US" dirty="0" smtClean="0"/>
              <a:t>I/O:</a:t>
            </a: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eriod"/>
            </a:pPr>
            <a:r>
              <a:rPr lang="en-US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General Purpose I/O (GPIO): </a:t>
            </a: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GPIO ports are used for interfacing devices such as LEDs, switches, LCD, keypad, and so on.</a:t>
            </a:r>
          </a:p>
          <a:p>
            <a:r>
              <a:rPr lang="en-US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Special purpose I/O:</a:t>
            </a: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These I/O ports have designated function such as ADC (Analog-to-Digital), Timer, UART (universal asynchronous receiver transmitter), and so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710571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GPIO ports </a:t>
            </a:r>
            <a:r>
              <a:rPr lang="en-US" dirty="0"/>
              <a:t>in MSP432 are designated as port P1 to </a:t>
            </a:r>
            <a:r>
              <a:rPr lang="en-US" dirty="0" smtClean="0"/>
              <a:t>P10 + PJ</a:t>
            </a:r>
          </a:p>
          <a:p>
            <a:r>
              <a:rPr lang="en-US" dirty="0" smtClean="0"/>
              <a:t>P1 to P10 </a:t>
            </a:r>
            <a:r>
              <a:rPr lang="en-US" dirty="0"/>
              <a:t>are also referred as the Simple I/O or Digital I/O </a:t>
            </a:r>
            <a:r>
              <a:rPr lang="en-US" dirty="0" smtClean="0"/>
              <a:t>ports</a:t>
            </a:r>
          </a:p>
          <a:p>
            <a:r>
              <a:rPr lang="en-US" dirty="0"/>
              <a:t>port J has special function such as external crystal oscillator and JTAG </a:t>
            </a:r>
            <a:r>
              <a:rPr lang="en-US" dirty="0" smtClean="0"/>
              <a:t>connections</a:t>
            </a:r>
          </a:p>
          <a:p>
            <a:r>
              <a:rPr lang="en-US" dirty="0"/>
              <a:t>The base address of I/O port is 0x4000 </a:t>
            </a:r>
            <a:r>
              <a:rPr lang="en-US" dirty="0" smtClean="0"/>
              <a:t>4C00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006718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GPIO Offset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P1	: 0x4000 4C00 + 0 (even addresses)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P2	: 0x4000 4C00 + 1 (odd addresses)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P3	: 0x4000 4C00 + 20 (even addresses)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P4	: 0x4000 4C00 + 21 (odd addresses)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P5	: 0x4000 4C00 + 40 (even addresses)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P6	: 0x4000 4C00 + 41 (odd addresses)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P7	: 0x4000 4C00 + 60 (even addresses)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P8	: 0x4000 4C00 + 61 (odd addresses)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P9	: 0x4000 4C00 + 80 (even addresses)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GPIO </a:t>
            </a:r>
            <a:r>
              <a:rPr lang="en-US" dirty="0"/>
              <a:t>P10	: 0x4000 4C00 + 81 (odd addresses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17921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Pins in MSP432 </a:t>
            </a:r>
            <a:r>
              <a:rPr lang="en-US" dirty="0" err="1"/>
              <a:t>LaunchPad</a:t>
            </a:r>
            <a:r>
              <a:rPr lang="en-US" dirty="0"/>
              <a:t> 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I/O ports are named with numbers P1, P2, P3, and so </a:t>
            </a:r>
            <a:r>
              <a:rPr lang="en-US" dirty="0" smtClean="0"/>
              <a:t>on</a:t>
            </a:r>
          </a:p>
          <a:p>
            <a:r>
              <a:rPr lang="en-US" dirty="0"/>
              <a:t>The pins are designated as P1.0-P1.7, P2.0-P2.7, P3.0-P3.7, and so </a:t>
            </a:r>
            <a:r>
              <a:rPr lang="en-US" dirty="0" smtClean="0"/>
              <a:t>on</a:t>
            </a:r>
          </a:p>
          <a:p>
            <a:r>
              <a:rPr lang="en-US" dirty="0"/>
              <a:t>The MSP432P401R </a:t>
            </a:r>
            <a:r>
              <a:rPr lang="en-US" dirty="0" smtClean="0"/>
              <a:t>has </a:t>
            </a:r>
            <a:r>
              <a:rPr lang="en-US" dirty="0"/>
              <a:t>Ports P0, P1, P2, P3, P4, P5, P6, P7, P8, P9, P10 and </a:t>
            </a:r>
            <a:r>
              <a:rPr lang="en-US" dirty="0" smtClean="0"/>
              <a:t>PJ</a:t>
            </a:r>
          </a:p>
          <a:p>
            <a:r>
              <a:rPr lang="en-US" dirty="0"/>
              <a:t>P10 and PJ have only 6 pins </a:t>
            </a:r>
            <a:r>
              <a:rPr lang="en-US" dirty="0" smtClean="0"/>
              <a:t>while </a:t>
            </a:r>
            <a:r>
              <a:rPr lang="en-US" dirty="0"/>
              <a:t>all other ports have 8 </a:t>
            </a:r>
            <a:r>
              <a:rPr lang="en-US" dirty="0" smtClean="0"/>
              <a:t>pins</a:t>
            </a:r>
          </a:p>
          <a:p>
            <a:r>
              <a:rPr lang="en-US" dirty="0"/>
              <a:t>we can combine two 8-bit ports to come up with 16-bit 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105017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MSP432P401R 100-pin package pin-out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00500" y="1923296"/>
            <a:ext cx="4617407" cy="47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791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 and Data Registers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 every microcontroller has minimum of three registers associated with each of GPIO </a:t>
            </a:r>
            <a:r>
              <a:rPr lang="en-US" dirty="0" smtClean="0"/>
              <a:t>port</a:t>
            </a:r>
          </a:p>
          <a:p>
            <a:r>
              <a:rPr lang="en-US" dirty="0"/>
              <a:t>Data IN, Data Out, and </a:t>
            </a:r>
            <a:r>
              <a:rPr lang="en-US" dirty="0" smtClean="0"/>
              <a:t>Direction</a:t>
            </a:r>
          </a:p>
          <a:p>
            <a:r>
              <a:rPr lang="en-US" dirty="0"/>
              <a:t>The Direction register is used to make the pin either input or </a:t>
            </a:r>
            <a:r>
              <a:rPr lang="en-US" dirty="0" smtClean="0"/>
              <a:t>output</a:t>
            </a:r>
          </a:p>
          <a:p>
            <a:r>
              <a:rPr lang="en-US" dirty="0"/>
              <a:t>we use the Data register to actually write to the pin (</a:t>
            </a:r>
            <a:r>
              <a:rPr lang="en-US" dirty="0" err="1"/>
              <a:t>PxOUT</a:t>
            </a:r>
            <a:r>
              <a:rPr lang="en-US" dirty="0"/>
              <a:t>) or read data from the pin (</a:t>
            </a:r>
            <a:r>
              <a:rPr lang="en-US" dirty="0" err="1"/>
              <a:t>PxIN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933499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Data and Direction Registers and a Simplified View of an I/O pin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72" y="2636520"/>
            <a:ext cx="7402297" cy="359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49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 Register in MSP432 ARM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of the Direction register bit needs to be a 0 to configure the port pin as input and a 1 as </a:t>
            </a:r>
            <a:r>
              <a:rPr lang="en-US" dirty="0" smtClean="0"/>
              <a:t>output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For example, by writing 0x03 (0b00000011 in binary) into the P1DIR register, pins 0 and 1 of P1 become outputs while the other pins become inputs.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226" y="3829049"/>
            <a:ext cx="704088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98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Data Output Register (</a:t>
            </a:r>
            <a:r>
              <a:rPr lang="en-US" dirty="0" err="1"/>
              <a:t>PxOUT</a:t>
            </a:r>
            <a:r>
              <a:rPr lang="en-US" dirty="0"/>
              <a:t>) in MSP432 ARM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send data to pins, we write it to </a:t>
            </a:r>
            <a:r>
              <a:rPr lang="en-US" dirty="0" err="1"/>
              <a:t>PxOUT</a:t>
            </a:r>
            <a:r>
              <a:rPr lang="en-US" dirty="0"/>
              <a:t> register after the pin is configured as an output in the </a:t>
            </a:r>
            <a:r>
              <a:rPr lang="en-US" dirty="0" err="1"/>
              <a:t>PxDIR</a:t>
            </a:r>
            <a:r>
              <a:rPr lang="en-US" dirty="0"/>
              <a:t> </a:t>
            </a:r>
            <a:r>
              <a:rPr lang="en-US" dirty="0" smtClean="0"/>
              <a:t>register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For example, by writing 0x03 </a:t>
            </a:r>
            <a:r>
              <a:rPr lang="en-US" dirty="0" smtClean="0"/>
              <a:t>into </a:t>
            </a:r>
            <a:r>
              <a:rPr lang="en-US" dirty="0"/>
              <a:t>the P1DIR </a:t>
            </a:r>
            <a:r>
              <a:rPr lang="en-US" dirty="0" smtClean="0"/>
              <a:t>register</a:t>
            </a:r>
            <a:r>
              <a:rPr lang="en-US" dirty="0"/>
              <a:t> </a:t>
            </a:r>
            <a:r>
              <a:rPr lang="en-US" dirty="0" smtClean="0"/>
              <a:t>and 0x02 in P1OUT register, pin </a:t>
            </a:r>
            <a:r>
              <a:rPr lang="en-US" dirty="0"/>
              <a:t>0 </a:t>
            </a:r>
            <a:r>
              <a:rPr lang="en-US" dirty="0" smtClean="0"/>
              <a:t>of </a:t>
            </a:r>
            <a:r>
              <a:rPr lang="en-US" dirty="0"/>
              <a:t>P1 become </a:t>
            </a:r>
            <a:r>
              <a:rPr lang="en-US" dirty="0" smtClean="0"/>
              <a:t>0 while </a:t>
            </a:r>
            <a:r>
              <a:rPr lang="en-US" dirty="0"/>
              <a:t>pin </a:t>
            </a:r>
            <a:r>
              <a:rPr lang="en-US" dirty="0" smtClean="0"/>
              <a:t>1 </a:t>
            </a:r>
            <a:r>
              <a:rPr lang="en-US" dirty="0"/>
              <a:t>of P1 become </a:t>
            </a:r>
            <a:r>
              <a:rPr lang="en-US" dirty="0" smtClean="0"/>
              <a:t>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820794"/>
            <a:ext cx="7040880" cy="80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62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Data Input Register (</a:t>
            </a:r>
            <a:r>
              <a:rPr lang="en-US" dirty="0" err="1"/>
              <a:t>PxIN</a:t>
            </a:r>
            <a:r>
              <a:rPr lang="en-US" dirty="0"/>
              <a:t>) in MSP432 ARM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bring into CPU data from a pin, we read it from </a:t>
            </a:r>
            <a:r>
              <a:rPr lang="en-US" dirty="0" err="1"/>
              <a:t>PxIN</a:t>
            </a:r>
            <a:r>
              <a:rPr lang="en-US" dirty="0"/>
              <a:t> register after the pin is configured as an input in the </a:t>
            </a:r>
            <a:r>
              <a:rPr lang="en-US" dirty="0" err="1"/>
              <a:t>PxDIR</a:t>
            </a:r>
            <a:r>
              <a:rPr lang="en-US" dirty="0"/>
              <a:t> </a:t>
            </a:r>
            <a:r>
              <a:rPr lang="en-US" dirty="0" smtClean="0"/>
              <a:t>register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226" y="4579426"/>
            <a:ext cx="7040880" cy="8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04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commonly Used Registers of PORT1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9160028"/>
              </p:ext>
            </p:extLst>
          </p:nvPr>
        </p:nvGraphicFramePr>
        <p:xfrm>
          <a:off x="1484311" y="2725484"/>
          <a:ext cx="10095130" cy="2913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4593"/>
                <a:gridCol w="1218377"/>
                <a:gridCol w="4351350"/>
                <a:gridCol w="870269"/>
                <a:gridCol w="1740541"/>
              </a:tblGrid>
              <a:tr h="364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Address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Name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Description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Type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Reset Value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/>
                </a:tc>
              </a:tr>
              <a:tr h="364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Port1 Input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</a:tr>
              <a:tr h="364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4C02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P1OUT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Port1 Output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</a:tr>
              <a:tr h="364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4C04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P1DIR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Port1Direction Register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</a:tr>
              <a:tr h="364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4C06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P1REN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Port1 Resistor Enable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</a:tr>
              <a:tr h="364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0x4000 4C08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P1DS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Port1 Drive Strength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</a:tr>
              <a:tr h="364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4C0A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P1SEL0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Port1Select 0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</a:tr>
              <a:tr h="364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4C0C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P1SEL1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Port1Select 1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0b00000000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540" marR="13054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54790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commonly Used Registers of PORT2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111325"/>
              </p:ext>
            </p:extLst>
          </p:nvPr>
        </p:nvGraphicFramePr>
        <p:xfrm>
          <a:off x="1484312" y="2519172"/>
          <a:ext cx="10044220" cy="3119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4938"/>
                <a:gridCol w="1212233"/>
                <a:gridCol w="4329405"/>
                <a:gridCol w="865881"/>
                <a:gridCol w="1731763"/>
              </a:tblGrid>
              <a:tr h="38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Address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Name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Description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Type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Reset Value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</a:tr>
              <a:tr h="38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0x4000 4C01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P2IN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Port2  Input Register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0b00000000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</a:tr>
              <a:tr h="38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0x4000 4C03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P2OUT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Port2 Output Register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R/W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0b00000000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</a:tr>
              <a:tr h="38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0x4000 4C05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P2DIR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Port2 Direction Register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R/W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0b00000000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</a:tr>
              <a:tr h="38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0x4000 4C07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P2REN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Port2 Resistor Enable Register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R/W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0b00000000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</a:tr>
              <a:tr h="38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0x4000 4C09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P2DS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Port2 Drive Strength Register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R/W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0b00000000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</a:tr>
              <a:tr h="38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0x4000 4C0B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P2SEL0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Port2 Select 0 Register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R/W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0b00000000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</a:tr>
              <a:tr h="38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0x4000 4C0D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P2SEL1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Port2 Select 1 Register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R/W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0b00000000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881" marR="12988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9779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commonly Used Registers for PORT3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2090573"/>
              </p:ext>
            </p:extLst>
          </p:nvPr>
        </p:nvGraphicFramePr>
        <p:xfrm>
          <a:off x="1484311" y="2746220"/>
          <a:ext cx="10070942" cy="2892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0006"/>
                <a:gridCol w="1215458"/>
                <a:gridCol w="4340923"/>
                <a:gridCol w="868186"/>
                <a:gridCol w="1736369"/>
              </a:tblGrid>
              <a:tr h="361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Address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Name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Description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Type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Reset Value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</a:tr>
              <a:tr h="361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4C20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Port3  Input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</a:tr>
              <a:tr h="361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P3OUT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Port3 Output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</a:tr>
              <a:tr h="361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4C24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P3DIR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Port3 Direction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</a:tr>
              <a:tr h="361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4C26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P3REN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Port3 Resistor Enable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</a:tr>
              <a:tr h="361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4C28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P3DS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Port3 Drive Strength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</a:tr>
              <a:tr h="361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4C2A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P3SEL0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Port3 Select 0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0b00000000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</a:tr>
              <a:tr h="361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 4C2C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P3SEL1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Port3 Select 1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R/W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0b00000000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228" marR="130228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47093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commonly Used Registers of PORT4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605650"/>
              </p:ext>
            </p:extLst>
          </p:nvPr>
        </p:nvGraphicFramePr>
        <p:xfrm>
          <a:off x="1484311" y="2666492"/>
          <a:ext cx="10023011" cy="2944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6747"/>
                <a:gridCol w="1208806"/>
                <a:gridCol w="4317162"/>
                <a:gridCol w="863432"/>
                <a:gridCol w="1726864"/>
              </a:tblGrid>
              <a:tr h="366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Address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Name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Description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Type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Reset Value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</a:tr>
              <a:tr h="366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0x4000 4C21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P4IN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Port4  Input Register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0b00000000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</a:tr>
              <a:tr h="366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0x4000 4C23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P4OUT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Port4 Output Register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R/W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0b00000000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</a:tr>
              <a:tr h="366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0x4000 4C25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P4DIR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Port4 Direction Register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R/W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0b00000000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</a:tr>
              <a:tr h="366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0x4000 4C27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P4REN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Port4 Resistor Enable Register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R/W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0b00000000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</a:tr>
              <a:tr h="366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0x4000 4C29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P4DS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Port4 Drive Strength Register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R/W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0b00000000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</a:tr>
              <a:tr h="366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0x4000 4C2B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P4SEL0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Port4 Select 0 Register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R/W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0b00000000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</a:tr>
              <a:tr h="366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0x4000 4C2D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P4SEL1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Port4 Select 1 Register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R/W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0b00000000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515" marR="129515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47297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Pull-up or Pull-down Resistor Enable Register (</a:t>
            </a:r>
            <a:r>
              <a:rPr lang="en-US" dirty="0" err="1"/>
              <a:t>PxREN</a:t>
            </a:r>
            <a:r>
              <a:rPr lang="en-US" dirty="0"/>
              <a:t>) in MSP432 ARM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When a pin is configured as an input pin, you may enable the built-in pull-up or pull-down resistor attached to that </a:t>
            </a:r>
            <a:r>
              <a:rPr lang="en-US" dirty="0" smtClean="0"/>
              <a:t>pin</a:t>
            </a:r>
          </a:p>
          <a:p>
            <a:r>
              <a:rPr lang="en-US" dirty="0"/>
              <a:t>To enable the pull resistor, you need to set the corresponding bit in the </a:t>
            </a:r>
            <a:r>
              <a:rPr lang="en-US" dirty="0" err="1"/>
              <a:t>PxREN</a:t>
            </a:r>
            <a:r>
              <a:rPr lang="en-US" dirty="0"/>
              <a:t> register of that </a:t>
            </a:r>
            <a:r>
              <a:rPr lang="en-US" dirty="0" smtClean="0"/>
              <a:t>port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Pull-up or pull-down resistor is only used when the pin is configured as an input pin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226" y="4400103"/>
            <a:ext cx="7040880" cy="80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83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Find the value for P2DIR, P2OUT, and P2REN to configure the P2 pins as inputs. Pull down P2.0 and pull up P2.1.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Solution: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	P2DIR </a:t>
            </a: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= 0b00000000 = 0x00 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	P2REN = 0b00000011 = 0x03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	P2OUT = 0b00000010 = </a:t>
            </a:r>
            <a:r>
              <a:rPr lang="en-US" dirty="0" smtClean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0x02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923560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pin functions and the simple GPIO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Each pin of the MSP432 ARM chip can be used for one of several </a:t>
            </a:r>
            <a:r>
              <a:rPr lang="en-US" dirty="0" smtClean="0"/>
              <a:t>functions</a:t>
            </a:r>
          </a:p>
          <a:p>
            <a:r>
              <a:rPr lang="en-US" dirty="0"/>
              <a:t>The function associated with a pin is chosen by programming PxSEL1 and PxSEL0 function selection </a:t>
            </a:r>
            <a:r>
              <a:rPr lang="en-US" dirty="0" smtClean="0"/>
              <a:t>registers</a:t>
            </a:r>
            <a:endParaRPr lang="en-US" i="1" dirty="0"/>
          </a:p>
          <a:p>
            <a:r>
              <a:rPr lang="en-US" dirty="0"/>
              <a:t>For example, a given pin can be used as simple digital I/O (GPIO), analog input, or I2C </a:t>
            </a:r>
            <a:r>
              <a:rPr lang="en-US" dirty="0" smtClean="0"/>
              <a:t>pin</a:t>
            </a:r>
          </a:p>
          <a:p>
            <a:r>
              <a:rPr lang="en-US" dirty="0"/>
              <a:t>Using a single pin for multiple functions is called </a:t>
            </a:r>
            <a:r>
              <a:rPr lang="en-US" i="1" dirty="0"/>
              <a:t>pin </a:t>
            </a:r>
            <a:r>
              <a:rPr lang="en-US" i="1" dirty="0" smtClean="0"/>
              <a:t>multiplexing</a:t>
            </a:r>
          </a:p>
          <a:p>
            <a:r>
              <a:rPr lang="en-US" dirty="0"/>
              <a:t>In the absence of pin multiplexing, a microcontroller will need many more pins to support all of its on-chip features.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97266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pin functions and the simple </a:t>
            </a:r>
            <a:r>
              <a:rPr lang="en-US" dirty="0" smtClean="0"/>
              <a:t>GPIO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PxSEL1 and PxSEL0 (</a:t>
            </a:r>
            <a:r>
              <a:rPr lang="en-US" dirty="0" err="1"/>
              <a:t>Portx</a:t>
            </a:r>
            <a:r>
              <a:rPr lang="en-US" dirty="0"/>
              <a:t> Selection 1 and 0 function selection) registers allow us to program a pin to be used for a given alternate </a:t>
            </a:r>
            <a:r>
              <a:rPr lang="en-US" dirty="0" smtClean="0"/>
              <a:t>function</a:t>
            </a:r>
          </a:p>
          <a:p>
            <a:r>
              <a:rPr lang="en-US" dirty="0"/>
              <a:t>Upon reset, ports 1 to 10 are configured for simple I/O. At any given </a:t>
            </a:r>
            <a:r>
              <a:rPr lang="en-US" dirty="0" smtClean="0"/>
              <a:t>situation</a:t>
            </a:r>
          </a:p>
          <a:p>
            <a:r>
              <a:rPr lang="en-US" dirty="0" smtClean="0"/>
              <a:t>To </a:t>
            </a:r>
            <a:r>
              <a:rPr lang="en-US" dirty="0"/>
              <a:t>use a pin as simple digital I/O, we must choose PxSEL1:PxSEL0=00 option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116503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pin functions and the simple GPIO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482" y="2438399"/>
            <a:ext cx="4946844" cy="220472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482" y="4825095"/>
            <a:ext cx="4946844" cy="152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508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pin functions and the simple GPIO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Upon power-on reset, the default selection is Simple I/O (PxSEL1:PXSEL0 = 00) for all </a:t>
            </a:r>
            <a:r>
              <a:rPr lang="en-US" dirty="0" smtClean="0"/>
              <a:t>pins</a:t>
            </a:r>
          </a:p>
          <a:p>
            <a:r>
              <a:rPr lang="en-US" dirty="0"/>
              <a:t>For option PxSEL1:PXSEL0 = 01, the pins may have alternate functions of UART, SPI, and I2C, timers, and so </a:t>
            </a:r>
            <a:r>
              <a:rPr lang="en-US" dirty="0" smtClean="0"/>
              <a:t>on</a:t>
            </a:r>
          </a:p>
          <a:p>
            <a:r>
              <a:rPr lang="en-US" dirty="0"/>
              <a:t>For option 2, some of the alternate functions are associated with </a:t>
            </a:r>
            <a:r>
              <a:rPr lang="en-US" dirty="0" smtClean="0"/>
              <a:t>timers</a:t>
            </a:r>
          </a:p>
          <a:p>
            <a:r>
              <a:rPr lang="en-US" dirty="0"/>
              <a:t>The analog functions ADC and comparators use alternate function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10132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pin functions and the simple GPIO (Cont.)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95068"/>
              </p:ext>
            </p:extLst>
          </p:nvPr>
        </p:nvGraphicFramePr>
        <p:xfrm>
          <a:off x="2971801" y="3284349"/>
          <a:ext cx="6858001" cy="1997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046"/>
                <a:gridCol w="1091046"/>
                <a:gridCol w="4675909"/>
              </a:tblGrid>
              <a:tr h="6602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PxSEL1.y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PxSEL0.y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Meaning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</a:tr>
              <a:tr h="3301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Alternative 0 (Default) Simple I/O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</a:tr>
              <a:tr h="3301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Alternative 1 (UART, SPI, I2C, …)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</a:tr>
              <a:tr h="3301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Alternative 2 (Timers, …)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</a:tr>
              <a:tr h="3301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Alternative 3 (ADC, Comparator, …)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6898" marR="116898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4538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smtClean="0"/>
              <a:t>Port1 </a:t>
            </a:r>
            <a:r>
              <a:rPr lang="en-US" dirty="0"/>
              <a:t>Alternative Pin Functions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061862"/>
              </p:ext>
            </p:extLst>
          </p:nvPr>
        </p:nvGraphicFramePr>
        <p:xfrm>
          <a:off x="1962289" y="2603503"/>
          <a:ext cx="9181845" cy="2666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9786"/>
                <a:gridCol w="1759786"/>
                <a:gridCol w="2353883"/>
                <a:gridCol w="1421305"/>
                <a:gridCol w="1887085"/>
              </a:tblGrid>
              <a:tr h="296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Pin 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</a:tr>
              <a:tr h="296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UCA0STE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</a:tr>
              <a:tr h="296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P1.1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Simple I/O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UCA0CLK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</a:tr>
              <a:tr h="296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UCA0RXD/UCA0SOMI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</a:tr>
              <a:tr h="296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UCA0TXD/UCA0SIMO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</a:tr>
              <a:tr h="296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UCB0STE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</a:tr>
              <a:tr h="296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UCB0CLK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</a:tr>
              <a:tr h="296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UCB0SIMO/UCB0SDA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</a:tr>
              <a:tr h="296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P1.7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UCB0SOMI/UCB0SCL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986" marR="109986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03894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MSP432 Port2 </a:t>
            </a:r>
            <a:r>
              <a:rPr lang="en-US" dirty="0"/>
              <a:t>Alternative Pin Functions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8731630"/>
              </p:ext>
            </p:extLst>
          </p:nvPr>
        </p:nvGraphicFramePr>
        <p:xfrm>
          <a:off x="1864921" y="2674570"/>
          <a:ext cx="9341147" cy="31011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0318"/>
                <a:gridCol w="1790318"/>
                <a:gridCol w="2050369"/>
                <a:gridCol w="1790318"/>
                <a:gridCol w="1919824"/>
              </a:tblGrid>
              <a:tr h="292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Pin Name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</a:tr>
              <a:tr h="292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P2.0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PM_UCA1STE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</a:tr>
              <a:tr h="292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P2.1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PM_UCA1CLK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</a:tr>
              <a:tr h="5233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P2.2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Simple I/O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PM_UCA1RXD/ PM_UCA1SOMI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</a:tr>
              <a:tr h="5233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P2.3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PM_UCA1TXD/ PM_UCA1SIMO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</a:tr>
              <a:tr h="292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P2.4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PM_TA0.1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</a:tr>
              <a:tr h="292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P2.5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PM_TA0.2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</a:tr>
              <a:tr h="292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P2.6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PM_TA0.3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</a:tr>
              <a:tr h="292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P2.7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Simple 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PM_TA0.4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895" marR="111895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760748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smtClean="0"/>
              <a:t>Port3 </a:t>
            </a:r>
            <a:r>
              <a:rPr lang="en-US" dirty="0"/>
              <a:t>Alternative Pin Functions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7789476"/>
              </p:ext>
            </p:extLst>
          </p:nvPr>
        </p:nvGraphicFramePr>
        <p:xfrm>
          <a:off x="2133599" y="2470082"/>
          <a:ext cx="8790645" cy="3397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4809"/>
                <a:gridCol w="1684809"/>
                <a:gridCol w="1929534"/>
                <a:gridCol w="1684809"/>
                <a:gridCol w="1806684"/>
              </a:tblGrid>
              <a:tr h="284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Pin Name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</a:tr>
              <a:tr h="284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P3.0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PM_UCA2STE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</a:tr>
              <a:tr h="284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P3.1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PM_UCA2CLK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</a:tr>
              <a:tr h="493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P3.2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PM_UCA2RXD/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PM_UCA2SOMI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</a:tr>
              <a:tr h="493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P3.3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PM_UCA2TXD/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PM_UCA2SIMO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</a:tr>
              <a:tr h="284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P3.4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PM_UCB2STE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</a:tr>
              <a:tr h="284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P3.5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PM_UCB2CLK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</a:tr>
              <a:tr h="493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P3.6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PM_UCB2SIMO/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PM_UCB2SDA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</a:tr>
              <a:tr h="493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P3.7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PM_UCB2SOMI/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PM_UCB2SCL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-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5301" marR="105301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3911055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smtClean="0"/>
              <a:t>Port4 </a:t>
            </a:r>
            <a:r>
              <a:rPr lang="en-US" dirty="0"/>
              <a:t>Alternative Pin Functions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160453"/>
              </p:ext>
            </p:extLst>
          </p:nvPr>
        </p:nvGraphicFramePr>
        <p:xfrm>
          <a:off x="2055500" y="2910357"/>
          <a:ext cx="8973348" cy="2525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9825"/>
                <a:gridCol w="1719825"/>
                <a:gridCol w="1969638"/>
                <a:gridCol w="1719825"/>
                <a:gridCol w="1844235"/>
              </a:tblGrid>
              <a:tr h="280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Pin Name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</a:tr>
              <a:tr h="280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</a:tr>
              <a:tr h="280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</a:tr>
              <a:tr h="280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TA2CLK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</a:tr>
              <a:tr h="280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RTCCLK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</a:tr>
              <a:tr h="280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HSMCLK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SVMHOUT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A9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</a:tr>
              <a:tr h="280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A8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</a:tr>
              <a:tr h="280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A7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</a:tr>
              <a:tr h="280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P4.7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A6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7490" marR="10749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097916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smtClean="0"/>
              <a:t>Port5 </a:t>
            </a:r>
            <a:r>
              <a:rPr lang="en-US" dirty="0"/>
              <a:t>Alternative Pin Functions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4695"/>
              </p:ext>
            </p:extLst>
          </p:nvPr>
        </p:nvGraphicFramePr>
        <p:xfrm>
          <a:off x="2045718" y="2834445"/>
          <a:ext cx="8906138" cy="2523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6944"/>
                <a:gridCol w="1706944"/>
                <a:gridCol w="1954885"/>
                <a:gridCol w="1476527"/>
                <a:gridCol w="2060838"/>
              </a:tblGrid>
              <a:tr h="2795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Pin Name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</a:tr>
              <a:tr h="2795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</a:tr>
              <a:tr h="2795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P5.1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</a:tr>
              <a:tr h="2795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</a:tr>
              <a:tr h="2795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</a:tr>
              <a:tr h="2795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</a:tr>
              <a:tr h="2795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</a:tr>
              <a:tr h="283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TA2.1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VREF+/</a:t>
                      </a:r>
                      <a:r>
                        <a:rPr lang="en-US" sz="1600" dirty="0" err="1">
                          <a:effectLst/>
                        </a:rPr>
                        <a:t>VeREF</a:t>
                      </a:r>
                      <a:r>
                        <a:rPr lang="en-US" sz="1600" dirty="0">
                          <a:effectLst/>
                        </a:rPr>
                        <a:t>+/C1.7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</a:tr>
              <a:tr h="283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P5.7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TA2.2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VREF-/</a:t>
                      </a:r>
                      <a:r>
                        <a:rPr lang="en-US" sz="1600" dirty="0" err="1">
                          <a:effectLst/>
                        </a:rPr>
                        <a:t>VeREF</a:t>
                      </a:r>
                      <a:r>
                        <a:rPr lang="en-US" sz="1600" dirty="0">
                          <a:effectLst/>
                        </a:rPr>
                        <a:t>-/C1.6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683" marR="106683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989297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smtClean="0"/>
              <a:t>Port6 </a:t>
            </a:r>
            <a:r>
              <a:rPr lang="en-US" dirty="0"/>
              <a:t>Alternative Pin Functions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90338"/>
              </p:ext>
            </p:extLst>
          </p:nvPr>
        </p:nvGraphicFramePr>
        <p:xfrm>
          <a:off x="2133599" y="2455166"/>
          <a:ext cx="8744217" cy="35388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5911"/>
                <a:gridCol w="1675911"/>
                <a:gridCol w="1919343"/>
                <a:gridCol w="1675911"/>
                <a:gridCol w="1797141"/>
              </a:tblGrid>
              <a:tr h="27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Pin Name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</a:tr>
              <a:tr h="27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</a:tr>
              <a:tr h="27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</a:tr>
              <a:tr h="27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UCB1STE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C1.5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</a:tr>
              <a:tr h="27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UCB1CLK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C1.4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</a:tr>
              <a:tr h="5132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UCB1SIMO/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UCB1SDA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C1.3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</a:tr>
              <a:tr h="5132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UCB1SOMI/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UCB1SCL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C1.2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</a:tr>
              <a:tr h="5527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TA2.3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UCB3SIMO/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UCB3SDA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C1.1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</a:tr>
              <a:tr h="5527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TA2.4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UCB3SOMI/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UCB3SCL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C1.0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4746" marR="104746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840627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smtClean="0"/>
              <a:t>Port7 </a:t>
            </a:r>
            <a:r>
              <a:rPr lang="en-US" dirty="0"/>
              <a:t>Alternative Pin Functions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1087305"/>
              </p:ext>
            </p:extLst>
          </p:nvPr>
        </p:nvGraphicFramePr>
        <p:xfrm>
          <a:off x="2070100" y="2545648"/>
          <a:ext cx="8882346" cy="32352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2384"/>
                <a:gridCol w="1702384"/>
                <a:gridCol w="1949663"/>
                <a:gridCol w="1702384"/>
                <a:gridCol w="1825531"/>
              </a:tblGrid>
              <a:tr h="278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Pin Name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</a:tr>
              <a:tr h="5167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P7.0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PM_SMCLK/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PM_DMAE0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</a:tr>
              <a:tr h="5167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P7.1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PM_C0OUT/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PM_TA0CLK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</a:tr>
              <a:tr h="5167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P7.2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PM_C1OUT/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PM_TA1CLK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</a:tr>
              <a:tr h="278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P7.3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PM_TA0.0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</a:tr>
              <a:tr h="278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P7.4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PM_TA1.4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C0.5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</a:tr>
              <a:tr h="278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P7.5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PM_TA1.3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</a:tr>
              <a:tr h="278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P7.6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PM_TA1.2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</a:tr>
              <a:tr h="278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P7.7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Simple I/O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PM_TA1.1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C0.2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399" marR="106399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90573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smtClean="0"/>
              <a:t>Port8 </a:t>
            </a:r>
            <a:r>
              <a:rPr lang="en-US" dirty="0"/>
              <a:t>Alternative Pin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39</a:t>
            </a:fld>
            <a:endParaRPr lang="en-US" sz="240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636516"/>
              </p:ext>
            </p:extLst>
          </p:nvPr>
        </p:nvGraphicFramePr>
        <p:xfrm>
          <a:off x="1899989" y="2910366"/>
          <a:ext cx="9228364" cy="2641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8701"/>
                <a:gridCol w="1768701"/>
                <a:gridCol w="2025614"/>
                <a:gridCol w="1768701"/>
                <a:gridCol w="1896647"/>
              </a:tblGrid>
              <a:tr h="289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Pin Name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SEL = 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</a:tr>
              <a:tr h="289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UCB3STE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TA1.0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C0.1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</a:tr>
              <a:tr h="289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UCB3CLK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TA2.0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</a:tr>
              <a:tr h="289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TA3.2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</a:tr>
              <a:tr h="289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TA3CLK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</a:tr>
              <a:tr h="289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</a:tr>
              <a:tr h="289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</a:tr>
              <a:tr h="289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</a:tr>
              <a:tr h="289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P8.7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A18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544" marR="11054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739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smtClean="0"/>
              <a:t>Port9 </a:t>
            </a:r>
            <a:r>
              <a:rPr lang="en-US" dirty="0"/>
              <a:t>Alternative Pin Functions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537606"/>
              </p:ext>
            </p:extLst>
          </p:nvPr>
        </p:nvGraphicFramePr>
        <p:xfrm>
          <a:off x="1968499" y="2667217"/>
          <a:ext cx="9129246" cy="30223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9705"/>
                <a:gridCol w="1749705"/>
                <a:gridCol w="2003857"/>
                <a:gridCol w="1749705"/>
                <a:gridCol w="1876274"/>
              </a:tblGrid>
              <a:tr h="282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Pin Name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</a:tr>
              <a:tr h="282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</a:tr>
              <a:tr h="282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</a:tr>
              <a:tr h="282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TA3.3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</a:tr>
              <a:tr h="282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TA3.4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</a:tr>
              <a:tr h="282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UCA3STE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</a:tr>
              <a:tr h="282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UCA3CLK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</a:tr>
              <a:tr h="5238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UCA3RXD/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UCA3SOMI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</a:tr>
              <a:tr h="5238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P9.7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UCA3TXD/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UCA3SIMO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357" marR="109357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40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439761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smtClean="0"/>
              <a:t>Port10 </a:t>
            </a:r>
            <a:r>
              <a:rPr lang="en-US" dirty="0"/>
              <a:t>Alternative Pin Functions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812455"/>
              </p:ext>
            </p:extLst>
          </p:nvPr>
        </p:nvGraphicFramePr>
        <p:xfrm>
          <a:off x="1930399" y="2960271"/>
          <a:ext cx="9145481" cy="24499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2816"/>
                <a:gridCol w="1752816"/>
                <a:gridCol w="2007421"/>
                <a:gridCol w="1752816"/>
                <a:gridCol w="1879612"/>
              </a:tblGrid>
              <a:tr h="281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Pin Name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01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SEL = 11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</a:tr>
              <a:tr h="281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P10.0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UCB3STE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</a:tr>
              <a:tr h="281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UCB3CLK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</a:tr>
              <a:tr h="522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UCB3SIMO/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UCB3SDA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</a:tr>
              <a:tr h="522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UCB3SOMI/</a:t>
                      </a:r>
                      <a:endParaRPr lang="en-US" sz="17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UCB3SCL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</a:tr>
              <a:tr h="281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P10.4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TA3.0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C0.7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</a:tr>
              <a:tr h="281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P10.5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TA3.1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C0.6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551" marR="109551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36665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LED connection in MSP432 </a:t>
            </a:r>
            <a:r>
              <a:rPr lang="en-US" dirty="0" err="1"/>
              <a:t>LaunchPad</a:t>
            </a:r>
            <a:r>
              <a:rPr lang="en-US" dirty="0"/>
              <a:t> 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MSP432 </a:t>
            </a:r>
            <a:r>
              <a:rPr lang="en-US" dirty="0" err="1"/>
              <a:t>LaunchPad</a:t>
            </a:r>
            <a:r>
              <a:rPr lang="en-US" dirty="0"/>
              <a:t> board, we have a tri-color RGB LED connected to P2.0 (red), P2.1 (green), and P2.2 (blue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42</a:t>
            </a:fld>
            <a:endParaRPr lang="en-US" sz="240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992879" y="3662410"/>
            <a:ext cx="4995751" cy="310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857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Toggling LEDs in MSP432 </a:t>
            </a:r>
            <a:r>
              <a:rPr lang="en-US" dirty="0" err="1"/>
              <a:t>LaunchPad</a:t>
            </a:r>
            <a:r>
              <a:rPr lang="en-US" dirty="0"/>
              <a:t> board in 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/>
              <a:t>Configure P2.1 (P2SEL1:P2SEL0 Register) to select simple GPIO function for P2.1,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set the Direction register bit 1of P2DIR as output,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write HIGH to bit 1 of P2OUT register to turn on the green LED,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call a delay function,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write LOW to bit 1  of P2OUT register to turn off the green LED,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call a delay function,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Repeat steps 3 to 7.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43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3971033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Toggling green LED on MSP432 </a:t>
            </a:r>
            <a:r>
              <a:rPr lang="en-US" dirty="0" err="1"/>
              <a:t>LaunchPad</a:t>
            </a:r>
            <a:r>
              <a:rPr lang="en-US" dirty="0"/>
              <a:t> in </a:t>
            </a:r>
            <a:r>
              <a:rPr lang="en-US" dirty="0" smtClean="0"/>
              <a:t>C (</a:t>
            </a:r>
            <a:r>
              <a:rPr lang="en-US" dirty="0"/>
              <a:t>C </a:t>
            </a:r>
            <a:r>
              <a:rPr lang="en-US" dirty="0" smtClean="0"/>
              <a:t>Code)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int</a:t>
            </a: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main(void) {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P2-&gt;SEL1 &amp;= ~2;         /* configure P2.1 as simple I/O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P2-&gt;SEL0 &amp;= ~2;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P2-&gt;DIR |= 2;           /* P2.1 set as output pin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while (1) {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P2-&gt;OUT |= 2;       /* turn on P2.1 green LED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</a:t>
            </a:r>
            <a:r>
              <a:rPr lang="en-US" dirty="0" err="1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delayMs</a:t>
            </a: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(500);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P2-&gt;OUT &amp;= ~2;      /* turn off P2.1 green LED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</a:t>
            </a:r>
            <a:r>
              <a:rPr lang="en-US" dirty="0" err="1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delayMs</a:t>
            </a: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(500);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}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 smtClean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}</a:t>
            </a:r>
            <a:endParaRPr lang="en-US" dirty="0">
              <a:solidFill>
                <a:srgbClr val="244061"/>
              </a:solidFill>
              <a:latin typeface="Courier New" panose="02070309020205020404" pitchFamily="49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44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399223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Toggling all three LEDs on MSP432 </a:t>
            </a:r>
            <a:r>
              <a:rPr lang="en-US" dirty="0" err="1"/>
              <a:t>LaunchPad</a:t>
            </a:r>
            <a:r>
              <a:rPr lang="en-US" dirty="0"/>
              <a:t> </a:t>
            </a:r>
            <a:r>
              <a:rPr lang="en-US" dirty="0" smtClean="0"/>
              <a:t>board (</a:t>
            </a:r>
            <a:r>
              <a:rPr lang="en-US" dirty="0"/>
              <a:t>C Code)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int</a:t>
            </a: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main(void) {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P2-&gt;SEL1 &amp;= ~7;       /* configure P2.2-P2.0 as simple I/O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P2-&gt;SEL0 &amp;= ~7;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P2-&gt;DIR |= 7;         /* P2.2-2.0 set as output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P2-&gt;OUT |= 7;         /* turn all three LEDs on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while (1) {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P2-&gt;OUT ^= 7;     /* toggle P2.2-P2.0 all three LEDs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</a:t>
            </a:r>
            <a:r>
              <a:rPr lang="en-US" dirty="0" err="1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delayMs</a:t>
            </a: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(500);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}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 smtClean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}</a:t>
            </a:r>
            <a:endParaRPr lang="en-US" dirty="0">
              <a:solidFill>
                <a:srgbClr val="244061"/>
              </a:solidFill>
              <a:latin typeface="Courier New" panose="02070309020205020404" pitchFamily="49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45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665079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CPU clock frequency and time delay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Usually microcontrollers </a:t>
            </a:r>
            <a:r>
              <a:rPr lang="en-US" dirty="0"/>
              <a:t>have at least two types of clock </a:t>
            </a:r>
            <a:r>
              <a:rPr lang="en-US" dirty="0" smtClean="0"/>
              <a:t>source: </a:t>
            </a:r>
            <a:r>
              <a:rPr lang="en-US" dirty="0"/>
              <a:t>the on-chip oscillator and the oscillator connected to external </a:t>
            </a:r>
            <a:r>
              <a:rPr lang="en-US" dirty="0" smtClean="0"/>
              <a:t>crystal</a:t>
            </a:r>
          </a:p>
          <a:p>
            <a:r>
              <a:rPr lang="en-US" dirty="0"/>
              <a:t>The advantage of the external crystal oscillator is the higher </a:t>
            </a:r>
            <a:r>
              <a:rPr lang="en-US" dirty="0" smtClean="0"/>
              <a:t>precision</a:t>
            </a:r>
          </a:p>
          <a:p>
            <a:r>
              <a:rPr lang="en-US" dirty="0"/>
              <a:t>The advantage of the on-chip oscillator is that it is always </a:t>
            </a:r>
            <a:r>
              <a:rPr lang="en-US" dirty="0" smtClean="0"/>
              <a:t>there</a:t>
            </a:r>
          </a:p>
          <a:p>
            <a:r>
              <a:rPr lang="en-US" dirty="0"/>
              <a:t>The clock from the source may be modified by a divider to reduce the clock rate or use a phase lock loop (PLL) circuit to produce a wider range of clock rates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46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3409248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CPU clock frequency and time </a:t>
            </a:r>
            <a:r>
              <a:rPr lang="en-US" dirty="0" smtClean="0"/>
              <a:t>delay in MSP432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MSP432 has two oscillators connected to external crystal, LFXT and HFXT for low frequency crystal and high frequency </a:t>
            </a:r>
            <a:r>
              <a:rPr lang="en-US" dirty="0" smtClean="0"/>
              <a:t>crystal</a:t>
            </a:r>
          </a:p>
          <a:p>
            <a:r>
              <a:rPr lang="en-US" dirty="0"/>
              <a:t>The LFXT is designed to use a 32.768 KHz watch </a:t>
            </a:r>
            <a:r>
              <a:rPr lang="en-US" dirty="0" smtClean="0"/>
              <a:t>crystal</a:t>
            </a:r>
          </a:p>
          <a:p>
            <a:r>
              <a:rPr lang="en-US" dirty="0"/>
              <a:t>The HFXT can be used with crystals or resonators ranging from 1 MHz to 48 </a:t>
            </a:r>
            <a:r>
              <a:rPr lang="en-US" dirty="0" smtClean="0"/>
              <a:t>MHz</a:t>
            </a:r>
          </a:p>
          <a:p>
            <a:r>
              <a:rPr lang="en-US" dirty="0"/>
              <a:t>The MSP432 has five internal oscillators, among them the Digitally Controlled Oscillator (DCO) is the most flexible clock source that provides a wide range of clock frequencies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47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23504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time delay in a C program loop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simple way of creating a time delay is using a for-loop in C </a:t>
            </a:r>
            <a:r>
              <a:rPr lang="en-US" dirty="0" smtClean="0"/>
              <a:t>language</a:t>
            </a:r>
          </a:p>
          <a:p>
            <a:r>
              <a:rPr lang="en-US" dirty="0"/>
              <a:t>The length of time delay loop for a given system is function of two factors: a) the CPU frequency and b) the </a:t>
            </a:r>
            <a:r>
              <a:rPr lang="en-US" dirty="0" smtClean="0"/>
              <a:t>compiler</a:t>
            </a:r>
          </a:p>
          <a:p>
            <a:r>
              <a:rPr lang="en-US" dirty="0"/>
              <a:t>Regardless of clock source to CPU and the C compiler used, always use oscilloscope to measure the length of time delay loop for a given system with a given compiler and compiler option setting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48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1159883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switches to MSP432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909" y="2794000"/>
            <a:ext cx="9065516" cy="2895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49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345178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a switch in MSP432 </a:t>
            </a:r>
            <a:r>
              <a:rPr lang="en-US" dirty="0" err="1"/>
              <a:t>LaunchPad</a:t>
            </a:r>
            <a:r>
              <a:rPr lang="en-US" dirty="0"/>
              <a:t>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50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57" y="2438399"/>
            <a:ext cx="5205419" cy="397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463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a switch in </a:t>
            </a:r>
            <a:r>
              <a:rPr lang="en-US" dirty="0" smtClean="0"/>
              <a:t>MSP432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46300"/>
            <a:ext cx="10018713" cy="3949699"/>
          </a:xfrm>
        </p:spPr>
        <p:txBody>
          <a:bodyPr>
            <a:normAutofit fontScale="70000" lnSpcReduction="20000"/>
          </a:bodyPr>
          <a:lstStyle/>
          <a:p>
            <a:pPr marL="342900" lvl="0" indent="-342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configure P1.1 as simple I/O in P1SEL1:P1SEL0 registers,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make P1.1 input pin in P1DIR register for push-button switch S1,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configure P1REN register to enable the pull resistor,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configure P1OUT register to select the pull-up resistor,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configure P2.0 as simple I/O in P2SEL1:P2SEL0 registers,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make P2.0 output pin in P2DIR register for red LED,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read switch from P1.1,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if P1.1(switch) is high, set P2.0 (red LED)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else clear P2.0 (red LED)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6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Repeat steps 7 to 9. </a:t>
            </a:r>
            <a:endParaRPr lang="en-US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101947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a switch and displaying it on LED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int</a:t>
            </a: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main(void) {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P1-&gt;SEL1 &amp;= ~2;         /* configure P1.1 as simple I/O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P1-&gt;SEL0 &amp;= ~2;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P1-&gt;DIR &amp;= ~2;          /* P1.1 set as input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P1-&gt;REN |= 2;           /* P1.1 pull resistor enabled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P1-&gt;OUT |= 2;           /* Pull up/down is selected by P1-&gt;OUT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P2-&gt;SEL1 &amp;= ~1;         /* configure P2.0 as simple I/O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P2-&gt;SEL0 &amp;= ~1;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P2-&gt;DIR |= 1;           /* P2.0 set as output pin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while (1) {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if (P1-&gt;IN &amp; 2)     /* use switch 1 to control red LED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    P2-&gt;OUT &amp;= ~1;  /* turn off P2.0 red LED when SW is not pressed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else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        P2-&gt;OUT |= 1;   /* turn on P2.0 red LED when SW is pressed */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solidFill>
                  <a:srgbClr val="244061"/>
                </a:solidFill>
                <a:latin typeface="Courier New" panose="02070309020205020404" pitchFamily="49" charset="0"/>
                <a:ea typeface="SimSun" panose="02010600030101010101" pitchFamily="2" charset="-122"/>
                <a:cs typeface="Calibri" panose="020F0502020204030204" pitchFamily="34" charset="0"/>
              </a:rPr>
              <a:t>    }</a:t>
            </a:r>
          </a:p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52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44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Seven-Segment 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53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172" y="2298700"/>
            <a:ext cx="7848155" cy="393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562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 of port pins to each segments of a 7-seg 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54</a:t>
            </a:fld>
            <a:endParaRPr lang="en-US" sz="240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799545"/>
              </p:ext>
            </p:extLst>
          </p:nvPr>
        </p:nvGraphicFramePr>
        <p:xfrm>
          <a:off x="1627593" y="3981450"/>
          <a:ext cx="9875432" cy="455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429"/>
                <a:gridCol w="1234429"/>
                <a:gridCol w="1234429"/>
                <a:gridCol w="1234429"/>
                <a:gridCol w="1234429"/>
                <a:gridCol w="1234429"/>
                <a:gridCol w="1234429"/>
                <a:gridCol w="1234429"/>
              </a:tblGrid>
              <a:tr h="2260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</a:tr>
              <a:tr h="2260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.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g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a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8385" marR="7838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1033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 patterns for the 10 decimal digits for a common cathode 7-seg 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55</a:t>
            </a:fld>
            <a:endParaRPr lang="en-US" sz="240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484313" y="3072384"/>
          <a:ext cx="10018713" cy="2313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26"/>
                <a:gridCol w="926155"/>
                <a:gridCol w="926155"/>
                <a:gridCol w="925044"/>
                <a:gridCol w="925044"/>
                <a:gridCol w="925044"/>
                <a:gridCol w="925044"/>
                <a:gridCol w="925044"/>
                <a:gridCol w="925044"/>
                <a:gridCol w="1392013"/>
              </a:tblGrid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Num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Hex value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0x3F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0x06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0x5B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0x4F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0x66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0x6D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0x7D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0x07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0x7F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0x6F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2565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7-segment 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56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4600" y="2444956"/>
            <a:ext cx="5524511" cy="363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141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7-segment LED with Buffer Driver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57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9701" y="2453937"/>
            <a:ext cx="5237604" cy="365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835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Seven-segment LED interfacing and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58</a:t>
            </a:fld>
            <a:endParaRPr lang="en-US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if we want to display number 75 on the 7-seg LED, the following steps should be used:</a:t>
            </a:r>
          </a:p>
          <a:p>
            <a:pPr marL="0" indent="0">
              <a:buNone/>
            </a:pPr>
            <a:r>
              <a:rPr lang="en-US" dirty="0"/>
              <a:t>1)	Configure Port 4 as output port to drive the segments,</a:t>
            </a:r>
          </a:p>
          <a:p>
            <a:pPr marL="0" indent="0">
              <a:buNone/>
            </a:pPr>
            <a:r>
              <a:rPr lang="en-US" dirty="0"/>
              <a:t>2)	Configure Port 5 as output port to select the digits,</a:t>
            </a:r>
          </a:p>
          <a:p>
            <a:pPr marL="0" indent="0">
              <a:buNone/>
            </a:pPr>
            <a:r>
              <a:rPr lang="en-US" dirty="0"/>
              <a:t>3)	Write the pattern of numeral 7 from Table 2 10 to Port 4,</a:t>
            </a:r>
          </a:p>
          <a:p>
            <a:pPr marL="0" indent="0">
              <a:buNone/>
            </a:pPr>
            <a:r>
              <a:rPr lang="en-US" dirty="0"/>
              <a:t>4)	Clear the P5.0 pin to turn off the ones digit,</a:t>
            </a:r>
          </a:p>
          <a:p>
            <a:pPr marL="0" indent="0">
              <a:buNone/>
            </a:pPr>
            <a:r>
              <a:rPr lang="en-US" dirty="0"/>
              <a:t>5)	Set the P5.1 pin HIGH to activate the tens digit,</a:t>
            </a:r>
          </a:p>
          <a:p>
            <a:pPr marL="0" indent="0">
              <a:buNone/>
            </a:pPr>
            <a:r>
              <a:rPr lang="en-US" dirty="0"/>
              <a:t>6)	Delay for some time,</a:t>
            </a:r>
          </a:p>
          <a:p>
            <a:pPr marL="0" indent="0">
              <a:buNone/>
            </a:pPr>
            <a:r>
              <a:rPr lang="en-US" dirty="0"/>
              <a:t>7)	Write the pattern of numeral 5 from Table 2 10 to Port 4,</a:t>
            </a:r>
          </a:p>
          <a:p>
            <a:pPr marL="0" indent="0">
              <a:buNone/>
            </a:pPr>
            <a:r>
              <a:rPr lang="en-US" dirty="0"/>
              <a:t>8)	Clear the P5.1 pin to turn off the tens digit,</a:t>
            </a:r>
          </a:p>
          <a:p>
            <a:pPr marL="0" indent="0">
              <a:buNone/>
            </a:pPr>
            <a:r>
              <a:rPr lang="en-US" dirty="0"/>
              <a:t>9)	Set the P5.0 pin HIGH to activate the ones digit,</a:t>
            </a:r>
          </a:p>
          <a:p>
            <a:pPr marL="0" indent="0">
              <a:buNone/>
            </a:pPr>
            <a:r>
              <a:rPr lang="en-US" dirty="0"/>
              <a:t>10)	Delay for some time,</a:t>
            </a:r>
          </a:p>
          <a:p>
            <a:pPr marL="0" indent="0">
              <a:buNone/>
            </a:pPr>
            <a:r>
              <a:rPr lang="en-US" dirty="0"/>
              <a:t>11)	Repeat from step 3 to 11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96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16-bit I/O Memory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59</a:t>
            </a:fld>
            <a:endParaRPr lang="en-US" sz="240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387" y="2121908"/>
            <a:ext cx="5454559" cy="457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27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1147</TotalTime>
  <Words>2997</Words>
  <Application>Microsoft Office PowerPoint</Application>
  <PresentationFormat>Widescreen</PresentationFormat>
  <Paragraphs>1085</Paragraphs>
  <Slides>59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SimSun</vt:lpstr>
      <vt:lpstr>Arial</vt:lpstr>
      <vt:lpstr>Calibri</vt:lpstr>
      <vt:lpstr>Corbel</vt:lpstr>
      <vt:lpstr>Courier New</vt:lpstr>
      <vt:lpstr>Tahoma</vt:lpstr>
      <vt:lpstr>Wingdings</vt:lpstr>
      <vt:lpstr>Parallax</vt:lpstr>
      <vt:lpstr>Chapter 2</vt:lpstr>
      <vt:lpstr>Chapter Review</vt:lpstr>
      <vt:lpstr>MSP432P401R Main Features </vt:lpstr>
      <vt:lpstr>TI MSP432P401R Microcontroller High-Level Block Diagram</vt:lpstr>
      <vt:lpstr>Memory Map in MSP432401P401R</vt:lpstr>
      <vt:lpstr>TI's naming convention for MSP432</vt:lpstr>
      <vt:lpstr>TI's naming convention for MSP432 (Cont.)</vt:lpstr>
      <vt:lpstr>Memory zones in MS432</vt:lpstr>
      <vt:lpstr>History and Features of MSP432 </vt:lpstr>
      <vt:lpstr>History and Features of MSP432 (Cont.)</vt:lpstr>
      <vt:lpstr>Section 2.2: GPIO (General Purpose I/O) Programming and Interfacing</vt:lpstr>
      <vt:lpstr>GPIO</vt:lpstr>
      <vt:lpstr>GPIO Offset Addresses</vt:lpstr>
      <vt:lpstr>I/O Pins in MSP432 LaunchPad board</vt:lpstr>
      <vt:lpstr>MSP432P401R 100-pin package pin-out</vt:lpstr>
      <vt:lpstr>Direction and Data Registers</vt:lpstr>
      <vt:lpstr>The Data and Direction Registers and a Simplified View of an I/O pin</vt:lpstr>
      <vt:lpstr>Direction Register in MSP432 ARM</vt:lpstr>
      <vt:lpstr>Port Data Output Register (PxOUT) in MSP432 ARM</vt:lpstr>
      <vt:lpstr>Port Data Input Register (PxIN) in MSP432 ARM</vt:lpstr>
      <vt:lpstr>Some commonly Used Registers of PORT1</vt:lpstr>
      <vt:lpstr>Some commonly Used Registers of PORT2</vt:lpstr>
      <vt:lpstr>Some commonly Used Registers for PORT3</vt:lpstr>
      <vt:lpstr>Some commonly Used Registers of PORT4</vt:lpstr>
      <vt:lpstr>Port Pull-up or Pull-down Resistor Enable Register (PxREN) in MSP432 ARM</vt:lpstr>
      <vt:lpstr>Example </vt:lpstr>
      <vt:lpstr>Alternate pin functions and the simple GPIO</vt:lpstr>
      <vt:lpstr>Alternate pin functions and the simple GPIO (Cont.)</vt:lpstr>
      <vt:lpstr>Alternate pin functions and the simple GPIO (Cont.)</vt:lpstr>
      <vt:lpstr>Alternate pin functions and the simple GPIO (Cont.)</vt:lpstr>
      <vt:lpstr>Alternate pin functions and the simple GPIO (Cont.)</vt:lpstr>
      <vt:lpstr>MSP432 Port1 Alternative Pin Functions</vt:lpstr>
      <vt:lpstr>MSP432 Port2 Alternative Pin Functions</vt:lpstr>
      <vt:lpstr>MSP432 Port3 Alternative Pin Functions</vt:lpstr>
      <vt:lpstr>MSP432 Port4 Alternative Pin Functions</vt:lpstr>
      <vt:lpstr>MSP432 Port5 Alternative Pin Functions</vt:lpstr>
      <vt:lpstr>MSP432 Port6 Alternative Pin Functions</vt:lpstr>
      <vt:lpstr>MSP432 Port7 Alternative Pin Functions</vt:lpstr>
      <vt:lpstr>MSP432 Port8 Alternative Pin Functions</vt:lpstr>
      <vt:lpstr>MSP432 Port9 Alternative Pin Functions</vt:lpstr>
      <vt:lpstr>MSP432 Port10 Alternative Pin Functions</vt:lpstr>
      <vt:lpstr>LED connection in MSP432 LaunchPad board</vt:lpstr>
      <vt:lpstr>Toggling LEDs in MSP432 LaunchPad board in C</vt:lpstr>
      <vt:lpstr>Toggling green LED on MSP432 LaunchPad in C (C Code)</vt:lpstr>
      <vt:lpstr>Toggling all three LEDs on MSP432 LaunchPad board (C Code)</vt:lpstr>
      <vt:lpstr>CPU clock frequency and time delay</vt:lpstr>
      <vt:lpstr>CPU clock frequency and time delay in MSP432</vt:lpstr>
      <vt:lpstr>Measuring time delay in a C program loop</vt:lpstr>
      <vt:lpstr>Connecting switches to MSP432</vt:lpstr>
      <vt:lpstr>Reading a switch in MSP432 LaunchPad board</vt:lpstr>
      <vt:lpstr>Reading a switch in MSP432</vt:lpstr>
      <vt:lpstr>Reading a switch and displaying it on LED </vt:lpstr>
      <vt:lpstr>Seven-Segment LED</vt:lpstr>
      <vt:lpstr>Assignments of port pins to each segments of a 7-seg LED</vt:lpstr>
      <vt:lpstr>Segment patterns for the 10 decimal digits for a common cathode 7-seg LED</vt:lpstr>
      <vt:lpstr>Microcontroller Connection to 7-segment LED</vt:lpstr>
      <vt:lpstr>Microcontroller Connection to 7-segment LED with Buffer Driver</vt:lpstr>
      <vt:lpstr>Seven-segment LED interfacing and programming</vt:lpstr>
      <vt:lpstr>16-bit I/O Memory Map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Misagh.s</cp:lastModifiedBy>
  <cp:revision>282</cp:revision>
  <dcterms:created xsi:type="dcterms:W3CDTF">2016-04-05T15:14:57Z</dcterms:created>
  <dcterms:modified xsi:type="dcterms:W3CDTF">2016-09-01T21:57:50Z</dcterms:modified>
</cp:coreProperties>
</file>