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86" r:id="rId16"/>
    <p:sldId id="270" r:id="rId17"/>
    <p:sldId id="271" r:id="rId18"/>
    <p:sldId id="272" r:id="rId19"/>
    <p:sldId id="290" r:id="rId20"/>
    <p:sldId id="273" r:id="rId21"/>
    <p:sldId id="287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91" r:id="rId35"/>
    <p:sldId id="292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57" d="100"/>
          <a:sy n="57" d="100"/>
        </p:scale>
        <p:origin x="42" y="11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9/2/2016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59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01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88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09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84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44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2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71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2006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7088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4927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254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3448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260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44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1152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7119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8371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0180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856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8202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0071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2178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4735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7333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6814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9105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46595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735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45752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41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9/2/2016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9/2/2016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9/2/2016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9/2/2016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9/2/2016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9/2/2016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9/2/2016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11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PWM and DC Motor Control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DC Motor Rotation (Permanent Magnet Field)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pic>
        <p:nvPicPr>
          <p:cNvPr id="5" name="Content Placeholder 4" descr="F10_1_clockwiseAndCounterClock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705729" y="2653047"/>
            <a:ext cx="5685518" cy="3214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Selected DC Motor </a:t>
            </a:r>
            <a:r>
              <a:rPr lang="en-US" dirty="0" smtClean="0"/>
              <a:t>Characteristics</a:t>
            </a:r>
            <a:br>
              <a:rPr lang="en-US" dirty="0" smtClean="0"/>
            </a:br>
            <a:r>
              <a:rPr lang="en-US" sz="1800" dirty="0" smtClean="0"/>
              <a:t>(</a:t>
            </a:r>
            <a:r>
              <a:rPr lang="en-US" sz="1800" dirty="0"/>
              <a:t>http://www.Jameco.com)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933966"/>
              </p:ext>
            </p:extLst>
          </p:nvPr>
        </p:nvGraphicFramePr>
        <p:xfrm>
          <a:off x="1484311" y="3206223"/>
          <a:ext cx="10018710" cy="2286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69785"/>
                <a:gridCol w="1669785"/>
                <a:gridCol w="1669785"/>
                <a:gridCol w="1669785"/>
                <a:gridCol w="1669785"/>
                <a:gridCol w="1669785"/>
              </a:tblGrid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Part No.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Nominal Volts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Volt Range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Current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RPM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Torque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154915CP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1.5–3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0.070 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5,200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4.0 g-cm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154923CP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1.5–3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0.240 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16,000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8.3 g-cm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177498CP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4.5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3–14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0.150 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10,300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33.3 g-cm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181411CP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3–14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0.470 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10,000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18.8 g-cm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0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H-Bridge Motor Configuration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pic>
        <p:nvPicPr>
          <p:cNvPr id="5" name="Content Placeholder 4" descr="F10_2_motorNotRunning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79067" y="2438400"/>
            <a:ext cx="5029200" cy="402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H-Bridge Motor Clockwise Configuration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pic>
        <p:nvPicPr>
          <p:cNvPr id="5" name="Content Placeholder 4" descr="F10_3_clockwis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79067" y="2438400"/>
            <a:ext cx="5029200" cy="402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6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H-Bridge Motor Counterclockwise Configuration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pic>
        <p:nvPicPr>
          <p:cNvPr id="5" name="Content Placeholder 4" descr="F10_4_counterClock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79067" y="2438399"/>
            <a:ext cx="5029200" cy="408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6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H-Bridge in an Invalid Configuration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pic>
        <p:nvPicPr>
          <p:cNvPr id="5" name="Content Placeholder 4" descr="F10_5_invalid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79067" y="2438399"/>
            <a:ext cx="5029200" cy="402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6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H-Bridge Logic </a:t>
            </a:r>
            <a:r>
              <a:rPr lang="en-US" dirty="0" smtClean="0"/>
              <a:t>Configurations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2323393"/>
              </p:ext>
            </p:extLst>
          </p:nvPr>
        </p:nvGraphicFramePr>
        <p:xfrm>
          <a:off x="1484311" y="3460981"/>
          <a:ext cx="10018711" cy="15996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3533"/>
                <a:gridCol w="2003533"/>
                <a:gridCol w="2003533"/>
                <a:gridCol w="2003533"/>
                <a:gridCol w="2004579"/>
              </a:tblGrid>
              <a:tr h="3199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Motor Operation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SW1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SW2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SW3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SW4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3199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Off   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3199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Clockwise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Closed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Closed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3199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Counterclockwise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Closed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Closed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3199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Invalid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Closed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Closed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Closed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Closed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854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Bidirectional Motor Control Using an L298 Chip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pic>
        <p:nvPicPr>
          <p:cNvPr id="8" name="Content Placeholder 7" descr="F10-6_usingL298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02029" y="2438399"/>
            <a:ext cx="8882438" cy="421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Pulse Width Modulation Comparison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pic>
        <p:nvPicPr>
          <p:cNvPr id="5" name="Content Placeholder 4" descr="F10-7_dutyCycle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056993" y="2707107"/>
            <a:ext cx="8873347" cy="289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1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DC Motor Connection Using a Darlington Transistor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pic>
        <p:nvPicPr>
          <p:cNvPr id="5" name="Content Placeholder 4" descr="F10-8_DarlingtonTransistor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28249" y="2438399"/>
            <a:ext cx="7536095" cy="419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DC Motor Connection Using a MOSFET Transistor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pic>
        <p:nvPicPr>
          <p:cNvPr id="5" name="Content Placeholder 4" descr="F10-9_MOSFET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42682" y="2438399"/>
            <a:ext cx="7512656" cy="424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0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TAxCTL</a:t>
            </a:r>
            <a:r>
              <a:rPr lang="en-US" dirty="0"/>
              <a:t> (</a:t>
            </a:r>
            <a:r>
              <a:rPr lang="en-US" dirty="0" err="1"/>
              <a:t>Timer_A</a:t>
            </a:r>
            <a:r>
              <a:rPr lang="en-US" dirty="0"/>
              <a:t> Control Register)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5" name="Content Placeholder 4" descr="F5-3_GPTMCTL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21667" y="3895285"/>
            <a:ext cx="9144000" cy="51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TAxCTL</a:t>
            </a:r>
            <a:r>
              <a:rPr lang="en-US" dirty="0"/>
              <a:t> (</a:t>
            </a:r>
            <a:r>
              <a:rPr lang="en-US" dirty="0" err="1"/>
              <a:t>Timer_A</a:t>
            </a:r>
            <a:r>
              <a:rPr lang="en-US" dirty="0"/>
              <a:t> Control Register)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9382788"/>
              </p:ext>
            </p:extLst>
          </p:nvPr>
        </p:nvGraphicFramePr>
        <p:xfrm>
          <a:off x="1484311" y="2043447"/>
          <a:ext cx="10018711" cy="3840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9586"/>
                <a:gridCol w="1236308"/>
                <a:gridCol w="7932817"/>
              </a:tblGrid>
              <a:tr h="365760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bit</a:t>
                      </a:r>
                      <a:endParaRPr lang="en-US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6" marR="81896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Name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6" marR="81896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Description</a:t>
                      </a:r>
                      <a:endParaRPr lang="en-US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6" marR="81896" marT="0" marB="0" anchor="ctr"/>
                </a:tc>
              </a:tr>
              <a:tr h="91440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0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6" marR="81896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TAIFG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6" marR="81896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Timer-A Interrupt Flag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  0: Timer did not overflow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  1: Timer overflowed </a:t>
                      </a:r>
                      <a:endParaRPr lang="en-US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6" marR="81896" marT="0" marB="0" anchor="ctr"/>
                </a:tc>
              </a:tr>
              <a:tr h="457200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1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6" marR="81896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TAIE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6" marR="81896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 err="1">
                          <a:effectLst/>
                        </a:rPr>
                        <a:t>Timer_A</a:t>
                      </a:r>
                      <a:r>
                        <a:rPr lang="en-US" sz="2100" dirty="0">
                          <a:effectLst/>
                        </a:rPr>
                        <a:t> Interrupt Enable (0: Disabled, 1: Enabled)</a:t>
                      </a:r>
                      <a:endParaRPr lang="en-US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6" marR="81896" marT="0" marB="0" anchor="ctr"/>
                </a:tc>
              </a:tr>
              <a:tr h="457200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2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6" marR="81896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TACLR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6" marR="81896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 err="1">
                          <a:effectLst/>
                        </a:rPr>
                        <a:t>Timer_A</a:t>
                      </a:r>
                      <a:r>
                        <a:rPr lang="en-US" sz="2100" dirty="0">
                          <a:effectLst/>
                        </a:rPr>
                        <a:t> Clear</a:t>
                      </a:r>
                      <a:endParaRPr lang="en-US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6" marR="81896" marT="0" marB="0" anchor="ctr"/>
                </a:tc>
              </a:tr>
              <a:tr h="91440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4-5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6" marR="81896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MC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6" marR="81896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Mode Control: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  00: Stop mode: timer is halted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  01: Up mode: Timer counts up to TAxCCR0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  10: Continuous mode: Timer counts up to 0xFFFF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  11: Up/down mode: Timer counts up to TAxCCR0 then down to 0.</a:t>
                      </a:r>
                      <a:endParaRPr lang="en-US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6" marR="81896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104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TAxCTL</a:t>
            </a:r>
            <a:r>
              <a:rPr lang="en-US" dirty="0"/>
              <a:t> (</a:t>
            </a:r>
            <a:r>
              <a:rPr lang="en-US" dirty="0" err="1"/>
              <a:t>Timer_A</a:t>
            </a:r>
            <a:r>
              <a:rPr lang="en-US" dirty="0"/>
              <a:t> Control Register</a:t>
            </a:r>
            <a:r>
              <a:rPr lang="en-US" dirty="0" smtClean="0"/>
              <a:t>)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2904185"/>
              </p:ext>
            </p:extLst>
          </p:nvPr>
        </p:nvGraphicFramePr>
        <p:xfrm>
          <a:off x="1484311" y="2043447"/>
          <a:ext cx="10018711" cy="3840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9586"/>
                <a:gridCol w="1057696"/>
                <a:gridCol w="8111429"/>
              </a:tblGrid>
              <a:tr h="313184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bit</a:t>
                      </a:r>
                      <a:endParaRPr lang="en-US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6" marR="81896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Name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6" marR="81896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Description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6" marR="81896" marT="0" marB="0"/>
                </a:tc>
              </a:tr>
              <a:tr h="1565918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6-7</a:t>
                      </a:r>
                      <a:endParaRPr lang="en-US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6" marR="81896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ID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6" marR="81896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Input divider: These bits select the divider for the input clock: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  00: divide by 1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  01: divide by 2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  10: divide by 4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  11: divide by 8</a:t>
                      </a:r>
                      <a:endParaRPr lang="en-US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6" marR="81896" marT="0" marB="0"/>
                </a:tc>
              </a:tr>
              <a:tr h="1879101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8-9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6" marR="81896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TASSEL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6" marR="81896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 err="1">
                          <a:effectLst/>
                        </a:rPr>
                        <a:t>Timer_A</a:t>
                      </a:r>
                      <a:r>
                        <a:rPr lang="en-US" sz="2100" dirty="0">
                          <a:effectLst/>
                        </a:rPr>
                        <a:t> clock Source Select: These bits select the </a:t>
                      </a:r>
                      <a:r>
                        <a:rPr lang="en-US" sz="2100" dirty="0" err="1">
                          <a:effectLst/>
                        </a:rPr>
                        <a:t>Timer_A</a:t>
                      </a:r>
                      <a:r>
                        <a:rPr lang="en-US" sz="2100" dirty="0">
                          <a:effectLst/>
                        </a:rPr>
                        <a:t> clock source: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  00: </a:t>
                      </a:r>
                      <a:r>
                        <a:rPr lang="en-US" sz="2100" dirty="0" err="1">
                          <a:effectLst/>
                        </a:rPr>
                        <a:t>TAxCLK</a:t>
                      </a:r>
                      <a:r>
                        <a:rPr lang="en-US" sz="2100" dirty="0">
                          <a:effectLst/>
                        </a:rPr>
                        <a:t> (external clock): The timer uses external clock which is fed to the </a:t>
                      </a:r>
                      <a:r>
                        <a:rPr lang="en-US" sz="2100" dirty="0" err="1">
                          <a:effectLst/>
                        </a:rPr>
                        <a:t>PM_TAxCLK</a:t>
                      </a:r>
                      <a:r>
                        <a:rPr lang="en-US" sz="2100" dirty="0">
                          <a:effectLst/>
                        </a:rPr>
                        <a:t> pin.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  01: ACLK (internal clock)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  10: SMCLK (internal clock)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  11: INCLK </a:t>
                      </a:r>
                      <a:endParaRPr lang="en-US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6" marR="8189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84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Up/Down-Counter and Up-Counter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16</a:t>
            </a:fld>
            <a:endParaRPr lang="en-US" sz="2400" dirty="0"/>
          </a:p>
        </p:txBody>
      </p:sp>
      <p:pic>
        <p:nvPicPr>
          <p:cNvPr id="5" name="Content Placeholder 4" descr="F11-16_PwmCounting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307174" y="2438399"/>
            <a:ext cx="4372985" cy="433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12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Wave Generators of a </a:t>
            </a:r>
            <a:r>
              <a:rPr lang="en-US" dirty="0" err="1"/>
              <a:t>Timer_A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17</a:t>
            </a:fld>
            <a:endParaRPr lang="en-US" sz="2400" dirty="0"/>
          </a:p>
        </p:txBody>
      </p:sp>
      <p:pic>
        <p:nvPicPr>
          <p:cNvPr id="5" name="Content Placeholder 4" descr="F5-5_TimerStructure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48820" y="2438398"/>
            <a:ext cx="5089694" cy="441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59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TAxCCTLn</a:t>
            </a:r>
            <a:r>
              <a:rPr lang="en-US" dirty="0"/>
              <a:t>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18</a:t>
            </a:fld>
            <a:endParaRPr lang="en-US" sz="2400" dirty="0"/>
          </a:p>
        </p:txBody>
      </p:sp>
      <p:pic>
        <p:nvPicPr>
          <p:cNvPr id="5" name="Content Placeholder 4" descr="F5-23_CCTL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21667" y="3228532"/>
            <a:ext cx="9144000" cy="184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33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TAxCCTLn</a:t>
            </a:r>
            <a:r>
              <a:rPr lang="en-US" dirty="0"/>
              <a:t>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19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2916940"/>
              </p:ext>
            </p:extLst>
          </p:nvPr>
        </p:nvGraphicFramePr>
        <p:xfrm>
          <a:off x="1484311" y="2438399"/>
          <a:ext cx="9509760" cy="4114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1520"/>
                <a:gridCol w="1188720"/>
                <a:gridCol w="7589520"/>
              </a:tblGrid>
              <a:tr h="200191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bit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Name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Description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</a:tr>
              <a:tr h="1000955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15-14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CM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Capture mode 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 00: No capture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 01: Capture on rising edge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 10: Capture on falling edge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 11: Capture on both rising and falling edges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</a:tr>
              <a:tr h="1000955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13-12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CCIS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Capture/compare input select. These bits select the TAxCCR0 input signal: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 00: </a:t>
                      </a:r>
                      <a:r>
                        <a:rPr lang="en-US" sz="1800" dirty="0" err="1">
                          <a:effectLst/>
                        </a:rPr>
                        <a:t>CCIxA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 01: </a:t>
                      </a:r>
                      <a:r>
                        <a:rPr lang="en-US" sz="1800" dirty="0" err="1">
                          <a:effectLst/>
                        </a:rPr>
                        <a:t>CCIxB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 10: GND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 11: VCC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</a:tr>
              <a:tr h="600573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SCS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Synchronize capture source. This bit is used to synchronize the capture input signal with the timer clock.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 0: Asynchronous capture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 1: Synchronous capture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388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TAxCCTLn</a:t>
            </a:r>
            <a:r>
              <a:rPr lang="en-US" dirty="0"/>
              <a:t> </a:t>
            </a:r>
            <a:r>
              <a:rPr lang="en-US" dirty="0" smtClean="0"/>
              <a:t>Register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20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7518546"/>
              </p:ext>
            </p:extLst>
          </p:nvPr>
        </p:nvGraphicFramePr>
        <p:xfrm>
          <a:off x="1484311" y="2438399"/>
          <a:ext cx="9509760" cy="4389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1520"/>
                <a:gridCol w="1188720"/>
                <a:gridCol w="7589520"/>
              </a:tblGrid>
              <a:tr h="200191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bit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Name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Description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</a:tr>
              <a:tr h="400382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SCCI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Synchronized capture/compare input. The selected CCI input signal is latched with the </a:t>
                      </a:r>
                      <a:r>
                        <a:rPr lang="en-US" sz="1800" dirty="0" err="1">
                          <a:effectLst/>
                        </a:rPr>
                        <a:t>EQUx</a:t>
                      </a:r>
                      <a:r>
                        <a:rPr lang="en-US" sz="1800" dirty="0">
                          <a:effectLst/>
                        </a:rPr>
                        <a:t> signal and can be read via this bit.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</a:tr>
              <a:tr h="600573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CAP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Capture mode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  0: Compare mode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  1: Capture mode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</a:tr>
              <a:tr h="1801720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7-5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OUTMOD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Output mode. Modes 2, 3, 6, and 7 are not useful for TAxCCR0 because </a:t>
                      </a:r>
                      <a:r>
                        <a:rPr lang="en-US" sz="1800" dirty="0" err="1">
                          <a:effectLst/>
                        </a:rPr>
                        <a:t>EQUx</a:t>
                      </a:r>
                      <a:r>
                        <a:rPr lang="en-US" sz="1800" dirty="0">
                          <a:effectLst/>
                        </a:rPr>
                        <a:t> = EQU0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 000: OUT bit value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 001: Set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 010: Toggle/reset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 011: Set/reset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 100: Toggle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 101: Reset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 110: Toggle/set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 111: Reset/set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025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TAxCCTLn</a:t>
            </a:r>
            <a:r>
              <a:rPr lang="en-US" dirty="0"/>
              <a:t> </a:t>
            </a:r>
            <a:r>
              <a:rPr lang="en-US" dirty="0" smtClean="0"/>
              <a:t>Register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21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2459242"/>
              </p:ext>
            </p:extLst>
          </p:nvPr>
        </p:nvGraphicFramePr>
        <p:xfrm>
          <a:off x="1484311" y="2438399"/>
          <a:ext cx="9509760" cy="4389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1520"/>
                <a:gridCol w="1188720"/>
                <a:gridCol w="7589520"/>
              </a:tblGrid>
              <a:tr h="200191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bit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Name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Description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</a:tr>
              <a:tr h="600573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CCIE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Capture/compare interrupt enable. This bit enables the interrupt request of the corresponding CCIFG flag.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 0: Interrupt disabled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 1: Interrupt enabled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</a:tr>
              <a:tr h="200191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CCI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Capture/compare input. The selected input signal can be read by this bit.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</a:tr>
              <a:tr h="600573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OUT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Output. For output mode 0, this bit directly controls the state of the output. 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  0: Output low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  1: Output high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</a:tr>
              <a:tr h="600573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Capture overflow. This bit indicates a capture overflow occurred. COV must be reset with software.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 0: No capture overflow occurred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 1: Capture overflow occurred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</a:tr>
              <a:tr h="600573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CCIFG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Capture/compare interrupt flag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 0: No interrupt pending 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 1: interrupt pending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97" marR="8189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610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Compare Block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22</a:t>
            </a:fld>
            <a:endParaRPr lang="en-US" sz="2400" dirty="0"/>
          </a:p>
        </p:txBody>
      </p:sp>
      <p:pic>
        <p:nvPicPr>
          <p:cNvPr id="5" name="Content Placeholder 4" descr="F11-14_aWaveGenerator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86907" y="2759825"/>
            <a:ext cx="8479512" cy="289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92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Output Changes in Up and Continuous Modes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23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2444172"/>
              </p:ext>
            </p:extLst>
          </p:nvPr>
        </p:nvGraphicFramePr>
        <p:xfrm>
          <a:off x="1484311" y="2583526"/>
          <a:ext cx="10018712" cy="33406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0709"/>
                <a:gridCol w="1488787"/>
                <a:gridCol w="3672272"/>
                <a:gridCol w="3596944"/>
              </a:tblGrid>
              <a:tr h="6166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OUTMODE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output mode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when EQUn rises (TAxR = TAxCCRn)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when EQU0 rises (TAxR = TAxCCR0)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2990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001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Set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sets the output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does nothing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6166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010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Toggle/Reset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toggles the output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resets the output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2990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011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Set/Reset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sets the output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clears the output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2990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Toggle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toggles the output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does nothing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2990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101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Reset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clears the output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does nothing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2990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110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Toggle/Set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toggles the output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sets the output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2990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111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Reset/Set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clears the output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sets the output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950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Output Modes in Up-Counting and Continuous-Counting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24</a:t>
            </a:fld>
            <a:endParaRPr lang="en-US" sz="2400" dirty="0"/>
          </a:p>
        </p:txBody>
      </p:sp>
      <p:pic>
        <p:nvPicPr>
          <p:cNvPr id="5" name="Content Placeholder 4" descr="F11-15_upModeReactions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17192" y="2438399"/>
            <a:ext cx="4552950" cy="441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58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5 Outputs using 5 Comparators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25</a:t>
            </a:fld>
            <a:endParaRPr lang="en-US" sz="2400" dirty="0"/>
          </a:p>
        </p:txBody>
      </p:sp>
      <p:pic>
        <p:nvPicPr>
          <p:cNvPr id="5" name="Content Placeholder 4" descr="F11-15_setMode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784354" y="2438399"/>
            <a:ext cx="5418626" cy="422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99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Generating Square Waves using Toggle Mode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26</a:t>
            </a:fld>
            <a:endParaRPr lang="en-US" sz="2400" dirty="0"/>
          </a:p>
        </p:txBody>
      </p:sp>
      <p:pic>
        <p:nvPicPr>
          <p:cNvPr id="5" name="Content Placeholder 4" descr="F11-17_SqrWaveAndToggleMode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35722" y="2776451"/>
            <a:ext cx="8670823" cy="289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1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Changing the Frequency using TAxCCR0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27</a:t>
            </a:fld>
            <a:endParaRPr lang="en-US" sz="2400" dirty="0"/>
          </a:p>
        </p:txBody>
      </p:sp>
      <p:pic>
        <p:nvPicPr>
          <p:cNvPr id="5" name="Content Placeholder 4" descr="F11-18_ToggleMode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195438" y="2438399"/>
            <a:ext cx="4596457" cy="434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51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Edge-Aligned PWM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28</a:t>
            </a:fld>
            <a:endParaRPr lang="en-US" sz="2400" dirty="0"/>
          </a:p>
        </p:txBody>
      </p:sp>
      <p:pic>
        <p:nvPicPr>
          <p:cNvPr id="5" name="Content Placeholder 4" descr="F11-12_PwmWave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78848" y="2438399"/>
            <a:ext cx="6029637" cy="424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2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PWM output for TAxCCR0 = 8, </a:t>
            </a:r>
            <a:r>
              <a:rPr lang="en-US" dirty="0" err="1"/>
              <a:t>TAxCCRn</a:t>
            </a:r>
            <a:r>
              <a:rPr lang="en-US" dirty="0"/>
              <a:t> = 5, Output Mode = Set/Reset (non-inverted)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29</a:t>
            </a:fld>
            <a:endParaRPr lang="en-US" sz="2400" dirty="0"/>
          </a:p>
        </p:txBody>
      </p:sp>
      <p:pic>
        <p:nvPicPr>
          <p:cNvPr id="5" name="Content Placeholder 4" descr="F11-15_aCloseLookAtEdgeAlignedPWM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15023" y="3275215"/>
            <a:ext cx="9177250" cy="191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87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Output Changes in Up-Down Mode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30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532857"/>
              </p:ext>
            </p:extLst>
          </p:nvPr>
        </p:nvGraphicFramePr>
        <p:xfrm>
          <a:off x="1978756" y="2745830"/>
          <a:ext cx="8973100" cy="36454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9134"/>
                <a:gridCol w="1333409"/>
                <a:gridCol w="3289012"/>
                <a:gridCol w="3221545"/>
              </a:tblGrid>
              <a:tr h="5522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OUTMODE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mode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when TAxR = TAxCCRn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when TAxR = TAxCCR0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</a:tr>
              <a:tr h="2678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sets the output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does nothing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</a:tr>
              <a:tr h="5522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Toggle/Reset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clears the output if the timer is increasing; otherwise, toggles.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does nothing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</a:tr>
              <a:tr h="5522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Set/Reset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sets the output if the timer is decreasing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clears the output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</a:tr>
              <a:tr h="2678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Toggle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toggles the output in all matches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does nothing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</a:tr>
              <a:tr h="2678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Reset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clears the output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does nothing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</a:tr>
              <a:tr h="5522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Toggle/Set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sets the output if the timer is increasing; otherwise, toggles.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does nothing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</a:tr>
              <a:tr h="5522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Reset/Set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clears the output if the timer is decreasing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sets the output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1200" marR="1012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703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Generated Waves in Different Output Modes in Up-Down Counting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31</a:t>
            </a:fld>
            <a:endParaRPr lang="en-US" sz="2400" dirty="0"/>
          </a:p>
        </p:txBody>
      </p:sp>
      <p:pic>
        <p:nvPicPr>
          <p:cNvPr id="5" name="Content Placeholder 4" descr="F11-15_upModeReactions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40599" y="2438399"/>
            <a:ext cx="2906136" cy="4294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07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Center-Aligned PWM using Up-Down Mode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32</a:t>
            </a:fld>
            <a:endParaRPr lang="en-US" sz="2400" dirty="0"/>
          </a:p>
        </p:txBody>
      </p:sp>
      <p:pic>
        <p:nvPicPr>
          <p:cNvPr id="5" name="Content Placeholder 4" descr="F11-13_CenterModePwmWave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06958" y="2438399"/>
            <a:ext cx="7373417" cy="422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53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PWM output for TAxCCR0 = 7, </a:t>
            </a:r>
            <a:r>
              <a:rPr lang="en-US" dirty="0" err="1"/>
              <a:t>TAxCCRn</a:t>
            </a:r>
            <a:r>
              <a:rPr lang="en-US" dirty="0"/>
              <a:t> = 4, Toggle/Reset (non-inverted)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33</a:t>
            </a:fld>
            <a:endParaRPr lang="en-US" sz="2400" dirty="0"/>
          </a:p>
        </p:txBody>
      </p:sp>
      <p:pic>
        <p:nvPicPr>
          <p:cNvPr id="5" name="Content Placeholder 4" descr="F11-17_aCloseLookAtCenterAlignedPWM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84311" y="3199325"/>
            <a:ext cx="10018711" cy="205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8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Edge-aligned vs. Center-aligned Mode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34</a:t>
            </a:fld>
            <a:endParaRPr lang="en-US" sz="2400" dirty="0"/>
          </a:p>
        </p:txBody>
      </p:sp>
      <p:pic>
        <p:nvPicPr>
          <p:cNvPr id="5" name="Content Placeholder 4" descr="F11-19_edgeAlignedVsCenterAligned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16035" y="2438399"/>
            <a:ext cx="7755263" cy="4294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49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 band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35</a:t>
            </a:fld>
            <a:endParaRPr lang="en-US" sz="2400" dirty="0"/>
          </a:p>
        </p:txBody>
      </p:sp>
      <p:pic>
        <p:nvPicPr>
          <p:cNvPr id="5" name="Content Placeholder 4" descr="F11-20_deadband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84311" y="2882915"/>
            <a:ext cx="10018712" cy="2692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73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1193</TotalTime>
  <Words>1004</Words>
  <Application>Microsoft Office PowerPoint</Application>
  <PresentationFormat>Widescreen</PresentationFormat>
  <Paragraphs>332</Paragraphs>
  <Slides>35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Corbel</vt:lpstr>
      <vt:lpstr>Parallax</vt:lpstr>
      <vt:lpstr>Chapter 11</vt:lpstr>
      <vt:lpstr>DC Motor Rotation (Permanent Magnet Field)</vt:lpstr>
      <vt:lpstr>Selected DC Motor Characteristics (http://www.Jameco.com)</vt:lpstr>
      <vt:lpstr>H-Bridge Motor Configuration</vt:lpstr>
      <vt:lpstr>H-Bridge Motor Clockwise Configuration</vt:lpstr>
      <vt:lpstr>H-Bridge Motor Counterclockwise Configuration</vt:lpstr>
      <vt:lpstr>H-Bridge in an Invalid Configuration</vt:lpstr>
      <vt:lpstr>Some H-Bridge Logic Configurations</vt:lpstr>
      <vt:lpstr>Bidirectional Motor Control Using an L298 Chip</vt:lpstr>
      <vt:lpstr>Pulse Width Modulation Comparison</vt:lpstr>
      <vt:lpstr>DC Motor Connection Using a Darlington Transistor</vt:lpstr>
      <vt:lpstr>DC Motor Connection Using a MOSFET Transistor</vt:lpstr>
      <vt:lpstr>TAxCTL (Timer_A Control Register)</vt:lpstr>
      <vt:lpstr>TAxCTL (Timer_A Control Register)</vt:lpstr>
      <vt:lpstr>TAxCTL (Timer_A Control Register) (Cont.)</vt:lpstr>
      <vt:lpstr>Up/Down-Counter and Up-Counter</vt:lpstr>
      <vt:lpstr>The Wave Generators of a Timer_A</vt:lpstr>
      <vt:lpstr>TAxCCTLn Register</vt:lpstr>
      <vt:lpstr>TAxCCTLn Register</vt:lpstr>
      <vt:lpstr>TAxCCTLn Register (Cont.)</vt:lpstr>
      <vt:lpstr>TAxCCTLn Register (Cont.)</vt:lpstr>
      <vt:lpstr>A Compare Block</vt:lpstr>
      <vt:lpstr>Output Changes in Up and Continuous Modes</vt:lpstr>
      <vt:lpstr>Output Modes in Up-Counting and Continuous-Counting</vt:lpstr>
      <vt:lpstr>Setting 5 Outputs using 5 Comparators</vt:lpstr>
      <vt:lpstr>Generating Square Waves using Toggle Mode</vt:lpstr>
      <vt:lpstr>Changing the Frequency using TAxCCR0</vt:lpstr>
      <vt:lpstr>Edge-Aligned PWM</vt:lpstr>
      <vt:lpstr>The PWM output for TAxCCR0 = 8, TAxCCRn = 5, Output Mode = Set/Reset (non-inverted)</vt:lpstr>
      <vt:lpstr>Output Changes in Up-Down Mode</vt:lpstr>
      <vt:lpstr>Generated Waves in Different Output Modes in Up-Down Counting</vt:lpstr>
      <vt:lpstr>Center-Aligned PWM using Up-Down Mode</vt:lpstr>
      <vt:lpstr>The PWM output for TAxCCR0 = 7, TAxCCRn = 4, Toggle/Reset (non-inverted)</vt:lpstr>
      <vt:lpstr>Edge-aligned vs. Center-aligned Mode</vt:lpstr>
      <vt:lpstr>Dead band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Misagh.s</cp:lastModifiedBy>
  <cp:revision>442</cp:revision>
  <dcterms:created xsi:type="dcterms:W3CDTF">2016-04-05T15:14:57Z</dcterms:created>
  <dcterms:modified xsi:type="dcterms:W3CDTF">2016-09-02T09:03:00Z</dcterms:modified>
</cp:coreProperties>
</file>