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302" r:id="rId14"/>
    <p:sldId id="304" r:id="rId15"/>
    <p:sldId id="305" r:id="rId16"/>
    <p:sldId id="306" r:id="rId17"/>
    <p:sldId id="307" r:id="rId18"/>
    <p:sldId id="308" r:id="rId19"/>
    <p:sldId id="309" r:id="rId20"/>
    <p:sldId id="310" r:id="rId21"/>
    <p:sldId id="311" r:id="rId22"/>
    <p:sldId id="312" r:id="rId23"/>
    <p:sldId id="313" r:id="rId24"/>
    <p:sldId id="314" r:id="rId25"/>
    <p:sldId id="315" r:id="rId26"/>
    <p:sldId id="316" r:id="rId27"/>
    <p:sldId id="317" r:id="rId28"/>
    <p:sldId id="318" r:id="rId29"/>
    <p:sldId id="320" r:id="rId30"/>
    <p:sldId id="319" r:id="rId31"/>
    <p:sldId id="321" r:id="rId32"/>
    <p:sldId id="322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>
        <p:scale>
          <a:sx n="90" d="100"/>
          <a:sy n="90" d="100"/>
        </p:scale>
        <p:origin x="-69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D8EBD-BCEA-44DB-B3FA-BEF2334C0C16}" type="datetimeFigureOut">
              <a:rPr lang="en-US" smtClean="0"/>
              <a:t>10/7/2017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7F81B-48C6-4241-8C54-F91A4F434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799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718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292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159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649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8014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1889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3096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5849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9445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520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5713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2753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2533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3484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4503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6036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5228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7617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2418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8154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124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9369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7889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340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36022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18732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14421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84897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51370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8725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681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08114-23E4-4593-BF3B-532BFBD2E1B6}" type="datetime1">
              <a:rPr lang="en-US" smtClean="0"/>
              <a:t>10/7/2017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828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F65C8-5366-440F-85B8-EFCE7441B29B}" type="datetime1">
              <a:rPr lang="en-US" smtClean="0"/>
              <a:t>10/7/2017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199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D68B0-814B-40D6-B4DB-04CC4FF7D2A1}" type="datetime1">
              <a:rPr lang="en-US" smtClean="0"/>
              <a:t>10/7/2017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202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DB75F-8F27-4911-AC37-C552ADB1044A}" type="datetime1">
              <a:rPr lang="en-US" smtClean="0"/>
              <a:t>10/7/2017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169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B6D5C-3F53-40F4-B006-594CFED681E5}" type="datetime1">
              <a:rPr lang="en-US" smtClean="0"/>
              <a:t>10/7/2017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942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FAB96-F4F7-4D54-B513-CDD7343FAFF8}" type="datetime1">
              <a:rPr lang="en-US" smtClean="0"/>
              <a:t>10/7/2017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54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03BFA-5E5C-4D5E-8ABD-D656A00E87E8}" type="datetime1">
              <a:rPr lang="en-US" smtClean="0"/>
              <a:t>10/7/2017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869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94CFD-9BCE-4FD7-86C9-19BCA0CFC0F4}" type="datetime1">
              <a:rPr lang="en-US" smtClean="0"/>
              <a:t>10/7/2017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389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6145B-A388-4771-A1DA-47B0603B35BE}" type="datetime1">
              <a:rPr lang="en-US" smtClean="0"/>
              <a:t>10/7/2017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7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67376-1B16-4472-B0F1-F964F0DA414A}" type="datetime1">
              <a:rPr lang="en-US" smtClean="0"/>
              <a:t>10/7/2017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04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DD39-9C18-486C-BC65-D16C8C15D60C}" type="datetime1">
              <a:rPr lang="en-US" smtClean="0"/>
              <a:t>10/7/2017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334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4E44D-7099-4E2F-8E43-3E18C2255D06}" type="datetime1">
              <a:rPr lang="en-US" smtClean="0"/>
              <a:t>10/7/2017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431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1EC0-F5BD-4E51-9DAB-E318021EB119}" type="datetime1">
              <a:rPr lang="en-US" smtClean="0"/>
              <a:t>10/7/2017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96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43C8-D353-4AE7-AD9B-AB6C5E624401}" type="datetime1">
              <a:rPr lang="en-US" smtClean="0"/>
              <a:t>10/7/2017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674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F94BF-BC85-48BF-BC3B-9C7B6A1A6F9D}" type="datetime1">
              <a:rPr lang="en-US" smtClean="0"/>
              <a:t>10/7/2017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07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396FF-8624-43D2-B715-A5C5861C3834}" type="datetime1">
              <a:rPr lang="en-US" smtClean="0"/>
              <a:t>10/7/2017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4871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51E3D-2E4F-4121-8B5B-DDDAB554B90A}" type="datetime1">
              <a:rPr lang="en-US" smtClean="0"/>
              <a:t>10/7/2017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22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3AC7750-DD3B-4E48-B89E-99E4CC08EBBE}" type="datetime1">
              <a:rPr lang="en-US" smtClean="0"/>
              <a:t>10/7/2017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98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Chapter9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I2C Protocol and RTC Interfacing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84991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I2C Bus Characteristics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</a:t>
            </a:fld>
            <a:endParaRPr lang="en-US" sz="2400" dirty="0"/>
          </a:p>
        </p:txBody>
      </p:sp>
      <p:pic>
        <p:nvPicPr>
          <p:cNvPr id="5" name="Content Placeholder 4" descr="F9-1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897108" y="2794715"/>
            <a:ext cx="7168901" cy="285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67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I2C Bit Format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</a:t>
            </a:fld>
            <a:endParaRPr lang="en-US" sz="2400" dirty="0"/>
          </a:p>
        </p:txBody>
      </p:sp>
      <p:pic>
        <p:nvPicPr>
          <p:cNvPr id="5" name="Content Placeholder 4" descr="F9-2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119802" y="2846231"/>
            <a:ext cx="6758294" cy="277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87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START and STOP Conditions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8147" y="3193961"/>
            <a:ext cx="6222739" cy="2034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87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REPEATED START Condition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5</a:t>
            </a:fld>
            <a:endParaRPr lang="en-US" sz="2400" dirty="0"/>
          </a:p>
        </p:txBody>
      </p:sp>
      <p:pic>
        <p:nvPicPr>
          <p:cNvPr id="5" name="Content Placeholder 4" descr="F9-4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891128" y="3438659"/>
            <a:ext cx="5554913" cy="1687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6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Byte Format in I2C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6</a:t>
            </a:fld>
            <a:endParaRPr lang="en-US" sz="2400" dirty="0"/>
          </a:p>
        </p:txBody>
      </p:sp>
      <p:pic>
        <p:nvPicPr>
          <p:cNvPr id="5" name="Content Placeholder 4" descr="F9-5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215924" y="2910625"/>
            <a:ext cx="6499463" cy="2614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46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Address Byte Format in I2C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7</a:t>
            </a:fld>
            <a:endParaRPr lang="en-US" sz="2400" dirty="0"/>
          </a:p>
        </p:txBody>
      </p:sp>
      <p:pic>
        <p:nvPicPr>
          <p:cNvPr id="5" name="Content Placeholder 4" descr="F9-6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114453" y="3451538"/>
            <a:ext cx="7052276" cy="1622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26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Typical Data Transmission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8</a:t>
            </a:fld>
            <a:endParaRPr lang="en-US" sz="2400" dirty="0"/>
          </a:p>
        </p:txBody>
      </p:sp>
      <p:pic>
        <p:nvPicPr>
          <p:cNvPr id="5" name="Content Placeholder 4" descr="F9-7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712642" y="3438659"/>
            <a:ext cx="7639058" cy="1596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54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Clock Stretching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9</a:t>
            </a:fld>
            <a:endParaRPr lang="en-US" sz="2400" dirty="0"/>
          </a:p>
        </p:txBody>
      </p:sp>
      <p:pic>
        <p:nvPicPr>
          <p:cNvPr id="5" name="Content Placeholder 4" descr="F9-8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785212" y="2717441"/>
            <a:ext cx="7424809" cy="3026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34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Multi-byte Burst Write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10</a:t>
            </a:fld>
            <a:endParaRPr lang="en-US" sz="2400" dirty="0"/>
          </a:p>
        </p:txBody>
      </p:sp>
      <p:pic>
        <p:nvPicPr>
          <p:cNvPr id="5" name="Content Placeholder 4" descr="F9-9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484311" y="3367480"/>
            <a:ext cx="10018712" cy="1570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31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Multi-byte Burst Read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11</a:t>
            </a:fld>
            <a:endParaRPr lang="en-US" sz="2400" dirty="0"/>
          </a:p>
        </p:txBody>
      </p:sp>
      <p:pic>
        <p:nvPicPr>
          <p:cNvPr id="5" name="Content Placeholder 4" descr="F9-10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19337" y="3514632"/>
            <a:ext cx="9983686" cy="1276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14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I2C Module Base Address for KL25Z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12</a:t>
            </a:fld>
            <a:endParaRPr lang="en-US" sz="2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234679"/>
              </p:ext>
            </p:extLst>
          </p:nvPr>
        </p:nvGraphicFramePr>
        <p:xfrm>
          <a:off x="2772642" y="3608662"/>
          <a:ext cx="6548815" cy="1367028"/>
        </p:xfrm>
        <a:graphic>
          <a:graphicData uri="http://schemas.openxmlformats.org/drawingml/2006/table">
            <a:tbl>
              <a:tblPr firstRow="1" lastCol="1" bandRow="1">
                <a:tableStyleId>{5C22544A-7EE6-4342-B048-85BDC9FD1C3A}</a:tableStyleId>
              </a:tblPr>
              <a:tblGrid>
                <a:gridCol w="3563459"/>
                <a:gridCol w="2985356"/>
              </a:tblGrid>
              <a:tr h="4302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effectLst/>
                        </a:rPr>
                        <a:t>SSI Module</a:t>
                      </a:r>
                      <a:endParaRPr lang="en-US" sz="2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2591" marR="16259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effectLst/>
                        </a:rPr>
                        <a:t>Base Address</a:t>
                      </a:r>
                      <a:endParaRPr lang="en-US" sz="2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2591" marR="162591" marT="0" marB="0"/>
                </a:tc>
              </a:tr>
              <a:tr h="4302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effectLst/>
                        </a:rPr>
                        <a:t>I2C0</a:t>
                      </a:r>
                      <a:endParaRPr lang="en-US" sz="2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2591" marR="16259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effectLst/>
                        </a:rPr>
                        <a:t>0x4006 6000</a:t>
                      </a:r>
                      <a:endParaRPr lang="en-US" sz="2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2591" marR="162591" marT="0" marB="0"/>
                </a:tc>
              </a:tr>
              <a:tr h="4302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effectLst/>
                        </a:rPr>
                        <a:t>I2C1</a:t>
                      </a:r>
                      <a:endParaRPr lang="en-US" sz="2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2591" marR="16259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0x4006 7000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2591" marR="162591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809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SIM_SCGC4 register bits for enabling I2C clock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13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624" y="3479325"/>
            <a:ext cx="9666399" cy="1119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984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SIM_SCGC4 Description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14</a:t>
            </a:fld>
            <a:endParaRPr lang="en-US" sz="24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896544"/>
              </p:ext>
            </p:extLst>
          </p:nvPr>
        </p:nvGraphicFramePr>
        <p:xfrm>
          <a:off x="1334185" y="3216531"/>
          <a:ext cx="10590663" cy="1314450"/>
        </p:xfrm>
        <a:graphic>
          <a:graphicData uri="http://schemas.openxmlformats.org/drawingml/2006/table">
            <a:tbl>
              <a:tblPr firstRow="1" lastCol="1" bandRow="1">
                <a:tableStyleId>{5C22544A-7EE6-4342-B048-85BDC9FD1C3A}</a:tableStyleId>
              </a:tblPr>
              <a:tblGrid>
                <a:gridCol w="904047"/>
                <a:gridCol w="1214651"/>
                <a:gridCol w="4067033"/>
                <a:gridCol w="4404932"/>
              </a:tblGrid>
              <a:tr h="43386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>
                          <a:effectLst/>
                        </a:rPr>
                        <a:t>Bits</a:t>
                      </a:r>
                      <a:endParaRPr lang="en-US" sz="2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53330" marR="15333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>
                          <a:effectLst/>
                        </a:rPr>
                        <a:t>Name</a:t>
                      </a:r>
                      <a:endParaRPr lang="en-US" sz="2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53330" marR="15333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</a:rPr>
                        <a:t>Function</a:t>
                      </a:r>
                      <a:endParaRPr lang="en-US" sz="2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53330" marR="15333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</a:rPr>
                        <a:t>Description</a:t>
                      </a:r>
                      <a:endParaRPr lang="en-US" sz="2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53330" marR="153330" marT="0" marB="0"/>
                </a:tc>
              </a:tr>
              <a:tr h="43386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>
                          <a:effectLst/>
                        </a:rPr>
                        <a:t>6</a:t>
                      </a:r>
                      <a:endParaRPr lang="en-US" sz="2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53330" marR="15333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>
                          <a:effectLst/>
                        </a:rPr>
                        <a:t>I2C0</a:t>
                      </a:r>
                      <a:endParaRPr lang="en-US" sz="2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53330" marR="15333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>
                          <a:effectLst/>
                        </a:rPr>
                        <a:t>I2C 0 Clock Gating Control</a:t>
                      </a:r>
                      <a:endParaRPr lang="en-US" sz="2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53330" marR="15333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>
                          <a:effectLst/>
                        </a:rPr>
                        <a:t>1 to enable and 0 to disable</a:t>
                      </a:r>
                      <a:endParaRPr lang="en-US" sz="2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53330" marR="153330" marT="0" marB="0"/>
                </a:tc>
              </a:tr>
              <a:tr h="43386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>
                          <a:effectLst/>
                        </a:rPr>
                        <a:t>7</a:t>
                      </a:r>
                      <a:endParaRPr lang="en-US" sz="2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53330" marR="15333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>
                          <a:effectLst/>
                        </a:rPr>
                        <a:t>I2C1</a:t>
                      </a:r>
                      <a:endParaRPr lang="en-US" sz="2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53330" marR="15333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>
                          <a:effectLst/>
                        </a:rPr>
                        <a:t>I2C 1 Clock Gating Control</a:t>
                      </a:r>
                      <a:endParaRPr lang="en-US" sz="2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53330" marR="15333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</a:rPr>
                        <a:t>1 to enable and 0 to disable</a:t>
                      </a:r>
                      <a:endParaRPr lang="en-US" sz="2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53330" marR="15333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5098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I2C_F Register to Set I2C Baud Rate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15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56" y="3575713"/>
            <a:ext cx="10448801" cy="641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471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I2C_F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16</a:t>
            </a:fld>
            <a:endParaRPr lang="en-US" sz="24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4531519"/>
              </p:ext>
            </p:extLst>
          </p:nvPr>
        </p:nvGraphicFramePr>
        <p:xfrm>
          <a:off x="2034549" y="2945350"/>
          <a:ext cx="8917307" cy="11626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35122"/>
                <a:gridCol w="1096695"/>
                <a:gridCol w="7085490"/>
              </a:tblGrid>
              <a:tr h="387542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Bits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1124" marR="111124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Field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1124" marR="111124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Descriptions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1124" marR="111124" marT="0" marB="0"/>
                </a:tc>
              </a:tr>
              <a:tr h="387542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6-7</a:t>
                      </a:r>
                    </a:p>
                  </a:txBody>
                  <a:tcPr marL="111124" marR="111124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MULT</a:t>
                      </a:r>
                    </a:p>
                  </a:txBody>
                  <a:tcPr marL="111124" marR="111124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This field defines the multiply factor to the SCL divider. 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1124" marR="111124" marT="0" marB="0"/>
                </a:tc>
              </a:tr>
              <a:tr h="387542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0-5</a:t>
                      </a:r>
                    </a:p>
                  </a:txBody>
                  <a:tcPr marL="111124" marR="111124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ICR</a:t>
                      </a:r>
                    </a:p>
                  </a:txBody>
                  <a:tcPr marL="111124" marR="111124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I2C Clock Rate: this field defines the prescaler value.</a:t>
                      </a:r>
                    </a:p>
                  </a:txBody>
                  <a:tcPr marL="111124" marR="111124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2475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846161"/>
          </a:xfrm>
        </p:spPr>
        <p:txBody>
          <a:bodyPr>
            <a:normAutofit/>
          </a:bodyPr>
          <a:lstStyle/>
          <a:p>
            <a:r>
              <a:rPr lang="en-US" sz="3200" dirty="0"/>
              <a:t>ICR and SCL Divider (From KL25Z Reference Manual)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17</a:t>
            </a:fld>
            <a:endParaRPr lang="en-US" sz="24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9589062"/>
              </p:ext>
            </p:extLst>
          </p:nvPr>
        </p:nvGraphicFramePr>
        <p:xfrm>
          <a:off x="2524834" y="982637"/>
          <a:ext cx="8106776" cy="55137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13347"/>
                <a:gridCol w="1013347"/>
                <a:gridCol w="1013347"/>
                <a:gridCol w="1013347"/>
                <a:gridCol w="1013347"/>
                <a:gridCol w="1013347"/>
                <a:gridCol w="1013347"/>
                <a:gridCol w="1013347"/>
              </a:tblGrid>
              <a:tr h="6126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ICR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(Hex)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SCL divider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ICR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(Hex)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SCL divider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ICR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(Hex)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SCL divider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ICR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(Hex)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SCL divider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</a:tr>
              <a:tr h="3063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160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640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</a:tr>
              <a:tr h="3063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192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768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</a:tr>
              <a:tr h="3063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224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896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</a:tr>
              <a:tr h="3063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72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256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1024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</a:tr>
              <a:tr h="3063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80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288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1152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</a:tr>
              <a:tr h="3063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88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320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1280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</a:tr>
              <a:tr h="3063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384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1536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</a:tr>
              <a:tr h="3063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128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480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1920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</a:tr>
              <a:tr h="3063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80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320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1280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</a:tr>
              <a:tr h="3063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96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384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1536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</a:tr>
              <a:tr h="3063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0A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1A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112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2A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448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3A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1792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</a:tr>
              <a:tr h="3063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0B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1B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128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2B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512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3B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2048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</a:tr>
              <a:tr h="3063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0C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1C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144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2C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576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3C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2304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</a:tr>
              <a:tr h="3063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0D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1D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160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2D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640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3D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2560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</a:tr>
              <a:tr h="3063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192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768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3072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</a:tr>
              <a:tr h="3063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0F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1F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240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2F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960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3F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3840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43" marR="61743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158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I2Cx_C1 Control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18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976" y="3575713"/>
            <a:ext cx="10398161" cy="641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831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I2Cx_C1 register bit Description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19</a:t>
            </a:fld>
            <a:endParaRPr lang="en-US" sz="24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2931479"/>
              </p:ext>
            </p:extLst>
          </p:nvPr>
        </p:nvGraphicFramePr>
        <p:xfrm>
          <a:off x="1484311" y="2696568"/>
          <a:ext cx="10389241" cy="1752600"/>
        </p:xfrm>
        <a:graphic>
          <a:graphicData uri="http://schemas.openxmlformats.org/drawingml/2006/table">
            <a:tbl>
              <a:tblPr firstRow="1" lastCol="1" bandRow="1">
                <a:tableStyleId>{5C22544A-7EE6-4342-B048-85BDC9FD1C3A}</a:tableStyleId>
              </a:tblPr>
              <a:tblGrid>
                <a:gridCol w="922563"/>
                <a:gridCol w="953733"/>
                <a:gridCol w="4082972"/>
                <a:gridCol w="4429973"/>
              </a:tblGrid>
              <a:tr h="3454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Bits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9568" marR="11956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Name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9568" marR="11956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Function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9568" marR="11956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Description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9568" marR="119568" marT="0" marB="0"/>
                </a:tc>
              </a:tr>
              <a:tr h="3454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7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9568" marR="11956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I2CEN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9568" marR="11956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I2C Enable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9568" marR="11956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0: Disable, 1: Enable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9568" marR="119568" marT="0" marB="0"/>
                </a:tc>
              </a:tr>
              <a:tr h="3454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9568" marR="11956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MST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9568" marR="11956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I2C Master Mode Select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9568" marR="11956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1: Enable Master mode, 0: Slave mode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9568" marR="119568" marT="0" marB="0"/>
                </a:tc>
              </a:tr>
              <a:tr h="3454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9568" marR="11956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TX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9568" marR="11956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I2C Transmit Mode Select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9568" marR="11956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1: Transmit, 0: Receive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9568" marR="119568" marT="0" marB="0"/>
                </a:tc>
              </a:tr>
              <a:tr h="3454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3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9568" marR="11956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TXAK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9568" marR="11956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Transmit Acknowledge Enable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9568" marR="11956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1: Enable ACK, 0: Disable ACK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9568" marR="11956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3556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I2C_A1 slave address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20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976" y="3577267"/>
            <a:ext cx="10398161" cy="638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08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I2Cx_D Data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21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171" y="3577267"/>
            <a:ext cx="10263770" cy="638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793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I2Cx_S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22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565" y="3577267"/>
            <a:ext cx="10162981" cy="638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849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078173"/>
          </a:xfrm>
        </p:spPr>
        <p:txBody>
          <a:bodyPr/>
          <a:lstStyle/>
          <a:p>
            <a:r>
              <a:rPr lang="en-US" dirty="0"/>
              <a:t>I2Cx_R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23</a:t>
            </a:fld>
            <a:endParaRPr lang="en-US" sz="24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3717436"/>
              </p:ext>
            </p:extLst>
          </p:nvPr>
        </p:nvGraphicFramePr>
        <p:xfrm>
          <a:off x="1785231" y="882759"/>
          <a:ext cx="9676848" cy="50474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8860"/>
                <a:gridCol w="883394"/>
                <a:gridCol w="8224594"/>
              </a:tblGrid>
              <a:tr h="3151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Bit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111" marR="11211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Field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111" marR="11211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Description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111" marR="112111" marT="0" marB="0"/>
                </a:tc>
              </a:tr>
              <a:tr h="9455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7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111" marR="11211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TCF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111" marR="11211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Transfer Complete Flag (0: Transfer in progress, 1: Transfer complete)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Note: The flag is cleared by reading the I2C_D register in receive mode and writing to the I2C_D register in transmit mode.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111" marR="112111" marT="0" marB="0"/>
                </a:tc>
              </a:tr>
              <a:tr h="6303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111" marR="11211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IAAS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111" marR="11211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Addressed As A Slave: The flag is set if the microcontroller is addressed by another device on the I2C bus. (0: Not addressed, 1: Addressed as a slave)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111" marR="112111" marT="0" marB="0"/>
                </a:tc>
              </a:tr>
              <a:tr h="3151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111" marR="11211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BUSY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111" marR="11211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Bus Busy (0: Bus is idle, 1: Bus is busy)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111" marR="112111" marT="0" marB="0"/>
                </a:tc>
              </a:tr>
              <a:tr h="6303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111" marR="11211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ARBL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111" marR="11211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Arbitration Lost (0: Standard bus operation, 1: Loss of arbitration)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Note: The bit must by be cleared by software, by writing a 1 to it.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111" marR="112111" marT="0" marB="0"/>
                </a:tc>
              </a:tr>
              <a:tr h="6303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111" marR="11211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RAM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111" marR="11211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Range Address Match: The flag is set if the received calling address matches the address range of the microcontroller. (0: Not addressed, 1: Addressed as a slave)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111" marR="112111" marT="0" marB="0"/>
                </a:tc>
              </a:tr>
              <a:tr h="6303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111" marR="11211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SRW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111" marR="11211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Slave Read/Write: When the microcontroller is called on the bus, the bit indicates the R/W bit. (0: the microcontroller must receive, 1: microcontroller must transmit.)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111" marR="112111" marT="0" marB="0"/>
                </a:tc>
              </a:tr>
              <a:tr h="3151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111" marR="11211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IICIF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111" marR="11211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I2C Interrupt Flag (0: No interrupt pending, 1: interrupt pending)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111" marR="112111" marT="0" marB="0"/>
                </a:tc>
              </a:tr>
              <a:tr h="6303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111" marR="11211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RXAK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111" marR="11211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Receive Acknowledge (0: acknowledge signal was received, 1: No acknowledge signal was received)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111" marR="112111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7425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078173"/>
          </a:xfrm>
        </p:spPr>
        <p:txBody>
          <a:bodyPr/>
          <a:lstStyle/>
          <a:p>
            <a:r>
              <a:rPr lang="en-US" dirty="0"/>
              <a:t>Addresses of some I2C Registers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24</a:t>
            </a:fld>
            <a:endParaRPr lang="en-US" sz="24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1890633"/>
              </p:ext>
            </p:extLst>
          </p:nvPr>
        </p:nvGraphicFramePr>
        <p:xfrm>
          <a:off x="2949155" y="1078173"/>
          <a:ext cx="7374305" cy="503408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83649"/>
                <a:gridCol w="5590656"/>
              </a:tblGrid>
              <a:tr h="3872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Address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187" marR="1391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Register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187" marR="139187" marT="0" marB="0"/>
                </a:tc>
              </a:tr>
              <a:tr h="3872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4006 6000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187" marR="1391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I2C Address Register 1 (I2C0_A1) 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187" marR="139187" marT="0" marB="0"/>
                </a:tc>
              </a:tr>
              <a:tr h="3872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4006 6001 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187" marR="1391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I2C Frequency Divider register (I2C0_F) 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187" marR="139187" marT="0" marB="0"/>
                </a:tc>
              </a:tr>
              <a:tr h="3872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4006 6002 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187" marR="1391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I2C Control Register 1 (I2C0_C1) 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187" marR="139187" marT="0" marB="0"/>
                </a:tc>
              </a:tr>
              <a:tr h="3872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4006 6003 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187" marR="1391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I2C Status register (I2C0_S) 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187" marR="139187" marT="0" marB="0"/>
                </a:tc>
              </a:tr>
              <a:tr h="3872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4006 6004 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187" marR="1391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I2C Data I/O register (I2C0_D)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187" marR="139187" marT="0" marB="0"/>
                </a:tc>
              </a:tr>
              <a:tr h="3872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4006 6005 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187" marR="1391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I2C Control Register 2 (I2C0_C2)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187" marR="139187" marT="0" marB="0"/>
                </a:tc>
              </a:tr>
              <a:tr h="3872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4006 7000 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187" marR="1391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I2C Address Register 1 (I2C1_A1)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187" marR="139187" marT="0" marB="0"/>
                </a:tc>
              </a:tr>
              <a:tr h="3872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4006 7001 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187" marR="1391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I2C Frequency Divider register (I2C1_F)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187" marR="139187" marT="0" marB="0"/>
                </a:tc>
              </a:tr>
              <a:tr h="3872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4006 7002 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187" marR="1391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I2C Control Register 1 (I2C1_C1) 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187" marR="139187" marT="0" marB="0"/>
                </a:tc>
              </a:tr>
              <a:tr h="3872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4006 7003 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187" marR="1391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I2C Status register (I2C1_S) 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187" marR="139187" marT="0" marB="0"/>
                </a:tc>
              </a:tr>
              <a:tr h="3872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4006 7004 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187" marR="1391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I2C Data I/O register (I2C1_D) 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187" marR="139187" marT="0" marB="0"/>
                </a:tc>
              </a:tr>
              <a:tr h="3872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4006 7005 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187" marR="1391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I2C Control Register 2 (I2C1_C2)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187" marR="13918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1498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078173"/>
          </a:xfrm>
        </p:spPr>
        <p:txBody>
          <a:bodyPr/>
          <a:lstStyle/>
          <a:p>
            <a:r>
              <a:rPr lang="en-US" dirty="0"/>
              <a:t>I2C Pin Assignment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25</a:t>
            </a:fld>
            <a:endParaRPr lang="en-US" sz="24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3908150"/>
              </p:ext>
            </p:extLst>
          </p:nvPr>
        </p:nvGraphicFramePr>
        <p:xfrm>
          <a:off x="2145973" y="2276315"/>
          <a:ext cx="8805883" cy="1927860"/>
        </p:xfrm>
        <a:graphic>
          <a:graphicData uri="http://schemas.openxmlformats.org/drawingml/2006/table">
            <a:tbl>
              <a:tblPr firstRow="1" lastCol="1" bandRow="1">
                <a:tableStyleId>{5C22544A-7EE6-4342-B048-85BDC9FD1C3A}</a:tableStyleId>
              </a:tblPr>
              <a:tblGrid>
                <a:gridCol w="1698913"/>
                <a:gridCol w="2161444"/>
                <a:gridCol w="2521049"/>
                <a:gridCol w="2424477"/>
              </a:tblGrid>
              <a:tr h="3631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I2C Module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7235" marR="1372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I/O Pin(ALTx)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7235" marR="1372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I/O pin(ALTx)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7235" marR="1372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I/O pin(ALTx) Pin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7235" marR="137235" marT="0" marB="0"/>
                </a:tc>
              </a:tr>
              <a:tr h="3631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I2C0SCL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7235" marR="1372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PTE24(ALT4)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7235" marR="1372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PTA3(ALT2)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7235" marR="1372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PTC8(ALT2)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7235" marR="137235" marT="0" marB="0"/>
                </a:tc>
              </a:tr>
              <a:tr h="3631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I2C0SDA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7235" marR="1372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PTE25(ALT4)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7235" marR="1372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PTA4(ALT2)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7235" marR="1372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PTC9(ALT2)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7235" marR="137235" marT="0" marB="0"/>
                </a:tc>
              </a:tr>
              <a:tr h="3631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I2C1SCL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7235" marR="1372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PTE1(ALT6)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7235" marR="1372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PTC1(ALT2)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7235" marR="1372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PTC10(ALT2)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7235" marR="137235" marT="0" marB="0"/>
                </a:tc>
              </a:tr>
              <a:tr h="3631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I2C1SDA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7235" marR="1372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PTE0(ALT6)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7235" marR="1372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PTC2(ALT2)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7235" marR="1372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PTC11(ALT2)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7235" marR="137235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5902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078173"/>
          </a:xfrm>
        </p:spPr>
        <p:txBody>
          <a:bodyPr/>
          <a:lstStyle/>
          <a:p>
            <a:r>
              <a:rPr lang="en-US" dirty="0"/>
              <a:t>Master Single Transmit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26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7877" y="1078173"/>
            <a:ext cx="1582607" cy="568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786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965278"/>
          </a:xfrm>
        </p:spPr>
        <p:txBody>
          <a:bodyPr/>
          <a:lstStyle/>
          <a:p>
            <a:r>
              <a:rPr lang="en-US" dirty="0"/>
              <a:t>DS1337 Pins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27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5497" y="3084396"/>
            <a:ext cx="3190581" cy="1911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88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965278"/>
          </a:xfrm>
        </p:spPr>
        <p:txBody>
          <a:bodyPr/>
          <a:lstStyle/>
          <a:p>
            <a:r>
              <a:rPr lang="en-US" dirty="0"/>
              <a:t>DS1337 Connections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28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7210" y="2347414"/>
            <a:ext cx="8100240" cy="2934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365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009934"/>
          </a:xfrm>
        </p:spPr>
        <p:txBody>
          <a:bodyPr/>
          <a:lstStyle/>
          <a:p>
            <a:r>
              <a:rPr lang="en-US" dirty="0"/>
              <a:t>DS1337 Address Map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29</a:t>
            </a:fld>
            <a:endParaRPr lang="en-US" sz="2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6999806"/>
              </p:ext>
            </p:extLst>
          </p:nvPr>
        </p:nvGraphicFramePr>
        <p:xfrm>
          <a:off x="2296634" y="1009934"/>
          <a:ext cx="8580472" cy="3913044"/>
        </p:xfrm>
        <a:graphic>
          <a:graphicData uri="http://schemas.openxmlformats.org/drawingml/2006/table">
            <a:tbl>
              <a:tblPr firstRow="1" lastCol="1" bandRow="1">
                <a:tableStyleId>{5C22544A-7EE6-4342-B048-85BDC9FD1C3A}</a:tableStyleId>
              </a:tblPr>
              <a:tblGrid>
                <a:gridCol w="871154"/>
                <a:gridCol w="761627"/>
                <a:gridCol w="626827"/>
                <a:gridCol w="724554"/>
                <a:gridCol w="687486"/>
                <a:gridCol w="1531679"/>
                <a:gridCol w="588070"/>
                <a:gridCol w="134174"/>
                <a:gridCol w="134174"/>
                <a:gridCol w="134174"/>
                <a:gridCol w="608292"/>
                <a:gridCol w="1236002"/>
                <a:gridCol w="542259"/>
              </a:tblGrid>
              <a:tr h="2520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Address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Bit7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Bit6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Bit5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Bit4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Bit3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Bit2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Bit1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Bit0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Function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Range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/>
                </a:tc>
              </a:tr>
              <a:tr h="1546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00H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10 Seconds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Seconds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Seconds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00-59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/>
                </a:tc>
              </a:tr>
              <a:tr h="1546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01H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0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10 Minutes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Minutes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Minutes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00-59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/>
                </a:tc>
              </a:tr>
              <a:tr h="2062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02H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0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12/24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10 hour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PM/AM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10hour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Hours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Hours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1-12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0-23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</a:tr>
              <a:tr h="1031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03H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0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Day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Day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0-7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</a:tr>
              <a:tr h="1546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04H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0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10 Date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Date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Date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01-31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</a:tr>
              <a:tr h="36087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05H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Century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0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10Mnt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Month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Month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Century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1-12+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Century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</a:tr>
              <a:tr h="1546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06H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10 Year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Year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Year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00-99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</a:tr>
              <a:tr h="1546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07H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A1M1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10 Seconds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Seconds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Alarm 1 Seconds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00-59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</a:tr>
              <a:tr h="1546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08H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A1M2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10 Minutes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Minutes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Alarm 1 Minutes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00-59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</a:tr>
              <a:tr h="57166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09H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A1M3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12/24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AM/PM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10 Hour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 rowSpan="2" gridSpan="6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Hour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Alarm 1 Hours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1-12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00-23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</a:tr>
              <a:tr h="20621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10 Hour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3107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0AH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A1M4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DY/DT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 rowSpan="2"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10 Date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Day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Alarm 1 Day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1-7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</a:tr>
              <a:tr h="1546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Date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Alarm 1 Date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01-31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</a:tr>
              <a:tr h="1546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0BH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A2M2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10 Minutes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Minutes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Alarm 2 Minutes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00-59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</a:tr>
              <a:tr h="57166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0CH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A2M3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12/24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AM/PM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10 Hour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 rowSpan="2" gridSpan="6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Hour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Alarm 2 Hours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1-12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00-23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</a:tr>
              <a:tr h="20621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10 Hour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3107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0DH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A2M4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DY/DT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 rowSpan="2"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10 Date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Day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Alarm 2 Day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1-7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</a:tr>
              <a:tr h="1546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Date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Alarm 2 Date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01-31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</a:tr>
              <a:tr h="2062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0EH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EOSC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RS2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RS1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INTCN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A2IE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A1IE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Control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</a:tr>
              <a:tr h="1546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0FH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OSF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A2F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A1F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Status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-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16" marR="20616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9640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965278"/>
          </a:xfrm>
        </p:spPr>
        <p:txBody>
          <a:bodyPr/>
          <a:lstStyle/>
          <a:p>
            <a:r>
              <a:rPr lang="en-US" dirty="0"/>
              <a:t>Simplified Structure of SQW/INTB Pin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30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9096" y="1965278"/>
            <a:ext cx="7282396" cy="3753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875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965278"/>
          </a:xfrm>
        </p:spPr>
        <p:txBody>
          <a:bodyPr/>
          <a:lstStyle/>
          <a:p>
            <a:r>
              <a:rPr lang="en-US" dirty="0"/>
              <a:t>RS bits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31</a:t>
            </a:fld>
            <a:endParaRPr lang="en-US" sz="24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4265831"/>
              </p:ext>
            </p:extLst>
          </p:nvPr>
        </p:nvGraphicFramePr>
        <p:xfrm>
          <a:off x="3572942" y="1965278"/>
          <a:ext cx="6317010" cy="2015490"/>
        </p:xfrm>
        <a:graphic>
          <a:graphicData uri="http://schemas.openxmlformats.org/drawingml/2006/table">
            <a:tbl>
              <a:tblPr firstRow="1" lastCol="1" bandRow="1">
                <a:tableStyleId>{5C22544A-7EE6-4342-B048-85BDC9FD1C3A}</a:tableStyleId>
              </a:tblPr>
              <a:tblGrid>
                <a:gridCol w="1657179"/>
                <a:gridCol w="1747930"/>
                <a:gridCol w="2911901"/>
              </a:tblGrid>
              <a:tr h="3758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RS2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2044" marR="14204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RS1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2044" marR="14204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Output Frequency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2044" marR="142044" marT="0" marB="0"/>
                </a:tc>
              </a:tr>
              <a:tr h="3758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0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2044" marR="14204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0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2044" marR="14204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1 Hz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2044" marR="142044" marT="0" marB="0"/>
                </a:tc>
              </a:tr>
              <a:tr h="3758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0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2044" marR="14204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1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2044" marR="14204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4.096 kHz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2044" marR="142044" marT="0" marB="0"/>
                </a:tc>
              </a:tr>
              <a:tr h="3758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1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2044" marR="14204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0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2044" marR="14204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8.192 kHz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2044" marR="142044" marT="0" marB="0"/>
                </a:tc>
              </a:tr>
              <a:tr h="3758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1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2044" marR="14204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1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2044" marR="14204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 dirty="0">
                          <a:effectLst/>
                        </a:rPr>
                        <a:t>32.768 kHz</a:t>
                      </a:r>
                      <a:endParaRPr lang="en-US" sz="2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2044" marR="142044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2289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965278"/>
          </a:xfrm>
        </p:spPr>
        <p:txBody>
          <a:bodyPr/>
          <a:lstStyle/>
          <a:p>
            <a:r>
              <a:rPr lang="en-US" dirty="0"/>
              <a:t>Alarm 2 Register Mask Bits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32</a:t>
            </a:fld>
            <a:endParaRPr lang="en-US" sz="24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3776575"/>
              </p:ext>
            </p:extLst>
          </p:nvPr>
        </p:nvGraphicFramePr>
        <p:xfrm>
          <a:off x="1910006" y="2549120"/>
          <a:ext cx="9593017" cy="18928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16009"/>
                <a:gridCol w="1005524"/>
                <a:gridCol w="1005524"/>
                <a:gridCol w="1092696"/>
                <a:gridCol w="5373264"/>
              </a:tblGrid>
              <a:tr h="3097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DY/DT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472" marR="10947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A2M4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472" marR="10947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A2M3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472" marR="10947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A2M2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472" marR="10947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Alarm Rate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472" marR="109472" marT="0" marB="0"/>
                </a:tc>
              </a:tr>
              <a:tr h="3097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X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472" marR="10947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472" marR="10947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472" marR="10947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472" marR="10947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Alarm once per minute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472" marR="109472" marT="0" marB="0"/>
                </a:tc>
              </a:tr>
              <a:tr h="3097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X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472" marR="10947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472" marR="10947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472" marR="10947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472" marR="10947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Alarm when minutes match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472" marR="109472" marT="0" marB="0"/>
                </a:tc>
              </a:tr>
              <a:tr h="3097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X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472" marR="10947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472" marR="10947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472" marR="10947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472" marR="10947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Alarm when hours and minutes match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472" marR="109472" marT="0" marB="0"/>
                </a:tc>
              </a:tr>
              <a:tr h="3097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472" marR="10947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472" marR="10947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472" marR="10947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472" marR="10947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Alarm when date, hours, and minutes match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472" marR="109472" marT="0" marB="0"/>
                </a:tc>
              </a:tr>
              <a:tr h="3097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472" marR="10947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472" marR="10947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472" marR="10947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472" marR="10947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Alarm when day, hours, and minutes match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472" marR="10947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2237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1301</TotalTime>
  <Words>1109</Words>
  <Application>Microsoft Office PowerPoint</Application>
  <PresentationFormat>Widescreen</PresentationFormat>
  <Paragraphs>547</Paragraphs>
  <Slides>32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Arial</vt:lpstr>
      <vt:lpstr>Calibri</vt:lpstr>
      <vt:lpstr>Corbel</vt:lpstr>
      <vt:lpstr>Parallax</vt:lpstr>
      <vt:lpstr>Chapter9</vt:lpstr>
      <vt:lpstr>I2C Bus Characteristics</vt:lpstr>
      <vt:lpstr>I2C Bit Format</vt:lpstr>
      <vt:lpstr>START and STOP Conditions</vt:lpstr>
      <vt:lpstr>REPEATED START Condition</vt:lpstr>
      <vt:lpstr>Byte Format in I2C</vt:lpstr>
      <vt:lpstr>Address Byte Format in I2C</vt:lpstr>
      <vt:lpstr>Typical Data Transmission</vt:lpstr>
      <vt:lpstr>Clock Stretching</vt:lpstr>
      <vt:lpstr>Multi-byte Burst Write</vt:lpstr>
      <vt:lpstr>Multi-byte Burst Read</vt:lpstr>
      <vt:lpstr>I2C Module Base Address for KL25Z</vt:lpstr>
      <vt:lpstr>SIM_SCGC4 register bits for enabling I2C clock</vt:lpstr>
      <vt:lpstr>SIM_SCGC4 Description</vt:lpstr>
      <vt:lpstr>I2C_F Register to Set I2C Baud Rate</vt:lpstr>
      <vt:lpstr>I2C_F Register</vt:lpstr>
      <vt:lpstr>ICR and SCL Divider (From KL25Z Reference Manual)</vt:lpstr>
      <vt:lpstr>I2Cx_C1 Control register</vt:lpstr>
      <vt:lpstr>I2Cx_C1 register bit Description</vt:lpstr>
      <vt:lpstr>I2C_A1 slave address register</vt:lpstr>
      <vt:lpstr>I2Cx_D Data register</vt:lpstr>
      <vt:lpstr>I2Cx_S Register</vt:lpstr>
      <vt:lpstr>I2Cx_R Register</vt:lpstr>
      <vt:lpstr>Addresses of some I2C Registers</vt:lpstr>
      <vt:lpstr>I2C Pin Assignment</vt:lpstr>
      <vt:lpstr>Master Single Transmit</vt:lpstr>
      <vt:lpstr>DS1337 Pins</vt:lpstr>
      <vt:lpstr>DS1337 Connections</vt:lpstr>
      <vt:lpstr>DS1337 Address Map</vt:lpstr>
      <vt:lpstr>Simplified Structure of SQW/INTB Pin</vt:lpstr>
      <vt:lpstr>RS bits</vt:lpstr>
      <vt:lpstr>Alarm 2 Register Mask Bits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Misagh.s</dc:creator>
  <cp:lastModifiedBy>PC</cp:lastModifiedBy>
  <cp:revision>428</cp:revision>
  <dcterms:created xsi:type="dcterms:W3CDTF">2016-04-05T15:14:57Z</dcterms:created>
  <dcterms:modified xsi:type="dcterms:W3CDTF">2017-10-07T09:16:43Z</dcterms:modified>
</cp:coreProperties>
</file>