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97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298" r:id="rId27"/>
    <p:sldId id="327" r:id="rId28"/>
    <p:sldId id="328" r:id="rId29"/>
    <p:sldId id="329" r:id="rId30"/>
    <p:sldId id="330" r:id="rId31"/>
    <p:sldId id="331" r:id="rId32"/>
    <p:sldId id="326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342" r:id="rId44"/>
    <p:sldId id="343" r:id="rId45"/>
    <p:sldId id="344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10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91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8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93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847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130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940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58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096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233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15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277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74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537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282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039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55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679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929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344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174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474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599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812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939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72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439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970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328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880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3741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939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85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Freescale ARM </a:t>
            </a:r>
            <a:r>
              <a:rPr lang="en-US" dirty="0"/>
              <a:t>Timer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3-bit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5-1_CounterUsingFF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58277" y="2438399"/>
            <a:ext cx="4866886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8-bit up-counter stages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5-2_upCount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708647"/>
            <a:ext cx="7315200" cy="11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8-bit down-counter stages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5-3_downCount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943350"/>
            <a:ext cx="7315200" cy="10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Events Using a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5-4_UsingCounterToCoun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93267" y="3867150"/>
            <a:ext cx="6400800" cy="149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Counter as a Timer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5-5_UsingCounterAsATim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93267" y="2893978"/>
            <a:ext cx="6400800" cy="297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5-6_UsingCounterAndCaptur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657849"/>
            <a:ext cx="7315200" cy="156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Tick Timer Internal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0267" y="3744020"/>
            <a:ext cx="8686800" cy="1645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650" y="685800"/>
            <a:ext cx="10534033" cy="1752599"/>
          </a:xfrm>
        </p:spPr>
        <p:txBody>
          <a:bodyPr/>
          <a:lstStyle/>
          <a:p>
            <a:r>
              <a:rPr lang="en-US" dirty="0"/>
              <a:t>SYST_CSR (System Tick Control Status Register)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 descr="F5-8_STCTR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2438399"/>
            <a:ext cx="9144000" cy="380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Tick Counting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5-9_SysTickCountin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07667" y="2917523"/>
            <a:ext cx="4572000" cy="247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SYST_RVR vs. SYST_CVR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285" y="3092368"/>
            <a:ext cx="9068764" cy="2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861" y="685799"/>
            <a:ext cx="10727139" cy="1752599"/>
          </a:xfrm>
        </p:spPr>
        <p:txBody>
          <a:bodyPr/>
          <a:lstStyle/>
          <a:p>
            <a:r>
              <a:rPr lang="pt-BR" dirty="0"/>
              <a:t>SIM_SCGC6 (SIM Clock Gating Control Register 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2534" y="3052808"/>
            <a:ext cx="8485378" cy="219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098925" cy="1752599"/>
          </a:xfrm>
        </p:spPr>
        <p:txBody>
          <a:bodyPr/>
          <a:lstStyle/>
          <a:p>
            <a:r>
              <a:rPr lang="en-US" dirty="0"/>
              <a:t>RCGCTimer (Timer Run Mode Clock Gating Control)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3469" y="3052808"/>
            <a:ext cx="6703508" cy="219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058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098925" cy="1752599"/>
          </a:xfrm>
        </p:spPr>
        <p:txBody>
          <a:bodyPr/>
          <a:lstStyle/>
          <a:p>
            <a:r>
              <a:rPr lang="en-US" dirty="0"/>
              <a:t>SIM_SOPT2 (System Options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1910" y="2715905"/>
            <a:ext cx="7911921" cy="254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574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098925" cy="1752599"/>
          </a:xfrm>
        </p:spPr>
        <p:txBody>
          <a:bodyPr/>
          <a:lstStyle/>
          <a:p>
            <a:r>
              <a:rPr lang="en-US" dirty="0"/>
              <a:t>Clock Sources in FRDM-MKL25Z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414418"/>
              </p:ext>
            </p:extLst>
          </p:nvPr>
        </p:nvGraphicFramePr>
        <p:xfrm>
          <a:off x="1484313" y="2667000"/>
          <a:ext cx="1001871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742"/>
                <a:gridCol w="2003742"/>
                <a:gridCol w="2003742"/>
                <a:gridCol w="2003742"/>
                <a:gridCol w="2003742"/>
              </a:tblGrid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MCG Mode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MCGFLLCLK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MCGPLLCLK/2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OSCERCLK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MCGIRCLK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41.94 MHz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N.A.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N.A.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32.768 kHz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N.A.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48.0 MHz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8.0 MHz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N.A.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N.A.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8.0 MHz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N.A.</a:t>
                      </a: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Note:    N.A.: Not Applicable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79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098925" cy="1752599"/>
          </a:xfrm>
        </p:spPr>
        <p:txBody>
          <a:bodyPr/>
          <a:lstStyle/>
          <a:p>
            <a:r>
              <a:rPr lang="en-US" dirty="0"/>
              <a:t>TPMx_CNT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1910" y="3639751"/>
            <a:ext cx="7911921" cy="692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328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098925" cy="1752599"/>
          </a:xfrm>
        </p:spPr>
        <p:txBody>
          <a:bodyPr/>
          <a:lstStyle/>
          <a:p>
            <a:r>
              <a:rPr lang="en-US" dirty="0"/>
              <a:t>TPMx_CNT and TPMX_MOD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1910" y="3639751"/>
            <a:ext cx="7911920" cy="692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436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004" y="699447"/>
            <a:ext cx="11098925" cy="1752599"/>
          </a:xfrm>
        </p:spPr>
        <p:txBody>
          <a:bodyPr>
            <a:normAutofit/>
          </a:bodyPr>
          <a:lstStyle/>
          <a:p>
            <a:r>
              <a:rPr lang="en-US" sz="3600" dirty="0"/>
              <a:t>The TPM_CNT and TPM_MOD register and TOF flag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7963" y="3639750"/>
            <a:ext cx="7718413" cy="1409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602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004" y="699447"/>
            <a:ext cx="11098925" cy="1752599"/>
          </a:xfrm>
        </p:spPr>
        <p:txBody>
          <a:bodyPr>
            <a:normAutofit/>
          </a:bodyPr>
          <a:lstStyle/>
          <a:p>
            <a:r>
              <a:rPr lang="en-US" dirty="0"/>
              <a:t>The role of </a:t>
            </a:r>
            <a:r>
              <a:rPr lang="en-US" dirty="0" err="1"/>
              <a:t>TPMx_MOD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4246" y="2702257"/>
            <a:ext cx="7036176" cy="272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606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004" y="699447"/>
            <a:ext cx="11098925" cy="1752599"/>
          </a:xfrm>
        </p:spPr>
        <p:txBody>
          <a:bodyPr>
            <a:normAutofit/>
          </a:bodyPr>
          <a:lstStyle/>
          <a:p>
            <a:r>
              <a:rPr lang="en-US" dirty="0"/>
              <a:t>CMOD and PS (</a:t>
            </a:r>
            <a:r>
              <a:rPr lang="en-US" dirty="0" err="1"/>
              <a:t>Prescaler</a:t>
            </a:r>
            <a:r>
              <a:rPr lang="en-US" dirty="0"/>
              <a:t>)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2978" y="2893326"/>
            <a:ext cx="8762975" cy="2097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188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004" y="699447"/>
            <a:ext cx="11098925" cy="1752599"/>
          </a:xfrm>
        </p:spPr>
        <p:txBody>
          <a:bodyPr>
            <a:normAutofit/>
          </a:bodyPr>
          <a:lstStyle/>
          <a:p>
            <a:r>
              <a:rPr lang="en-US" dirty="0"/>
              <a:t>Timer Status and Control (</a:t>
            </a:r>
            <a:r>
              <a:rPr lang="en-US" dirty="0" err="1"/>
              <a:t>TPMx_SC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2978" y="3545272"/>
            <a:ext cx="8762975" cy="79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7876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004" y="699447"/>
            <a:ext cx="11098925" cy="1752599"/>
          </a:xfrm>
        </p:spPr>
        <p:txBody>
          <a:bodyPr>
            <a:normAutofit/>
          </a:bodyPr>
          <a:lstStyle/>
          <a:p>
            <a:r>
              <a:rPr lang="en-US" dirty="0"/>
              <a:t>Timer Status and Control (</a:t>
            </a:r>
            <a:r>
              <a:rPr lang="en-US" dirty="0" err="1"/>
              <a:t>TPMx_SC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31391"/>
              </p:ext>
            </p:extLst>
          </p:nvPr>
        </p:nvGraphicFramePr>
        <p:xfrm>
          <a:off x="2509671" y="2562114"/>
          <a:ext cx="8127999" cy="2975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156"/>
                <a:gridCol w="545910"/>
                <a:gridCol w="6597933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Field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0–2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In the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prescaler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, the clock is divided by 2PS.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CMOD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3–4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Clock Mode Selection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CPWMS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Center-aligned PWM select (0: Up counter mode, 1: up-down counter mode). For generating delays use the Up counter mode.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TOIE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Time Overflow Interrupt Enable (0: Disabled, 1: Enabled). It is discussed in Chapter 6.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Timer Overflow Flag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 Enable (0: Disabled, 1: Enabled)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5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652" y="0"/>
            <a:ext cx="11098925" cy="696036"/>
          </a:xfrm>
        </p:spPr>
        <p:txBody>
          <a:bodyPr>
            <a:normAutofit fontScale="90000"/>
          </a:bodyPr>
          <a:lstStyle/>
          <a:p>
            <a:r>
              <a:rPr lang="en-US" dirty="0"/>
              <a:t>TPM Registers and their addresses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598892"/>
              </p:ext>
            </p:extLst>
          </p:nvPr>
        </p:nvGraphicFramePr>
        <p:xfrm>
          <a:off x="2646435" y="887996"/>
          <a:ext cx="8128000" cy="5344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522"/>
                <a:gridCol w="5724478"/>
              </a:tblGrid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Absolute address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Register Name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4003 8000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Status and Control (TPM0_SC)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4003 8004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Counter (TPM0_CNT)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4003 8008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Modulo (TPM0_MOD)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800C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0 Status and Control (TPM0_C0SC)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4003 8010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0 Value (TPM0_C0V)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4003 8014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1 Status and Control (TPM0_C1SC)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4003 8018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1 Value (TPM0_C1V)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801C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2 Status and Control (TPM0_C2SC)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4003 8020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2 Value (TPM0_C2V)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4003 8024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3 Status and Control (TPM0_C3SC)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4003 8028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3 Value (TPM0_C3V)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802C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4 Status and Control (TPM0_C4SC)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4003 8030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4 Value (TPM0_C4V)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4003 8034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5 Status and Control (TPM0_C5SC)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4003 8038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5 Value (TPM0_C5V)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4003 8050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Capture and Compare Status (TPM0_STATUS)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4003 9000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Status and Control (TPM1_SC)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4003 9004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Counter (TPM1_CNT)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4003 9008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Modulo (TPM1_MOD) 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02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652" y="0"/>
            <a:ext cx="11098925" cy="696036"/>
          </a:xfrm>
        </p:spPr>
        <p:txBody>
          <a:bodyPr>
            <a:normAutofit fontScale="90000"/>
          </a:bodyPr>
          <a:lstStyle/>
          <a:p>
            <a:r>
              <a:rPr lang="en-US" dirty="0"/>
              <a:t>TPM Registers and their addresses (</a:t>
            </a:r>
            <a:r>
              <a:rPr lang="en-US" dirty="0" smtClean="0"/>
              <a:t>continuation)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979530"/>
              </p:ext>
            </p:extLst>
          </p:nvPr>
        </p:nvGraphicFramePr>
        <p:xfrm>
          <a:off x="2646435" y="887996"/>
          <a:ext cx="8128000" cy="5357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522"/>
                <a:gridCol w="5724478"/>
              </a:tblGrid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Absolute address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Register Name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900C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0 Status and Control (TPM1_C0SC)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4003 9010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0 Value (TPM10_C0V)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4003 9014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1 Status and Control (TPM1_C1SC)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4003 9018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1 Value (TPM1_C1V)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901C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2 Status and Control (TPM1_C2SC)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4003 9020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2 Value (TPM1_C2V)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4003 9024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3 Status and Control (TPM1_C3SC)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4003 9028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3 Value (TPM1_C3V)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902C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4 Status and Control (TPM1_C4SC)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4003 9030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4 Value (TPM1_C4V)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4003 9034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5 Status and Control (TPM1_C5SC)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4003 9038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5 Value (TPM1_C5V)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4003 9050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Capture and Compare Status (TPM1_STATUS)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A000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Status and Control (TPM2_SC)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A004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Counter (TPM2_CNT)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A008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Modulo (TPM2_MOD)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A00C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0 Status and Control (TPM2_C0SC)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A010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0 Value (TPM2_C0V)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A014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1 Status and Control (TPM2_C1SC) 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80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652" y="0"/>
            <a:ext cx="11098925" cy="696036"/>
          </a:xfrm>
        </p:spPr>
        <p:txBody>
          <a:bodyPr>
            <a:normAutofit fontScale="90000"/>
          </a:bodyPr>
          <a:lstStyle/>
          <a:p>
            <a:r>
              <a:rPr lang="en-US" dirty="0"/>
              <a:t>TPM Registers and their addresses (</a:t>
            </a:r>
            <a:r>
              <a:rPr lang="en-US" dirty="0" smtClean="0"/>
              <a:t>continuation)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676618"/>
              </p:ext>
            </p:extLst>
          </p:nvPr>
        </p:nvGraphicFramePr>
        <p:xfrm>
          <a:off x="2646435" y="887996"/>
          <a:ext cx="8128000" cy="3071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522"/>
                <a:gridCol w="5724478"/>
              </a:tblGrid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Absolute address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Register Name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A018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1 Value (TPM2_C1V)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A01C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2 Status and Control (TPM2_C2SC)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A020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2 Value (TPM2_C2V)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A024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3 Status and Control (TPM2_C3SC)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A028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3 Value (TPM2_C3V)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A02C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4 Status and Control (TPM2_C4SC)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A030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4 Value (TPM2_C4V) 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A034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5 Status and Control (TPM2_C5SC)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A038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5 Value (TPM2_C5V)</a:t>
                      </a:r>
                    </a:p>
                  </a:txBody>
                  <a:tcPr marL="68580" marR="68580" marT="0" marB="0"/>
                </a:tc>
              </a:tr>
              <a:tr h="26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4003 A050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Capture and Compare Status (TPM2_STATUS)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79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11257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The Channels of </a:t>
            </a:r>
            <a:r>
              <a:rPr lang="en-US" sz="3600" dirty="0" err="1"/>
              <a:t>TPMx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4509" y="2115403"/>
            <a:ext cx="7258279" cy="398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5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11257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TPMx_CnV (</a:t>
            </a:r>
            <a:r>
              <a:rPr lang="en-US" sz="3600" dirty="0" err="1"/>
              <a:t>TPMx</a:t>
            </a:r>
            <a:r>
              <a:rPr lang="en-US" sz="3600" dirty="0"/>
              <a:t> Channel Value) Register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4509" y="3748392"/>
            <a:ext cx="7258279" cy="71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145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11257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Output Circuit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5589" y="2074863"/>
            <a:ext cx="6291618" cy="4280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355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11257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TPMxCnSC (</a:t>
            </a:r>
            <a:r>
              <a:rPr lang="en-US" sz="3600" dirty="0" err="1"/>
              <a:t>TPMx</a:t>
            </a:r>
            <a:r>
              <a:rPr lang="en-US" sz="3600" dirty="0"/>
              <a:t> Channel Status and Control)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4429" y="3794078"/>
            <a:ext cx="9875904" cy="83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286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11257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TPMxCnSC Register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987514"/>
              </p:ext>
            </p:extLst>
          </p:nvPr>
        </p:nvGraphicFramePr>
        <p:xfrm>
          <a:off x="2550614" y="2452046"/>
          <a:ext cx="8127999" cy="2398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Field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Bit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Flag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CHIE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interrupt enable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MSB and MSA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5-4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Channel mode select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ELSB and ELSA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3-2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Edge or Level Select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 enable (0: Disabled, 1: Enabled)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49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11257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Mode Selection for Output Compare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470979"/>
              </p:ext>
            </p:extLst>
          </p:nvPr>
        </p:nvGraphicFramePr>
        <p:xfrm>
          <a:off x="2577910" y="2876012"/>
          <a:ext cx="8128000" cy="2605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191"/>
                <a:gridCol w="1433015"/>
                <a:gridCol w="1801505"/>
                <a:gridCol w="3213289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D5:D4 (MSB:MSA)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D3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(ELSB)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D2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(ELSA)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Output Action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Toggle Output on Match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Clear Output on Match (make it Low)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Set Output on Match (make output High)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Pulse Output Low on Match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Pulse Output High on Match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03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11257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In Toggle Mode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12192" y="2130459"/>
            <a:ext cx="6359856" cy="462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434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11257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In Set Mode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12192" y="2233038"/>
            <a:ext cx="6359856" cy="4416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954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08" y="699447"/>
            <a:ext cx="11112573" cy="1752599"/>
          </a:xfrm>
        </p:spPr>
        <p:txBody>
          <a:bodyPr>
            <a:normAutofit/>
          </a:bodyPr>
          <a:lstStyle/>
          <a:p>
            <a:r>
              <a:rPr lang="en-US" sz="3600" dirty="0"/>
              <a:t>Clear Mode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12193" y="2233038"/>
            <a:ext cx="6359854" cy="4416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849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356" y="0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Timers Channel Output alternate pin assignment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073298"/>
              </p:ext>
            </p:extLst>
          </p:nvPr>
        </p:nvGraphicFramePr>
        <p:xfrm>
          <a:off x="1661734" y="920017"/>
          <a:ext cx="10018713" cy="4994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3339571"/>
                <a:gridCol w="3339571"/>
              </a:tblGrid>
              <a:tr h="370840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Using ALT3 pin options for TPM0 Channel Output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Channels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Pin Control Register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CH0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PORTA_PCR3=0x0300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PORTE_PCR24=0x0300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CH1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PORTA_PCR4=0x0300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PORTE_PCR25=0x0300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CH2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PORTA_PCR5=0x0300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PORTE_PCR29=0x0300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CH3 Output Pins 	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PORTE_PCR30=0x0300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CH4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PTC8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PORTC_PCR8=0x0300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PORTE_PCR31=0x0300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CH5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PORTA_PCR0=0x0300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PTC9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PORTC_PCR9=0x0300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5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356" y="0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Timers Channel Output alternate pin assignment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005518"/>
              </p:ext>
            </p:extLst>
          </p:nvPr>
        </p:nvGraphicFramePr>
        <p:xfrm>
          <a:off x="1661734" y="920017"/>
          <a:ext cx="10018713" cy="4252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3339571"/>
                <a:gridCol w="3339571"/>
              </a:tblGrid>
              <a:tr h="370840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Using ALT4 pin options for TPM0 Channel Output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CH0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PTC1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PORTC_PCR1=0x0400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PTD0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PORTD_PCR0=0x0400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CH1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PTC2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PORTC_PCR2=0x0400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PTD1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PORTD_PCR1=0x0400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CH2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PTC3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PORTC_PCR3=0x0400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PTD2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PORTD_PCR2=0x0400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CH3 Output Pins 	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PTC4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PORTC_PCR4=0x0400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PTD3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PORTD_PCR3=0x0400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CH4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PTD4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PORTD_PCR4=0x0400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 CH5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PTD5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PORTD_PCR5=0x0400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60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356" y="0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Timers Channel Output alternate pin assignment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798382"/>
              </p:ext>
            </p:extLst>
          </p:nvPr>
        </p:nvGraphicFramePr>
        <p:xfrm>
          <a:off x="1661734" y="920017"/>
          <a:ext cx="10018713" cy="3140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3339571"/>
                <a:gridCol w="3339571"/>
              </a:tblGrid>
              <a:tr h="370840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Using ALT3 pin options for TPM1 Channel Output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TPM1 Channels	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Pin Control Register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TPM1 CH0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PTA12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PORTA_PCR12=0x0300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PTB0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PORTB_PCR0=0x0300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PORTE_PCR20=0x0300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TPM1 CH1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PORTA_PCR13=0x0300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PTB1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PORTB_PCR1=0x0300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PORTE_PCR21=0x0300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30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356" y="0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Timers Channel Output alternate pin assignment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140277"/>
              </p:ext>
            </p:extLst>
          </p:nvPr>
        </p:nvGraphicFramePr>
        <p:xfrm>
          <a:off x="1661734" y="920017"/>
          <a:ext cx="10018713" cy="3511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3339571"/>
                <a:gridCol w="3339571"/>
              </a:tblGrid>
              <a:tr h="370840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Using ALT3 pin options for TPM2 Channel Output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TPM2 Channels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Pin Control Register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TPM2 CH0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PORTA_PCR1=0x0300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PTB18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PORTB_PCR18=0x0300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PORTE_PCR22=0x0300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TPM2 CH1 Output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PORTA_PCR2=0x0300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PTB3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PORTB_PCR3=0x0300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PTB19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PORTB_PCR19=0x0300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PORTE_PCR23=0x0300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49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27" y="464024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TPMx_STATUS Register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67" y="3533349"/>
            <a:ext cx="10415410" cy="856751"/>
          </a:xfrm>
        </p:spPr>
      </p:pic>
    </p:spTree>
    <p:extLst>
      <p:ext uri="{BB962C8B-B14F-4D97-AF65-F5344CB8AC3E}">
        <p14:creationId xmlns:p14="http://schemas.microsoft.com/office/powerpoint/2010/main" val="94967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27" y="464024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Input Edge Time Capturing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257" y="2442949"/>
            <a:ext cx="7806518" cy="3002508"/>
          </a:xfrm>
        </p:spPr>
      </p:pic>
    </p:spTree>
    <p:extLst>
      <p:ext uri="{BB962C8B-B14F-4D97-AF65-F5344CB8AC3E}">
        <p14:creationId xmlns:p14="http://schemas.microsoft.com/office/powerpoint/2010/main" val="43076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27" y="464024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Choosing the Capture Edge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41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3607265"/>
              </p:ext>
            </p:extLst>
          </p:nvPr>
        </p:nvGraphicFramePr>
        <p:xfrm>
          <a:off x="1484313" y="2667000"/>
          <a:ext cx="1001871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3339571"/>
                <a:gridCol w="3339571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ELSB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ELSA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Capture mode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disabled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Capture on rising edge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Capture on falling edge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Capture on both edges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18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27" y="464024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Measuring Period and Pulse Width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689" y="1719618"/>
            <a:ext cx="6217687" cy="5005862"/>
          </a:xfrm>
        </p:spPr>
      </p:pic>
    </p:spTree>
    <p:extLst>
      <p:ext uri="{BB962C8B-B14F-4D97-AF65-F5344CB8AC3E}">
        <p14:creationId xmlns:p14="http://schemas.microsoft.com/office/powerpoint/2010/main" val="19041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27" y="464024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Counter Diagram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039" y="3193576"/>
            <a:ext cx="10440097" cy="2074460"/>
          </a:xfrm>
        </p:spPr>
      </p:pic>
    </p:spTree>
    <p:extLst>
      <p:ext uri="{BB962C8B-B14F-4D97-AF65-F5344CB8AC3E}">
        <p14:creationId xmlns:p14="http://schemas.microsoft.com/office/powerpoint/2010/main" val="21404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27" y="464024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SIM_OPT4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039" y="3428908"/>
            <a:ext cx="10440097" cy="1603796"/>
          </a:xfrm>
        </p:spPr>
      </p:pic>
    </p:spTree>
    <p:extLst>
      <p:ext uri="{BB962C8B-B14F-4D97-AF65-F5344CB8AC3E}">
        <p14:creationId xmlns:p14="http://schemas.microsoft.com/office/powerpoint/2010/main" val="215818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27" y="464024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Input Clock Pins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45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1557053"/>
              </p:ext>
            </p:extLst>
          </p:nvPr>
        </p:nvGraphicFramePr>
        <p:xfrm>
          <a:off x="1675382" y="1984612"/>
          <a:ext cx="1001871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3339571"/>
                <a:gridCol w="3339571"/>
              </a:tblGrid>
              <a:tr h="370840"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Pin Control Register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 rowSpan="4"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TPM_CLKIN0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PORTA_PCR18=0x0400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PTB16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PORTB_PCR16=0x0400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PTC12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PORTC_PCR12=0x0400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PORTE_PCR29=0x0400</a:t>
                      </a:r>
                    </a:p>
                  </a:txBody>
                  <a:tcPr marL="68580" marR="68580" marT="0" marB="0"/>
                </a:tc>
              </a:tr>
              <a:tr h="370840">
                <a:tc rowSpan="4"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TPM_CLKIN1 Pins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PTA19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PORTA_PCR19=0x0400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PTB17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PORTB_PCR17=0x0400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PTC13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PORTC_PCR13=0x0400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PTE30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PORTE_PCR30=0x0400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24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1330</TotalTime>
  <Words>1157</Words>
  <Application>Microsoft Office PowerPoint</Application>
  <PresentationFormat>Widescreen</PresentationFormat>
  <Paragraphs>478</Paragraphs>
  <Slides>45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Corbel</vt:lpstr>
      <vt:lpstr>Parallax</vt:lpstr>
      <vt:lpstr>Chapter 5</vt:lpstr>
      <vt:lpstr>A 3-bit Counter</vt:lpstr>
      <vt:lpstr>An 8-bit up-counter stages</vt:lpstr>
      <vt:lpstr>An 8-bit down-counter stages</vt:lpstr>
      <vt:lpstr>Counting Events Using a Counter</vt:lpstr>
      <vt:lpstr>Using Counter as a Timer</vt:lpstr>
      <vt:lpstr>Capturing</vt:lpstr>
      <vt:lpstr>System Tick Timer Internal Structure</vt:lpstr>
      <vt:lpstr>SYST_CSR (System Tick Control Status Register)</vt:lpstr>
      <vt:lpstr>System Tick Counting</vt:lpstr>
      <vt:lpstr>SYST_RVR vs. SYST_CVR</vt:lpstr>
      <vt:lpstr>SIM_SCGC6 (SIM Clock Gating Control Register 6)</vt:lpstr>
      <vt:lpstr>RCGCTimer (Timer Run Mode Clock Gating Control)</vt:lpstr>
      <vt:lpstr>SIM_SOPT2 (System Options 2)</vt:lpstr>
      <vt:lpstr>Clock Sources in FRDM-MKL25Z</vt:lpstr>
      <vt:lpstr>TPMx_CNT Register</vt:lpstr>
      <vt:lpstr>TPMx_CNT and TPMX_MOD registers</vt:lpstr>
      <vt:lpstr>The TPM_CNT and TPM_MOD register and TOF flag</vt:lpstr>
      <vt:lpstr>The role of TPMx_MOD</vt:lpstr>
      <vt:lpstr>CMOD and PS (Prescaler) bits</vt:lpstr>
      <vt:lpstr>Timer Status and Control (TPMx_SC) Register</vt:lpstr>
      <vt:lpstr>Timer Status and Control (TPMx_SC) Register</vt:lpstr>
      <vt:lpstr>TPM Registers and their addresses</vt:lpstr>
      <vt:lpstr>TPM Registers and their addresses (continuation)</vt:lpstr>
      <vt:lpstr>TPM Registers and their addresses (continuation)</vt:lpstr>
      <vt:lpstr>The Channels of TPMx</vt:lpstr>
      <vt:lpstr>TPMx_CnV (TPMx Channel Value) Register </vt:lpstr>
      <vt:lpstr>Output Circuit</vt:lpstr>
      <vt:lpstr>TPMxCnSC (TPMx Channel Status and Control)</vt:lpstr>
      <vt:lpstr>TPMxCnSC Register</vt:lpstr>
      <vt:lpstr>Mode Selection for Output Compare</vt:lpstr>
      <vt:lpstr>In Toggle Mode</vt:lpstr>
      <vt:lpstr>In Set Mode</vt:lpstr>
      <vt:lpstr>Clear Mode</vt:lpstr>
      <vt:lpstr>Timers Channel Output alternate pin assignment</vt:lpstr>
      <vt:lpstr>Timers Channel Output alternate pin assignment</vt:lpstr>
      <vt:lpstr>Timers Channel Output alternate pin assignment</vt:lpstr>
      <vt:lpstr>Timers Channel Output alternate pin assignment</vt:lpstr>
      <vt:lpstr>TPMx_STATUS Register</vt:lpstr>
      <vt:lpstr>Input Edge Time Capturing</vt:lpstr>
      <vt:lpstr>Choosing the Capture Edge</vt:lpstr>
      <vt:lpstr>Measuring Period and Pulse Width</vt:lpstr>
      <vt:lpstr>Counter Diagram</vt:lpstr>
      <vt:lpstr>SIM_OPT4</vt:lpstr>
      <vt:lpstr>Input Clock Pins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475</cp:revision>
  <dcterms:created xsi:type="dcterms:W3CDTF">2016-04-05T15:14:57Z</dcterms:created>
  <dcterms:modified xsi:type="dcterms:W3CDTF">2017-09-30T07:45:51Z</dcterms:modified>
</cp:coreProperties>
</file>