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332" r:id="rId4"/>
    <p:sldId id="333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3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1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3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48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11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8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54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86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39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23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4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19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7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LCD and Keyboard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Descriptions for LCD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763835"/>
              </p:ext>
            </p:extLst>
          </p:nvPr>
        </p:nvGraphicFramePr>
        <p:xfrm>
          <a:off x="1755995" y="1912153"/>
          <a:ext cx="9550504" cy="4171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961"/>
                <a:gridCol w="1978864"/>
                <a:gridCol w="1837517"/>
                <a:gridCol w="4777162"/>
              </a:tblGrid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Symbol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VSS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Ground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VCC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+5V power supply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VEE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Power supply to control contrast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 = 0 to select command register,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 = 1 to select data register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 = 0 for write,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 = 1 for read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4/8-bit data bus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Positions for Various LCDs from </a:t>
            </a:r>
            <a:r>
              <a:rPr lang="en-US" dirty="0" err="1"/>
              <a:t>Optrex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_LCDpinou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06423" y="2605414"/>
            <a:ext cx="9415901" cy="32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LCD Command Codes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121718"/>
              </p:ext>
            </p:extLst>
          </p:nvPr>
        </p:nvGraphicFramePr>
        <p:xfrm>
          <a:off x="1484311" y="2246747"/>
          <a:ext cx="10018712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8367"/>
                <a:gridCol w="7680345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Code (Hex)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Command to LCD Instruction Register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 display screen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Return cursor home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Increment cursor (shift cursor to right)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Display on, cursor blinking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Force cursor to beginning of 1st line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Force cursor to beginning of 2nd line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 lines and 5x7 character (8-bit data, D0 to D7)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lines and 5x7 character (4-bit data, D4 to D7)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3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Connection to 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3-2_LCDconnection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5625" y="2730674"/>
            <a:ext cx="7146372" cy="30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Connection for 4-bit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Lcd4bitConnection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09892" y="2931090"/>
            <a:ext cx="6959148" cy="259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5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Addressing Commands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285048"/>
              </p:ext>
            </p:extLst>
          </p:nvPr>
        </p:nvGraphicFramePr>
        <p:xfrm>
          <a:off x="1484309" y="3233568"/>
          <a:ext cx="10018714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2539"/>
                <a:gridCol w="1004277"/>
                <a:gridCol w="1004277"/>
                <a:gridCol w="1004277"/>
                <a:gridCol w="1004277"/>
                <a:gridCol w="1004277"/>
                <a:gridCol w="1004277"/>
                <a:gridCol w="996259"/>
                <a:gridCol w="994254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DB5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1 (min)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1 (max)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2 (min)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2 (max)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6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Cursor Addresses for Some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5904" y="2667000"/>
            <a:ext cx="7035529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Write Timing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3-4_writeTo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19606" y="2440288"/>
            <a:ext cx="6137882" cy="441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Read Timing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3-5_readFrom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76708" y="2438399"/>
            <a:ext cx="6424882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LCD Instructions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3443678"/>
              </p:ext>
            </p:extLst>
          </p:nvPr>
        </p:nvGraphicFramePr>
        <p:xfrm>
          <a:off x="1271369" y="1796252"/>
          <a:ext cx="10665934" cy="4241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149"/>
                <a:gridCol w="216994"/>
                <a:gridCol w="216994"/>
                <a:gridCol w="216994"/>
                <a:gridCol w="216994"/>
                <a:gridCol w="216994"/>
                <a:gridCol w="242559"/>
                <a:gridCol w="242559"/>
                <a:gridCol w="242559"/>
                <a:gridCol w="242559"/>
                <a:gridCol w="216994"/>
                <a:gridCol w="6152480"/>
                <a:gridCol w="1010105"/>
              </a:tblGrid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Instruction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R/W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DB7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Description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Execution Time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(Max)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190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 display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Clears entire display and sets DD RAM address 0 in address counter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Return Home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 to 0 as address counter. Also returns display being shifted to original positions. DD RAM contents remain unchanged.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Entry Mode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I/D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cursor move direction and specifies shift of display. These operations are performed during data write and read.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Display On/Off Control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On/Off of entire display (D), cursor On/Off (C), and blink of cursor position character (B).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Cursor or Display shift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R/L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Moves cursor and shifts display without changing DD RAM contents.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190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Function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interface data length (DL), number of display lines (L), and character font (F)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CG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CG RAM address. CG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DD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address. DD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Busy Flag &amp;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Busy flag (BF) indicating internal operation is being performed and reads address counter contents.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Writes data into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data from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40µs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32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LCD </a:t>
            </a:r>
            <a:r>
              <a:rPr lang="en-US" dirty="0" smtClean="0"/>
              <a:t>Instructions (Abbreviations)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DD RAM: Display data RAM</a:t>
            </a:r>
          </a:p>
          <a:p>
            <a:r>
              <a:rPr lang="en-US" dirty="0"/>
              <a:t>CG RAM: Character generator RAM</a:t>
            </a:r>
          </a:p>
          <a:p>
            <a:r>
              <a:rPr lang="en-US" dirty="0"/>
              <a:t>AGC: CG RAM address</a:t>
            </a:r>
          </a:p>
          <a:p>
            <a:r>
              <a:rPr lang="en-US" dirty="0"/>
              <a:t>ADD: DD RAM address, corresponds to cursor address</a:t>
            </a:r>
          </a:p>
          <a:p>
            <a:r>
              <a:rPr lang="en-US" dirty="0"/>
              <a:t>AC: address counter used for both DD and CG RAM addresses</a:t>
            </a:r>
          </a:p>
          <a:p>
            <a:r>
              <a:rPr lang="en-US" dirty="0"/>
              <a:t>I/D: 1 = Increment, 0: Decrement</a:t>
            </a:r>
          </a:p>
          <a:p>
            <a:r>
              <a:rPr lang="en-US" dirty="0"/>
              <a:t>S =1: Accompanies display shift</a:t>
            </a:r>
          </a:p>
          <a:p>
            <a:r>
              <a:rPr lang="en-US" dirty="0"/>
              <a:t>S/C: 1 = Display shift, 0: Cursor move</a:t>
            </a:r>
          </a:p>
          <a:p>
            <a:r>
              <a:rPr lang="en-US" dirty="0"/>
              <a:t>R/L: 1: Shift to the right, 0: Shift to the left</a:t>
            </a:r>
          </a:p>
          <a:p>
            <a:r>
              <a:rPr lang="en-US" dirty="0"/>
              <a:t>DL: 1 = 8 bits, 0 = 4 bits</a:t>
            </a:r>
          </a:p>
          <a:p>
            <a:r>
              <a:rPr lang="en-US" dirty="0"/>
              <a:t>N: 1 = 2-line, 0 = 1-line</a:t>
            </a:r>
          </a:p>
          <a:p>
            <a:r>
              <a:rPr lang="en-US" dirty="0"/>
              <a:t>F: 1 = 5 x 10 dots, 0 = 5 x 7 dots</a:t>
            </a:r>
          </a:p>
          <a:p>
            <a:r>
              <a:rPr lang="en-US" dirty="0"/>
              <a:t>BF: 1 = Internal operation, 0 = Can accept instruction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08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Keyboard Connection to 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3-6_Keyboar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371584" y="2440673"/>
            <a:ext cx="4233797" cy="430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6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Flowchart for Key Press Detection and Identification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3-7_getkeyChar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08328" y="2469318"/>
            <a:ext cx="4935255" cy="42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4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contact bounces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 descr="F3-8_Debounc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6022" y="3081403"/>
            <a:ext cx="7798563" cy="226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1179</TotalTime>
  <Words>809</Words>
  <Application>Microsoft Office PowerPoint</Application>
  <PresentationFormat>Widescreen</PresentationFormat>
  <Paragraphs>309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3</vt:lpstr>
      <vt:lpstr>Pin Descriptions for LCD</vt:lpstr>
      <vt:lpstr>Pin Positions for Various LCDs from Optrex</vt:lpstr>
      <vt:lpstr>Some commonly used LCD Command Codes</vt:lpstr>
      <vt:lpstr>LCD Connection to Microcontroller</vt:lpstr>
      <vt:lpstr>LCD Connection for 4-bit Data</vt:lpstr>
      <vt:lpstr>LCD Addressing Commands</vt:lpstr>
      <vt:lpstr>Cursor Addresses for Some LCDs</vt:lpstr>
      <vt:lpstr>LCD Write Timing</vt:lpstr>
      <vt:lpstr>LCD Read Timing</vt:lpstr>
      <vt:lpstr>List of LCD Instructions</vt:lpstr>
      <vt:lpstr>List of LCD Instructions (Abbreviations)</vt:lpstr>
      <vt:lpstr>Matrix Keyboard Connection to Ports</vt:lpstr>
      <vt:lpstr>The Flowchart for Key Press Detection and Identification</vt:lpstr>
      <vt:lpstr>Switch contact bounces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333</cp:revision>
  <dcterms:created xsi:type="dcterms:W3CDTF">2016-04-05T15:14:57Z</dcterms:created>
  <dcterms:modified xsi:type="dcterms:W3CDTF">2017-09-24T12:18:15Z</dcterms:modified>
</cp:coreProperties>
</file>