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78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74" d="100"/>
          <a:sy n="74" d="100"/>
        </p:scale>
        <p:origin x="37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9D8EBD-BCEA-44DB-B3FA-BEF2334C0C16}" type="datetimeFigureOut">
              <a:rPr lang="en-US" smtClean="0"/>
              <a:t>11/4/2017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B7F81B-48C6-4241-8C54-F91A4F434E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87998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7180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72927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01598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36494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48014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21889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3096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85849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09445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9520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57137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320066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270883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412541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134483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92605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611526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83717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701801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96856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08114-23E4-4593-BF3B-532BFBD2E1B6}" type="datetime1">
              <a:rPr lang="en-US" smtClean="0"/>
              <a:t>11/4/2017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8289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F65C8-5366-440F-85B8-EFCE7441B29B}" type="datetime1">
              <a:rPr lang="en-US" smtClean="0"/>
              <a:t>11/4/2017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11996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D68B0-814B-40D6-B4DB-04CC4FF7D2A1}" type="datetime1">
              <a:rPr lang="en-US" smtClean="0"/>
              <a:t>11/4/2017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82020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DB75F-8F27-4911-AC37-C552ADB1044A}" type="datetime1">
              <a:rPr lang="en-US" smtClean="0"/>
              <a:t>11/4/2017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11692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B6D5C-3F53-40F4-B006-594CFED681E5}" type="datetime1">
              <a:rPr lang="en-US" smtClean="0"/>
              <a:t>11/4/2017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39421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FAB96-F4F7-4D54-B513-CDD7343FAFF8}" type="datetime1">
              <a:rPr lang="en-US" smtClean="0"/>
              <a:t>11/4/2017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540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03BFA-5E5C-4D5E-8ABD-D656A00E87E8}" type="datetime1">
              <a:rPr lang="en-US" smtClean="0"/>
              <a:t>11/4/2017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38695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94CFD-9BCE-4FD7-86C9-19BCA0CFC0F4}" type="datetime1">
              <a:rPr lang="en-US" smtClean="0"/>
              <a:t>11/4/2017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63896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6145B-A388-4771-A1DA-47B0603B35BE}" type="datetime1">
              <a:rPr lang="en-US" smtClean="0"/>
              <a:t>11/4/2017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12740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67376-1B16-4472-B0F1-F964F0DA414A}" type="datetime1">
              <a:rPr lang="en-US" smtClean="0"/>
              <a:t>11/4/2017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9404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FDD39-9C18-486C-BC65-D16C8C15D60C}" type="datetime1">
              <a:rPr lang="en-US" smtClean="0"/>
              <a:t>11/4/2017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3346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4E44D-7099-4E2F-8E43-3E18C2255D06}" type="datetime1">
              <a:rPr lang="en-US" smtClean="0"/>
              <a:t>11/4/2017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54313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C1EC0-F5BD-4E51-9DAB-E318021EB119}" type="datetime1">
              <a:rPr lang="en-US" smtClean="0"/>
              <a:t>11/4/2017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7965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F43C8-D353-4AE7-AD9B-AB6C5E624401}" type="datetime1">
              <a:rPr lang="en-US" smtClean="0"/>
              <a:t>11/4/2017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6748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F94BF-BC85-48BF-BC3B-9C7B6A1A6F9D}" type="datetime1">
              <a:rPr lang="en-US" smtClean="0"/>
              <a:t>11/4/2017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2071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396FF-8624-43D2-B715-A5C5861C3834}" type="datetime1">
              <a:rPr lang="en-US" smtClean="0"/>
              <a:t>11/4/2017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24871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51E3D-2E4F-4121-8B5B-DDDAB554B90A}" type="datetime1">
              <a:rPr lang="en-US" smtClean="0"/>
              <a:t>11/4/2017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2294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E3AC7750-DD3B-4E48-B89E-99E4CC08EBBE}" type="datetime1">
              <a:rPr lang="en-US" smtClean="0"/>
              <a:t>11/4/2017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9896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Chapter 10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Relay, </a:t>
            </a:r>
            <a:r>
              <a:rPr lang="en-US" dirty="0" err="1"/>
              <a:t>Optoisolator</a:t>
            </a:r>
            <a:r>
              <a:rPr lang="en-US" dirty="0"/>
              <a:t>, and Stepper Motor Interfacing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</a:t>
            </a:fld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2849911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Relay Diagrams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</a:t>
            </a:fld>
            <a:endParaRPr lang="en-US" sz="2400" dirty="0"/>
          </a:p>
        </p:txBody>
      </p:sp>
      <p:pic>
        <p:nvPicPr>
          <p:cNvPr id="5" name="Content Placeholder 4" descr="F10-1_relays.jpg"/>
          <p:cNvPicPr>
            <a:picLocks noGrp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3483915" y="2438399"/>
            <a:ext cx="6019503" cy="4284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8672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Selected DIP Relay Characteristics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800" dirty="0" smtClean="0"/>
              <a:t>(</a:t>
            </a:r>
            <a:r>
              <a:rPr lang="en-US" sz="1800" dirty="0"/>
              <a:t>www.Jameco.com)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3</a:t>
            </a:fld>
            <a:endParaRPr lang="en-US" sz="24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8676375"/>
              </p:ext>
            </p:extLst>
          </p:nvPr>
        </p:nvGraphicFramePr>
        <p:xfrm>
          <a:off x="1484311" y="3091311"/>
          <a:ext cx="10018711" cy="194355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72316"/>
                <a:gridCol w="1712681"/>
                <a:gridCol w="1642583"/>
                <a:gridCol w="1663508"/>
                <a:gridCol w="1713726"/>
                <a:gridCol w="1513897"/>
              </a:tblGrid>
              <a:tr h="32392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Part No.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Contact Form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Coil Volts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Coil Ohms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Contact Volts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Current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</a:tr>
              <a:tr h="32392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106462CP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SPST-NO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5 VDC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500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100 VDC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0.5 A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</a:tr>
              <a:tr h="32392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138430CP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SPST-NO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5 VDC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500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100 VDC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0.5 A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</a:tr>
              <a:tr h="32392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106471CP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SPST-NO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12 VDC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1000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100 VDC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0.5 A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</a:tr>
              <a:tr h="32392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138448CP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SPST-NO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12 VDC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1000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100 VDC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0.5 A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</a:tr>
              <a:tr h="32392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129875CP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DPDT 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5 VDC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62.5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30 VDC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1 A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50875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ARM Connection to Relay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4</a:t>
            </a:fld>
            <a:endParaRPr lang="en-US" sz="2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7379" y="2314714"/>
            <a:ext cx="6831572" cy="3552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5876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Selected Solid-State Relay Characteristics </a:t>
            </a:r>
            <a:r>
              <a:rPr lang="en-US" sz="1800" dirty="0"/>
              <a:t>(www.Jameco.com)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5</a:t>
            </a:fld>
            <a:endParaRPr lang="en-US" sz="24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12340229"/>
              </p:ext>
            </p:extLst>
          </p:nvPr>
        </p:nvGraphicFramePr>
        <p:xfrm>
          <a:off x="1484311" y="3103589"/>
          <a:ext cx="10018711" cy="220827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03533"/>
                <a:gridCol w="2003533"/>
                <a:gridCol w="2003533"/>
                <a:gridCol w="2003533"/>
                <a:gridCol w="2004579"/>
              </a:tblGrid>
              <a:tr h="29901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Part No.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Contact Style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Control Volts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Contact Volts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Contact Current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</a:tr>
              <a:tr h="29901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143058CP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SPST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4-32 VDC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240 VAC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3 A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</a:tr>
              <a:tr h="29901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139053CP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SPST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3-32 VDC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240 VAC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25 A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</a:tr>
              <a:tr h="29901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162341CP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SPST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3-32 VDC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240 VAC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10 A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</a:tr>
              <a:tr h="29901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172591CP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SPST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3-32 VDC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60 VAC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2 A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</a:tr>
              <a:tr h="29901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175222CP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SPST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3-32 VDC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60 VAC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4 A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</a:tr>
              <a:tr h="29901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176647CP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SPST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3-32 VDC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120 VAC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5 A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4062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ARM Connection to a Solid-State Relay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6</a:t>
            </a:fld>
            <a:endParaRPr lang="en-US" sz="2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3939" y="2731165"/>
            <a:ext cx="8499455" cy="2600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6463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Reed Switch and Magnet Combination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7</a:t>
            </a:fld>
            <a:endParaRPr lang="en-US" sz="2400" dirty="0"/>
          </a:p>
        </p:txBody>
      </p:sp>
      <p:pic>
        <p:nvPicPr>
          <p:cNvPr id="5" name="Content Placeholder 4" descr="F10-4_reedSwitch.jpg"/>
          <p:cNvPicPr>
            <a:picLocks noGrp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763150" y="2666999"/>
            <a:ext cx="7461033" cy="3978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0260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Optoisolator</a:t>
            </a:r>
            <a:r>
              <a:rPr lang="en-US" dirty="0"/>
              <a:t> Package Examples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8</a:t>
            </a:fld>
            <a:endParaRPr lang="en-US" sz="2400" dirty="0"/>
          </a:p>
        </p:txBody>
      </p:sp>
      <p:pic>
        <p:nvPicPr>
          <p:cNvPr id="5" name="Content Placeholder 4" descr="F10-5_optoPackages.jpg"/>
          <p:cNvPicPr>
            <a:picLocks noGrp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3702946" y="2438399"/>
            <a:ext cx="5581442" cy="4295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8546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Controlling a Lamp via an Optoisolator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9</a:t>
            </a:fld>
            <a:endParaRPr lang="en-US" sz="2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5906" y="2433425"/>
            <a:ext cx="7275521" cy="3438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4345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Rotor Alignment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10</a:t>
            </a:fld>
            <a:endParaRPr lang="en-US" sz="2400" dirty="0"/>
          </a:p>
        </p:txBody>
      </p:sp>
      <p:pic>
        <p:nvPicPr>
          <p:cNvPr id="5" name="Content Placeholder 4" descr="F10-7_rotorAlignment.jpg"/>
          <p:cNvPicPr>
            <a:picLocks noGrp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 rot="16200000">
            <a:off x="4402996" y="759275"/>
            <a:ext cx="4181342" cy="7539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318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Stator Winding Configuration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11</a:t>
            </a:fld>
            <a:endParaRPr lang="en-US" sz="2400" dirty="0"/>
          </a:p>
        </p:txBody>
      </p:sp>
      <p:pic>
        <p:nvPicPr>
          <p:cNvPr id="5" name="Content Placeholder 4" descr="F10-8_StatorWinding.jpg"/>
          <p:cNvPicPr>
            <a:picLocks noGrp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3723482" y="2678806"/>
            <a:ext cx="5540369" cy="3188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2140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Normal Four-Step Sequence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12</a:t>
            </a:fld>
            <a:endParaRPr lang="en-US" sz="24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71619720"/>
              </p:ext>
            </p:extLst>
          </p:nvPr>
        </p:nvGraphicFramePr>
        <p:xfrm>
          <a:off x="2036613" y="3527663"/>
          <a:ext cx="9066526" cy="151426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95218"/>
                <a:gridCol w="1295218"/>
                <a:gridCol w="1295218"/>
                <a:gridCol w="1295218"/>
                <a:gridCol w="1295218"/>
                <a:gridCol w="1295218"/>
                <a:gridCol w="1295218"/>
              </a:tblGrid>
              <a:tr h="270595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Clockwise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2254" marR="102254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Step #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2254" marR="10225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Winding A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2254" marR="10225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Winding B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2254" marR="10225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Winding C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2254" marR="10225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Winding D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2254" marR="102254" marT="0" marB="0"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Counter Clockwise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2254" marR="102254" marT="0" marB="0"/>
                </a:tc>
              </a:tr>
              <a:tr h="28744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2254" marR="10225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2254" marR="10225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2254" marR="10225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2254" marR="10225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2254" marR="102254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70595">
                <a:tc row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5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2254" marR="1022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2254" marR="10225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2254" marR="10225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2254" marR="10225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2254" marR="10225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2254" marR="102254" marT="0" marB="0"/>
                </a:tc>
                <a:tc row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5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2254" marR="102254" marT="0" marB="0" anchor="ctr"/>
                </a:tc>
              </a:tr>
              <a:tr h="27059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3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2254" marR="10225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2254" marR="10225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2254" marR="10225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2254" marR="10225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2254" marR="102254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4435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4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2254" marR="10225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2254" marR="10225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2254" marR="10225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2254" marR="10225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2254" marR="102254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3074" name="Picture 183" descr="F10_Dow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5078" y="4171859"/>
            <a:ext cx="639088" cy="7953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3" name="Picture 184" descr="F10_Up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2706" y="4171859"/>
            <a:ext cx="639088" cy="7953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8096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Stepper Motor Step Angles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13</a:t>
            </a:fld>
            <a:endParaRPr lang="en-US" sz="24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39644618"/>
              </p:ext>
            </p:extLst>
          </p:nvPr>
        </p:nvGraphicFramePr>
        <p:xfrm>
          <a:off x="4438670" y="3040203"/>
          <a:ext cx="4159069" cy="282692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71412"/>
                <a:gridCol w="2487657"/>
              </a:tblGrid>
              <a:tr h="35336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Step Angle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3639" marR="12363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Step per Revolution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3639" marR="123639" marT="0" marB="0"/>
                </a:tc>
              </a:tr>
              <a:tr h="35336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0.72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3639" marR="12363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500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3639" marR="123639" marT="0" marB="0"/>
                </a:tc>
              </a:tr>
              <a:tr h="35336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1.8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3639" marR="12363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200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3639" marR="123639" marT="0" marB="0"/>
                </a:tc>
              </a:tr>
              <a:tr h="35336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2.0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3639" marR="12363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180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3639" marR="123639" marT="0" marB="0"/>
                </a:tc>
              </a:tr>
              <a:tr h="35336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2.5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3639" marR="12363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144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3639" marR="123639" marT="0" marB="0"/>
                </a:tc>
              </a:tr>
              <a:tr h="35336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5.0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3639" marR="12363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72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3639" marR="123639" marT="0" marB="0"/>
                </a:tc>
              </a:tr>
              <a:tr h="35336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7.5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3639" marR="12363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48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3639" marR="123639" marT="0" marB="0"/>
                </a:tc>
              </a:tr>
              <a:tr h="35336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15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3639" marR="12363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24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3639" marR="123639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5972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ARM Connection to Stepper Motor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14</a:t>
            </a:fld>
            <a:endParaRPr lang="en-US" sz="2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5413" y="2119809"/>
            <a:ext cx="7178744" cy="4112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1043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Half-Step 8-Step Sequence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15</a:t>
            </a:fld>
            <a:endParaRPr lang="en-US" sz="24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52330498"/>
              </p:ext>
            </p:extLst>
          </p:nvPr>
        </p:nvGraphicFramePr>
        <p:xfrm>
          <a:off x="2262213" y="2952961"/>
          <a:ext cx="8607578" cy="243040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29654"/>
                <a:gridCol w="1229654"/>
                <a:gridCol w="1229654"/>
                <a:gridCol w="1229654"/>
                <a:gridCol w="1229654"/>
                <a:gridCol w="1229654"/>
                <a:gridCol w="1229654"/>
              </a:tblGrid>
              <a:tr h="269689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Clockwise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7078" marR="97078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Step #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7078" marR="97078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Winding A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7078" marR="97078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Winding B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7078" marR="97078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Winding C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7078" marR="97078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Winding D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7078" marR="97078" marT="0" marB="0"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Counter Clockwise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7078" marR="97078" marT="0" marB="0"/>
                </a:tc>
              </a:tr>
              <a:tr h="27289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1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7078" marR="97078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1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7078" marR="97078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0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7078" marR="97078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0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7078" marR="97078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1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7078" marR="97078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69689">
                <a:tc rowSpan="7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67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7078" marR="9707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2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7078" marR="97078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1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7078" marR="97078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0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7078" marR="97078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0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7078" marR="97078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0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7078" marR="97078" marT="0" marB="0"/>
                </a:tc>
                <a:tc rowSpan="7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67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7078" marR="97078" marT="0" marB="0" anchor="ctr"/>
                </a:tc>
              </a:tr>
              <a:tr h="26968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3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7078" marR="97078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1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7078" marR="97078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1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7078" marR="97078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0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7078" marR="97078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0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7078" marR="97078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6968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4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7078" marR="97078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0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7078" marR="97078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1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7078" marR="97078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0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7078" marR="97078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0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7078" marR="97078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6968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5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7078" marR="97078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0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7078" marR="97078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1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7078" marR="97078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1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7078" marR="97078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0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7078" marR="97078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6968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6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7078" marR="97078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0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7078" marR="97078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0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7078" marR="97078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1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7078" marR="97078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0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7078" marR="97078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6968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7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7078" marR="97078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0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7078" marR="97078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0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7078" marR="97078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1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7078" marR="97078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1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7078" marR="97078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6968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8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7078" marR="97078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0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7078" marR="97078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0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7078" marR="97078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0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7078" marR="97078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1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7078" marR="97078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122" name="Picture 185" descr="F10_Dow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3912" y="3891915"/>
            <a:ext cx="889882" cy="11056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1" name="Picture 186" descr="F10_Up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8251" y="3918882"/>
            <a:ext cx="876398" cy="1078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2121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Wave Drive 4-Step Sequence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16</a:t>
            </a:fld>
            <a:endParaRPr lang="en-US" sz="24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44512459"/>
              </p:ext>
            </p:extLst>
          </p:nvPr>
        </p:nvGraphicFramePr>
        <p:xfrm>
          <a:off x="2370640" y="3218569"/>
          <a:ext cx="8581216" cy="145465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25888"/>
                <a:gridCol w="1225888"/>
                <a:gridCol w="1225888"/>
                <a:gridCol w="1225888"/>
                <a:gridCol w="1225888"/>
                <a:gridCol w="1225888"/>
                <a:gridCol w="1225888"/>
              </a:tblGrid>
              <a:tr h="256110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Clockwise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6781" marR="9678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Step #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6781" marR="9678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Winding A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6781" marR="9678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Winding B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6781" marR="9678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Winding C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6781" marR="9678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Winding D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6781" marR="96781" marT="0" marB="0"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Counter Clockwise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6781" marR="96781" marT="0" marB="0"/>
                </a:tc>
              </a:tr>
              <a:tr h="27206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6781" marR="9678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6781" marR="9678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6781" marR="9678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6781" marR="9678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6781" marR="96781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56110">
                <a:tc row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5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6781" marR="9678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6781" marR="9678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6781" marR="9678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6781" marR="9678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6781" marR="9678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6781" marR="96781" marT="0" marB="0"/>
                </a:tc>
                <a:tc row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5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6781" marR="96781" marT="0" marB="0" anchor="ctr"/>
                </a:tc>
              </a:tr>
              <a:tr h="25611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3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6781" marR="9678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6781" marR="9678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6781" marR="9678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6781" marR="9678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6781" marR="96781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2591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4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6781" marR="9678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6781" marR="9678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6781" marR="9678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6781" marR="9678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6781" marR="96781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6146" name="Picture 188" descr="F10_Dow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5485" y="3884717"/>
            <a:ext cx="591437" cy="739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5" name="Picture 187" descr="F10_Up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7489" y="3884717"/>
            <a:ext cx="591437" cy="739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7592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Selected Stepper Motor Characteristics </a:t>
            </a:r>
            <a:r>
              <a:rPr lang="en-US" sz="1800" dirty="0"/>
              <a:t>(www.Jameco.com)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17</a:t>
            </a:fld>
            <a:endParaRPr lang="en-US" sz="24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26811542"/>
              </p:ext>
            </p:extLst>
          </p:nvPr>
        </p:nvGraphicFramePr>
        <p:xfrm>
          <a:off x="1484311" y="2951893"/>
          <a:ext cx="10018710" cy="200253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69785"/>
                <a:gridCol w="1669785"/>
                <a:gridCol w="1669785"/>
                <a:gridCol w="1669785"/>
                <a:gridCol w="1669785"/>
                <a:gridCol w="1669785"/>
              </a:tblGrid>
              <a:tr h="4572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Part No.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Step Angle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Drive System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Volts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Phase Resistance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Current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</a:tr>
              <a:tr h="4572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151861CP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7.5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unipolar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5 V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9 ohms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550 mA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</a:tr>
              <a:tr h="4572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171601CP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3.6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unipolar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7 V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20 ohms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350 mA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</a:tr>
              <a:tr h="4572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164056CP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7.5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bipolar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5 V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6 ohms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800 mA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2993" marR="112993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50336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Common Stepper Motor Types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18</a:t>
            </a:fld>
            <a:endParaRPr lang="en-US" sz="2400" dirty="0"/>
          </a:p>
        </p:txBody>
      </p:sp>
      <p:pic>
        <p:nvPicPr>
          <p:cNvPr id="5" name="Content Placeholder 4" descr="F10-10_stepperMotorTypes.jpg"/>
          <p:cNvPicPr>
            <a:picLocks noGrp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097881" y="2733675"/>
            <a:ext cx="8791575" cy="2990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258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Using Transistors for Stepper Motor Driver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19</a:t>
            </a:fld>
            <a:endParaRPr lang="en-US" sz="2400" dirty="0"/>
          </a:p>
        </p:txBody>
      </p:sp>
      <p:pic>
        <p:nvPicPr>
          <p:cNvPr id="5" name="Content Placeholder 4" descr="F10-11_UsingTransistorToDrive.jpg"/>
          <p:cNvPicPr>
            <a:picLocks noGrp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3801366" y="2438399"/>
            <a:ext cx="5384602" cy="4254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0923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Darlington Transistor Listing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20</a:t>
            </a:fld>
            <a:endParaRPr lang="en-US" sz="24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45477417"/>
              </p:ext>
            </p:extLst>
          </p:nvPr>
        </p:nvGraphicFramePr>
        <p:xfrm>
          <a:off x="1484311" y="2611119"/>
          <a:ext cx="10042404" cy="31546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08271"/>
                <a:gridCol w="2008271"/>
                <a:gridCol w="2008271"/>
                <a:gridCol w="2008271"/>
                <a:gridCol w="2009320"/>
              </a:tblGrid>
              <a:tr h="29972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NPN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3260" marR="11326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PNP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3260" marR="11326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V</a:t>
                      </a:r>
                      <a:r>
                        <a:rPr lang="en-US" sz="1800" baseline="-25000">
                          <a:effectLst/>
                        </a:rPr>
                        <a:t>CEO</a:t>
                      </a:r>
                      <a:r>
                        <a:rPr lang="en-US" sz="1800">
                          <a:effectLst/>
                        </a:rPr>
                        <a:t> (volts)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3260" marR="11326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I</a:t>
                      </a:r>
                      <a:r>
                        <a:rPr lang="en-US" sz="1800" baseline="-25000">
                          <a:effectLst/>
                        </a:rPr>
                        <a:t>C</a:t>
                      </a:r>
                      <a:r>
                        <a:rPr lang="en-US" sz="1800">
                          <a:effectLst/>
                        </a:rPr>
                        <a:t> (amps)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3260" marR="11326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hfe (common)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3260" marR="113260" marT="0" marB="0"/>
                </a:tc>
              </a:tr>
              <a:tr h="29972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TIP110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3260" marR="11326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TIP115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3260" marR="11326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60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3260" marR="11326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2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3260" marR="11326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1000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3260" marR="113260" marT="0" marB="0"/>
                </a:tc>
              </a:tr>
              <a:tr h="29972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TIP111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3260" marR="11326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TIP116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3260" marR="11326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80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3260" marR="11326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2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3260" marR="11326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1000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3260" marR="113260" marT="0" marB="0"/>
                </a:tc>
              </a:tr>
              <a:tr h="29972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TIP112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3260" marR="11326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TIP117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3260" marR="11326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100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3260" marR="11326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2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3260" marR="11326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1000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3260" marR="113260" marT="0" marB="0"/>
                </a:tc>
              </a:tr>
              <a:tr h="29972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TIP120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3260" marR="11326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TIP125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3260" marR="11326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60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3260" marR="11326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5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3260" marR="11326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1000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3260" marR="113260" marT="0" marB="0"/>
                </a:tc>
              </a:tr>
              <a:tr h="29972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TIP121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3260" marR="11326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TIP126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3260" marR="11326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80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3260" marR="11326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5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3260" marR="11326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1000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3260" marR="113260" marT="0" marB="0"/>
                </a:tc>
              </a:tr>
              <a:tr h="29972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TIP122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3260" marR="11326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TIP127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3260" marR="11326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100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3260" marR="11326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5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3260" marR="11326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1000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3260" marR="113260" marT="0" marB="0"/>
                </a:tc>
              </a:tr>
              <a:tr h="29972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TIP140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3260" marR="11326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TIP145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3260" marR="11326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60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3260" marR="11326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3260" marR="11326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1000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3260" marR="113260" marT="0" marB="0"/>
                </a:tc>
              </a:tr>
              <a:tr h="29972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TIP141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3260" marR="11326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TIP146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3260" marR="11326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80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3260" marR="11326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3260" marR="11326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1000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3260" marR="113260" marT="0" marB="0"/>
                </a:tc>
              </a:tr>
              <a:tr h="29972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TIP142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3260" marR="11326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TIP147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3260" marR="11326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100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3260" marR="11326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3260" marR="11326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1000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3260" marR="11326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99506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Controlling Stepper Motor via Optoisolator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21</a:t>
            </a:fld>
            <a:endParaRPr lang="en-US" sz="2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18452" y="2326557"/>
            <a:ext cx="8350429" cy="3652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5584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TM03457496[[fn=Parallax]]</Template>
  <TotalTime>1215</TotalTime>
  <Words>486</Words>
  <Application>Microsoft Office PowerPoint</Application>
  <PresentationFormat>Widescreen</PresentationFormat>
  <Paragraphs>325</Paragraphs>
  <Slides>21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SimSun</vt:lpstr>
      <vt:lpstr>Arial</vt:lpstr>
      <vt:lpstr>Calibri</vt:lpstr>
      <vt:lpstr>Corbel</vt:lpstr>
      <vt:lpstr>Parallax</vt:lpstr>
      <vt:lpstr>Chapter 10</vt:lpstr>
      <vt:lpstr>Relay Diagrams</vt:lpstr>
      <vt:lpstr>Selected DIP Relay Characteristics  (www.Jameco.com)</vt:lpstr>
      <vt:lpstr>ARM Connection to Relay</vt:lpstr>
      <vt:lpstr>Selected Solid-State Relay Characteristics (www.Jameco.com)</vt:lpstr>
      <vt:lpstr>ARM Connection to a Solid-State Relay</vt:lpstr>
      <vt:lpstr>Reed Switch and Magnet Combination</vt:lpstr>
      <vt:lpstr>Optoisolator Package Examples</vt:lpstr>
      <vt:lpstr>Controlling a Lamp via an Optoisolator</vt:lpstr>
      <vt:lpstr>Rotor Alignment</vt:lpstr>
      <vt:lpstr>Stator Winding Configuration</vt:lpstr>
      <vt:lpstr>Normal Four-Step Sequence</vt:lpstr>
      <vt:lpstr>Stepper Motor Step Angles</vt:lpstr>
      <vt:lpstr>ARM Connection to Stepper Motor</vt:lpstr>
      <vt:lpstr>Half-Step 8-Step Sequence</vt:lpstr>
      <vt:lpstr>Wave Drive 4-Step Sequence</vt:lpstr>
      <vt:lpstr>Selected Stepper Motor Characteristics (www.Jameco.com)</vt:lpstr>
      <vt:lpstr>Common Stepper Motor Types</vt:lpstr>
      <vt:lpstr>Using Transistors for Stepper Motor Driver</vt:lpstr>
      <vt:lpstr>Darlington Transistor Listing</vt:lpstr>
      <vt:lpstr>Controlling Stepper Motor via Optoisolator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</dc:title>
  <dc:creator>Misagh.s</dc:creator>
  <cp:lastModifiedBy>PC00</cp:lastModifiedBy>
  <cp:revision>392</cp:revision>
  <dcterms:created xsi:type="dcterms:W3CDTF">2016-04-05T15:14:57Z</dcterms:created>
  <dcterms:modified xsi:type="dcterms:W3CDTF">2017-11-04T05:53:18Z</dcterms:modified>
</cp:coreProperties>
</file>