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6" r:id="rId3"/>
    <p:sldId id="265" r:id="rId4"/>
    <p:sldId id="264" r:id="rId5"/>
    <p:sldId id="263" r:id="rId6"/>
    <p:sldId id="262" r:id="rId7"/>
    <p:sldId id="261" r:id="rId8"/>
    <p:sldId id="260" r:id="rId9"/>
    <p:sldId id="259" r:id="rId10"/>
    <p:sldId id="258" r:id="rId11"/>
    <p:sldId id="257" r:id="rId12"/>
    <p:sldId id="267" r:id="rId13"/>
    <p:sldId id="273" r:id="rId14"/>
    <p:sldId id="272" r:id="rId15"/>
    <p:sldId id="271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6A2587-77AA-4C39-82B3-00EF361679E8}" type="datetimeFigureOut">
              <a:rPr lang="en-US" smtClean="0"/>
              <a:t>8/5/2016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20652-A8C2-4564-AF57-D651DA71EB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23203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6A2587-77AA-4C39-82B3-00EF361679E8}" type="datetimeFigureOut">
              <a:rPr lang="en-US" smtClean="0"/>
              <a:t>8/5/2016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20652-A8C2-4564-AF57-D651DA71EB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39807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6A2587-77AA-4C39-82B3-00EF361679E8}" type="datetimeFigureOut">
              <a:rPr lang="en-US" smtClean="0"/>
              <a:t>8/5/2016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20652-A8C2-4564-AF57-D651DA71EB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38314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6A2587-77AA-4C39-82B3-00EF361679E8}" type="datetimeFigureOut">
              <a:rPr lang="en-US" smtClean="0"/>
              <a:t>8/5/2016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20652-A8C2-4564-AF57-D651DA71EB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42780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6A2587-77AA-4C39-82B3-00EF361679E8}" type="datetimeFigureOut">
              <a:rPr lang="en-US" smtClean="0"/>
              <a:t>8/5/2016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20652-A8C2-4564-AF57-D651DA71EB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4857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6A2587-77AA-4C39-82B3-00EF361679E8}" type="datetimeFigureOut">
              <a:rPr lang="en-US" smtClean="0"/>
              <a:t>8/5/2016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20652-A8C2-4564-AF57-D651DA71EB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13802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6A2587-77AA-4C39-82B3-00EF361679E8}" type="datetimeFigureOut">
              <a:rPr lang="en-US" smtClean="0"/>
              <a:t>8/5/2016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20652-A8C2-4564-AF57-D651DA71EB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08289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6A2587-77AA-4C39-82B3-00EF361679E8}" type="datetimeFigureOut">
              <a:rPr lang="en-US" smtClean="0"/>
              <a:t>8/5/2016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20652-A8C2-4564-AF57-D651DA71EB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19885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6A2587-77AA-4C39-82B3-00EF361679E8}" type="datetimeFigureOut">
              <a:rPr lang="en-US" smtClean="0"/>
              <a:t>8/5/2016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20652-A8C2-4564-AF57-D651DA71EB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9335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6A2587-77AA-4C39-82B3-00EF361679E8}" type="datetimeFigureOut">
              <a:rPr lang="en-US" smtClean="0"/>
              <a:t>8/5/2016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20652-A8C2-4564-AF57-D651DA71EB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36762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6A2587-77AA-4C39-82B3-00EF361679E8}" type="datetimeFigureOut">
              <a:rPr lang="en-US" smtClean="0"/>
              <a:t>8/5/2016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20652-A8C2-4564-AF57-D651DA71EB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7505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6A2587-77AA-4C39-82B3-00EF361679E8}" type="datetimeFigureOut">
              <a:rPr lang="en-US" smtClean="0"/>
              <a:t>8/5/2016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520652-A8C2-4564-AF57-D651DA71EB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8218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6488668"/>
            <a:ext cx="79228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 ARM Assembly Language Programming &amp; Architecture by Mazidi, et al.</a:t>
            </a:r>
          </a:p>
        </p:txBody>
      </p:sp>
      <p:pic>
        <p:nvPicPr>
          <p:cNvPr id="5" name="Picture 4" descr="F4-2_FlowChartForEx4-3.jp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899292" y="193183"/>
            <a:ext cx="4023576" cy="5331761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4011041" y="5822140"/>
            <a:ext cx="38000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Aft>
                <a:spcPts val="1000"/>
              </a:spcAft>
            </a:pPr>
            <a:r>
              <a:rPr lang="en-US" b="1" dirty="0" smtClean="0">
                <a:solidFill>
                  <a:srgbClr val="5B9BD5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Figure 4- 1: Flowchart for Example 4-3</a:t>
            </a:r>
            <a:endParaRPr lang="en-US" b="1" dirty="0">
              <a:solidFill>
                <a:srgbClr val="5B9BD5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1606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6488668"/>
            <a:ext cx="79228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 ARM Assembly Language Programming &amp; Architecture by Mazidi, et al.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7809" y="2033518"/>
            <a:ext cx="9591220" cy="2423314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946583" y="5288084"/>
            <a:ext cx="657367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1000"/>
              </a:spcAft>
            </a:pPr>
            <a:r>
              <a:rPr lang="en-US" b="1" dirty="0" smtClean="0">
                <a:solidFill>
                  <a:srgbClr val="5B9BD5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Table 4-1: ARM Conditional Branch Instructions for Unsigned Data</a:t>
            </a:r>
            <a:endParaRPr lang="en-US" b="1" dirty="0">
              <a:solidFill>
                <a:srgbClr val="5B9BD5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3956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6488668"/>
            <a:ext cx="79228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 ARM Assembly Language Programming &amp; Architecture by Mazidi, et al.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5344" y="2579428"/>
            <a:ext cx="5735452" cy="1487466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621518" y="4860261"/>
            <a:ext cx="698310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1000"/>
              </a:spcAft>
            </a:pPr>
            <a:r>
              <a:rPr lang="en-US" b="1" dirty="0" smtClean="0">
                <a:solidFill>
                  <a:srgbClr val="5B9BD5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Table 4- 2: Flag Settings for Compare (CMP  Rn, Op2) of Unsigned Data</a:t>
            </a:r>
            <a:endParaRPr lang="en-US" b="1" dirty="0">
              <a:solidFill>
                <a:srgbClr val="5B9BD5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9623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6488668"/>
            <a:ext cx="79228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 ARM Assembly Language Programming &amp; Architecture by Mazidi, et al.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4876" y="1528550"/>
            <a:ext cx="8773525" cy="348841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4004583" y="5568148"/>
            <a:ext cx="377411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Aft>
                <a:spcPts val="1000"/>
              </a:spcAft>
            </a:pPr>
            <a:r>
              <a:rPr lang="en-US" b="1" dirty="0" smtClean="0">
                <a:solidFill>
                  <a:srgbClr val="5B9BD5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Figure 4- 2: Flowchart of if Instruction</a:t>
            </a:r>
            <a:endParaRPr lang="en-US" b="1" dirty="0">
              <a:solidFill>
                <a:srgbClr val="5B9BD5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906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6488668"/>
            <a:ext cx="79228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 ARM Assembly Language Programming &amp; Architecture by Mazidi, et al.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2061" y="208559"/>
            <a:ext cx="8535369" cy="5714205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321067" y="5922764"/>
            <a:ext cx="54239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Aft>
                <a:spcPts val="1000"/>
              </a:spcAft>
            </a:pPr>
            <a:r>
              <a:rPr lang="en-US" b="1" dirty="0" smtClean="0">
                <a:solidFill>
                  <a:srgbClr val="5B9BD5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Figure 4- 3: Flowchart and Pseudocode for Program 4-1</a:t>
            </a:r>
            <a:endParaRPr lang="en-US" b="1" dirty="0">
              <a:solidFill>
                <a:srgbClr val="5B9BD5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0744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6488668"/>
            <a:ext cx="79228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 ARM Assembly Language Programming &amp; Architecture by Mazidi, et al.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5437" y="2006221"/>
            <a:ext cx="8882912" cy="2266772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837674" y="5011498"/>
            <a:ext cx="671843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1000"/>
              </a:spcAft>
            </a:pPr>
            <a:r>
              <a:rPr lang="en-US" b="1" dirty="0" smtClean="0">
                <a:solidFill>
                  <a:srgbClr val="5B9BD5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Table 4- 3: ARM Conditional Branch Instructions  for Unsigned Data </a:t>
            </a:r>
            <a:endParaRPr lang="en-US" b="1" dirty="0">
              <a:solidFill>
                <a:srgbClr val="5B9BD5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1413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6488668"/>
            <a:ext cx="79228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 ARM Assembly Language Programming &amp; Architecture by Mazidi, et al.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2006" y="181962"/>
            <a:ext cx="7659015" cy="5333304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348740" y="5817301"/>
            <a:ext cx="549451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Aft>
                <a:spcPts val="1000"/>
              </a:spcAft>
            </a:pPr>
            <a:r>
              <a:rPr lang="en-US" b="1" dirty="0" smtClean="0">
                <a:solidFill>
                  <a:srgbClr val="5B9BD5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Figure 4- 4: Flowchart and Pseudo-code for Program 4-2</a:t>
            </a:r>
            <a:endParaRPr lang="en-US" b="1" dirty="0">
              <a:solidFill>
                <a:srgbClr val="5B9BD5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2956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6488668"/>
            <a:ext cx="79228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 ARM Assembly Language Programming &amp; Architecture by Mazidi, et al.</a:t>
            </a:r>
          </a:p>
        </p:txBody>
      </p:sp>
      <p:pic>
        <p:nvPicPr>
          <p:cNvPr id="3" name="Picture 2" descr="F4-5_BranchInstruction.jp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33360" y="600500"/>
            <a:ext cx="8997887" cy="4530844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4339631" y="5625340"/>
            <a:ext cx="338208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Aft>
                <a:spcPts val="1000"/>
              </a:spcAft>
            </a:pPr>
            <a:r>
              <a:rPr lang="en-US" b="1" dirty="0" smtClean="0">
                <a:solidFill>
                  <a:srgbClr val="5B9BD5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Figure 4- 5: B (Branch) Instruction</a:t>
            </a:r>
            <a:endParaRPr lang="en-US" b="1" dirty="0">
              <a:solidFill>
                <a:srgbClr val="5B9BD5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1295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6488668"/>
            <a:ext cx="79228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 ARM Assembly Language Programming &amp; Architecture by Mazidi, et al.</a:t>
            </a:r>
          </a:p>
        </p:txBody>
      </p:sp>
      <p:pic>
        <p:nvPicPr>
          <p:cNvPr id="3" name="Picture 2" descr="F4-6_BX.jp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413105" y="1760561"/>
            <a:ext cx="7592125" cy="2626313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2944797" y="5068439"/>
            <a:ext cx="652874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1000"/>
              </a:spcAft>
            </a:pPr>
            <a:r>
              <a:rPr lang="en-US" b="1" dirty="0" smtClean="0">
                <a:solidFill>
                  <a:srgbClr val="5B9BD5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Figure 4- 6: BX (Branch and exchange) Instruction Target Address</a:t>
            </a:r>
            <a:endParaRPr lang="en-US" b="1" dirty="0">
              <a:solidFill>
                <a:srgbClr val="5B9BD5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2864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6488668"/>
            <a:ext cx="79228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 ARM Assembly Language Programming &amp; Architecture by Mazidi, et al.</a:t>
            </a:r>
          </a:p>
        </p:txBody>
      </p:sp>
      <p:pic>
        <p:nvPicPr>
          <p:cNvPr id="3" name="Picture 2" descr="F4-7_BL.jp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83640" y="745189"/>
            <a:ext cx="7692513" cy="458175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3862766" y="5723142"/>
            <a:ext cx="43342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Aft>
                <a:spcPts val="1000"/>
              </a:spcAft>
            </a:pPr>
            <a:r>
              <a:rPr lang="en-US" b="1" dirty="0" smtClean="0">
                <a:solidFill>
                  <a:srgbClr val="5B9BD5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Figure 4- 7: BL (Branch and Link) Instruction</a:t>
            </a:r>
            <a:endParaRPr lang="en-US" b="1" dirty="0">
              <a:solidFill>
                <a:srgbClr val="5B9BD5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8409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6488668"/>
            <a:ext cx="79228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 ARM Assembly Language Programming &amp; Architecture by Mazidi, et al.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2131" y="399471"/>
            <a:ext cx="6940448" cy="5144745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763243" y="5831776"/>
            <a:ext cx="65182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1000"/>
              </a:spcAft>
            </a:pPr>
            <a:r>
              <a:rPr lang="en-US" b="1" dirty="0" smtClean="0">
                <a:solidFill>
                  <a:srgbClr val="5B9BD5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Figure 4- 8: ARM Assembly Main Program That Calls Subroutines</a:t>
            </a:r>
            <a:endParaRPr lang="en-US" b="1" dirty="0">
              <a:solidFill>
                <a:srgbClr val="5B9BD5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1247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6488668"/>
            <a:ext cx="79228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 ARM Assembly Language Programming &amp; Architecture by Mazidi, et al.</a:t>
            </a:r>
          </a:p>
        </p:txBody>
      </p:sp>
      <p:pic>
        <p:nvPicPr>
          <p:cNvPr id="3" name="Picture 2" descr="F4-8_NonPipeline.jp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37982" y="3188754"/>
            <a:ext cx="8838925" cy="678637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4595808" y="4624031"/>
            <a:ext cx="35232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Aft>
                <a:spcPts val="1000"/>
              </a:spcAft>
            </a:pPr>
            <a:r>
              <a:rPr lang="en-US" b="1" dirty="0" smtClean="0">
                <a:solidFill>
                  <a:srgbClr val="5B9BD5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Figure 4- 9: Non-pipeline execution</a:t>
            </a:r>
            <a:endParaRPr lang="en-US" b="1" dirty="0">
              <a:solidFill>
                <a:srgbClr val="5B9BD5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9843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6488668"/>
            <a:ext cx="79228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 ARM Assembly Language Programming &amp; Architecture by Mazidi, et al.</a:t>
            </a:r>
          </a:p>
        </p:txBody>
      </p:sp>
      <p:pic>
        <p:nvPicPr>
          <p:cNvPr id="3" name="Picture 2" descr="F4-9_Pipeline.jp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56233" y="2142698"/>
            <a:ext cx="9366084" cy="2286005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4567237" y="4904687"/>
            <a:ext cx="29440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Aft>
                <a:spcPts val="1000"/>
              </a:spcAft>
            </a:pPr>
            <a:r>
              <a:rPr lang="en-US" b="1" dirty="0" smtClean="0">
                <a:solidFill>
                  <a:srgbClr val="5B9BD5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Figure 4- 10: Pipeline in ARM</a:t>
            </a:r>
            <a:endParaRPr lang="en-US" b="1" dirty="0">
              <a:solidFill>
                <a:srgbClr val="5B9BD5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6986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6488668"/>
            <a:ext cx="79228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 ARM Assembly Language Programming &amp; Architecture by Mazidi, et al.</a:t>
            </a:r>
          </a:p>
        </p:txBody>
      </p:sp>
      <p:pic>
        <p:nvPicPr>
          <p:cNvPr id="3" name="Picture 2" descr="F4-11_ConditionField.jp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471796" y="3157933"/>
            <a:ext cx="7585751" cy="738665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3752232" y="4590867"/>
            <a:ext cx="479778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Aft>
                <a:spcPts val="1000"/>
              </a:spcAft>
            </a:pPr>
            <a:r>
              <a:rPr lang="en-US" b="1" dirty="0" smtClean="0">
                <a:solidFill>
                  <a:srgbClr val="5B9BD5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Figure 4- 11: Condition Field in ARM Instructions</a:t>
            </a:r>
            <a:endParaRPr lang="en-US" b="1" dirty="0">
              <a:solidFill>
                <a:srgbClr val="5B9BD5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6086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6488668"/>
            <a:ext cx="79228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 ARM Assembly Language Programming &amp; Architecture by Mazidi, et al.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3642" y="414764"/>
            <a:ext cx="8218403" cy="4964296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337931" y="5749198"/>
            <a:ext cx="59098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Aft>
                <a:spcPts val="1000"/>
              </a:spcAft>
            </a:pPr>
            <a:r>
              <a:rPr lang="en-US" b="1" dirty="0" smtClean="0">
                <a:solidFill>
                  <a:srgbClr val="5B9BD5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Table 4- 4: ARM Condition codes for the Opcode bits [31-28]</a:t>
            </a:r>
            <a:endParaRPr lang="en-US" b="1" dirty="0">
              <a:solidFill>
                <a:srgbClr val="5B9BD5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1006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126</TotalTime>
  <Words>349</Words>
  <Application>Microsoft Office PowerPoint</Application>
  <PresentationFormat>Widescreen</PresentationFormat>
  <Paragraphs>30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PC</dc:creator>
  <cp:lastModifiedBy>PC</cp:lastModifiedBy>
  <cp:revision>3</cp:revision>
  <dcterms:created xsi:type="dcterms:W3CDTF">2016-08-05T07:54:01Z</dcterms:created>
  <dcterms:modified xsi:type="dcterms:W3CDTF">2016-08-05T10:06:11Z</dcterms:modified>
</cp:coreProperties>
</file>