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26"/>
  </p:notesMasterIdLst>
  <p:sldIdLst>
    <p:sldId id="273" r:id="rId2"/>
    <p:sldId id="256" r:id="rId3"/>
    <p:sldId id="257" r:id="rId4"/>
    <p:sldId id="258" r:id="rId5"/>
    <p:sldId id="368" r:id="rId6"/>
    <p:sldId id="420" r:id="rId7"/>
    <p:sldId id="421" r:id="rId8"/>
    <p:sldId id="422" r:id="rId9"/>
    <p:sldId id="423" r:id="rId10"/>
    <p:sldId id="424" r:id="rId11"/>
    <p:sldId id="425" r:id="rId12"/>
    <p:sldId id="426" r:id="rId13"/>
    <p:sldId id="427" r:id="rId14"/>
    <p:sldId id="382" r:id="rId15"/>
    <p:sldId id="428" r:id="rId16"/>
    <p:sldId id="429" r:id="rId17"/>
    <p:sldId id="430" r:id="rId18"/>
    <p:sldId id="431" r:id="rId19"/>
    <p:sldId id="432" r:id="rId20"/>
    <p:sldId id="433" r:id="rId21"/>
    <p:sldId id="436" r:id="rId22"/>
    <p:sldId id="437" r:id="rId23"/>
    <p:sldId id="438" r:id="rId24"/>
    <p:sldId id="43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20"/>
    <a:srgbClr val="007A37"/>
    <a:srgbClr val="65FFAB"/>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6</a:t>
            </a:fld>
            <a:endParaRPr lang="en-US"/>
          </a:p>
        </p:txBody>
      </p:sp>
    </p:spTree>
    <p:extLst>
      <p:ext uri="{BB962C8B-B14F-4D97-AF65-F5344CB8AC3E}">
        <p14:creationId xmlns:p14="http://schemas.microsoft.com/office/powerpoint/2010/main" val="4076810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7</a:t>
            </a:fld>
            <a:endParaRPr lang="en-US"/>
          </a:p>
        </p:txBody>
      </p:sp>
    </p:spTree>
    <p:extLst>
      <p:ext uri="{BB962C8B-B14F-4D97-AF65-F5344CB8AC3E}">
        <p14:creationId xmlns:p14="http://schemas.microsoft.com/office/powerpoint/2010/main" val="3940855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8</a:t>
            </a:fld>
            <a:endParaRPr lang="en-US"/>
          </a:p>
        </p:txBody>
      </p:sp>
    </p:spTree>
    <p:extLst>
      <p:ext uri="{BB962C8B-B14F-4D97-AF65-F5344CB8AC3E}">
        <p14:creationId xmlns:p14="http://schemas.microsoft.com/office/powerpoint/2010/main" val="1274938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9</a:t>
            </a:fld>
            <a:endParaRPr lang="en-US"/>
          </a:p>
        </p:txBody>
      </p:sp>
    </p:spTree>
    <p:extLst>
      <p:ext uri="{BB962C8B-B14F-4D97-AF65-F5344CB8AC3E}">
        <p14:creationId xmlns:p14="http://schemas.microsoft.com/office/powerpoint/2010/main" val="1949686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10</a:t>
            </a:fld>
            <a:endParaRPr lang="en-US"/>
          </a:p>
        </p:txBody>
      </p:sp>
    </p:spTree>
    <p:extLst>
      <p:ext uri="{BB962C8B-B14F-4D97-AF65-F5344CB8AC3E}">
        <p14:creationId xmlns:p14="http://schemas.microsoft.com/office/powerpoint/2010/main" val="3200204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11</a:t>
            </a:fld>
            <a:endParaRPr lang="en-US"/>
          </a:p>
        </p:txBody>
      </p:sp>
    </p:spTree>
    <p:extLst>
      <p:ext uri="{BB962C8B-B14F-4D97-AF65-F5344CB8AC3E}">
        <p14:creationId xmlns:p14="http://schemas.microsoft.com/office/powerpoint/2010/main" val="2064082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12</a:t>
            </a:fld>
            <a:endParaRPr lang="en-US"/>
          </a:p>
        </p:txBody>
      </p:sp>
    </p:spTree>
    <p:extLst>
      <p:ext uri="{BB962C8B-B14F-4D97-AF65-F5344CB8AC3E}">
        <p14:creationId xmlns:p14="http://schemas.microsoft.com/office/powerpoint/2010/main" val="684263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13</a:t>
            </a:fld>
            <a:endParaRPr lang="en-US"/>
          </a:p>
        </p:txBody>
      </p:sp>
    </p:spTree>
    <p:extLst>
      <p:ext uri="{BB962C8B-B14F-4D97-AF65-F5344CB8AC3E}">
        <p14:creationId xmlns:p14="http://schemas.microsoft.com/office/powerpoint/2010/main" val="2413742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15</a:t>
            </a:fld>
            <a:endParaRPr lang="en-US"/>
          </a:p>
        </p:txBody>
      </p:sp>
    </p:spTree>
    <p:extLst>
      <p:ext uri="{BB962C8B-B14F-4D97-AF65-F5344CB8AC3E}">
        <p14:creationId xmlns:p14="http://schemas.microsoft.com/office/powerpoint/2010/main" val="3363911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18</a:t>
            </a:fld>
            <a:endParaRPr lang="en-US"/>
          </a:p>
        </p:txBody>
      </p:sp>
    </p:spTree>
    <p:extLst>
      <p:ext uri="{BB962C8B-B14F-4D97-AF65-F5344CB8AC3E}">
        <p14:creationId xmlns:p14="http://schemas.microsoft.com/office/powerpoint/2010/main" val="2849803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19</a:t>
            </a:fld>
            <a:endParaRPr lang="en-US"/>
          </a:p>
        </p:txBody>
      </p:sp>
    </p:spTree>
    <p:extLst>
      <p:ext uri="{BB962C8B-B14F-4D97-AF65-F5344CB8AC3E}">
        <p14:creationId xmlns:p14="http://schemas.microsoft.com/office/powerpoint/2010/main" val="1397325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21</a:t>
            </a:fld>
            <a:endParaRPr lang="en-US"/>
          </a:p>
        </p:txBody>
      </p:sp>
    </p:spTree>
    <p:extLst>
      <p:ext uri="{BB962C8B-B14F-4D97-AF65-F5344CB8AC3E}">
        <p14:creationId xmlns:p14="http://schemas.microsoft.com/office/powerpoint/2010/main" val="3572016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1/9/2022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8051 HARDWARE </a:t>
            </a:r>
          </a:p>
          <a:p>
            <a:pPr algn="ctr"/>
            <a:r>
              <a:rPr lang="en-US" sz="6000" b="1" dirty="0"/>
              <a:t>CONNECTION AND INTEL HEX FILE</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8</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331178"/>
            <a:ext cx="10854813" cy="3785652"/>
          </a:xfrm>
          <a:prstGeom prst="rect">
            <a:avLst/>
          </a:prstGeom>
          <a:noFill/>
        </p:spPr>
        <p:txBody>
          <a:bodyPr wrap="square" rtlCol="0">
            <a:spAutoFit/>
          </a:bodyPr>
          <a:lstStyle/>
          <a:p>
            <a:r>
              <a:rPr lang="en-US" sz="2400" b="1" dirty="0"/>
              <a:t>	</a:t>
            </a:r>
            <a:r>
              <a:rPr lang="en-US" sz="2400" b="1" dirty="0">
                <a:solidFill>
                  <a:srgbClr val="004620"/>
                </a:solidFill>
              </a:rPr>
              <a:t>&gt;&gt;</a:t>
            </a:r>
            <a:r>
              <a:rPr lang="en-US" sz="2400" b="1" dirty="0"/>
              <a:t> 	Explain the purpose of each pin of the 8051 microcontroller</a:t>
            </a:r>
          </a:p>
          <a:p>
            <a:r>
              <a:rPr lang="en-US" sz="2400" b="1" dirty="0"/>
              <a:t>	</a:t>
            </a:r>
            <a:r>
              <a:rPr lang="en-US" sz="2400" b="1" dirty="0">
                <a:solidFill>
                  <a:srgbClr val="004620"/>
                </a:solidFill>
              </a:rPr>
              <a:t>&gt;&gt;</a:t>
            </a:r>
            <a:r>
              <a:rPr lang="en-US" sz="2400" b="1" dirty="0"/>
              <a:t> 	Show the hardware connection of the 8051 chip</a:t>
            </a:r>
          </a:p>
          <a:p>
            <a:r>
              <a:rPr lang="en-US" sz="2400" b="1" dirty="0"/>
              <a:t>	</a:t>
            </a:r>
            <a:r>
              <a:rPr lang="en-US" sz="2400" b="1" dirty="0">
                <a:solidFill>
                  <a:srgbClr val="004620"/>
                </a:solidFill>
              </a:rPr>
              <a:t>&gt;&gt;</a:t>
            </a:r>
            <a:r>
              <a:rPr lang="en-US" sz="2400" b="1" dirty="0"/>
              <a:t> 	Explain how to design an 8051-based system</a:t>
            </a:r>
          </a:p>
          <a:p>
            <a:r>
              <a:rPr lang="en-US" sz="2400" b="1" dirty="0"/>
              <a:t>	</a:t>
            </a:r>
            <a:r>
              <a:rPr lang="en-US" sz="2400" b="1" dirty="0">
                <a:solidFill>
                  <a:srgbClr val="004620"/>
                </a:solidFill>
              </a:rPr>
              <a:t>&gt;&gt;</a:t>
            </a:r>
            <a:r>
              <a:rPr lang="en-US" sz="2400" b="1" dirty="0"/>
              <a:t> 	Show the design of the DS89C4x0 Trainer</a:t>
            </a:r>
          </a:p>
          <a:p>
            <a:r>
              <a:rPr lang="en-US" sz="2400" b="1" dirty="0"/>
              <a:t>	</a:t>
            </a:r>
            <a:r>
              <a:rPr lang="en-US" sz="2400" b="1" dirty="0">
                <a:solidFill>
                  <a:srgbClr val="004620"/>
                </a:solidFill>
              </a:rPr>
              <a:t>&gt;&gt;</a:t>
            </a:r>
            <a:r>
              <a:rPr lang="en-US" sz="2400" b="1" dirty="0"/>
              <a:t> 	Code the test program in Assembly and C for testing the DS89C4x0</a:t>
            </a:r>
          </a:p>
          <a:p>
            <a:r>
              <a:rPr lang="en-US" sz="2400" b="1" dirty="0"/>
              <a:t>	</a:t>
            </a:r>
            <a:r>
              <a:rPr lang="en-US" sz="2400" b="1" dirty="0">
                <a:solidFill>
                  <a:srgbClr val="004620"/>
                </a:solidFill>
              </a:rPr>
              <a:t>&gt;&gt;</a:t>
            </a:r>
            <a:r>
              <a:rPr lang="en-US" sz="2400" b="1" dirty="0"/>
              <a:t> 	Show how to delete programs from DS89C4x0 flash ROM using PC HyperTerminal</a:t>
            </a:r>
          </a:p>
          <a:p>
            <a:r>
              <a:rPr lang="en-US" sz="2400" b="1" dirty="0"/>
              <a:t>	</a:t>
            </a:r>
            <a:r>
              <a:rPr lang="en-US" sz="2400" b="1" dirty="0">
                <a:solidFill>
                  <a:srgbClr val="004620"/>
                </a:solidFill>
              </a:rPr>
              <a:t>&gt;&gt;</a:t>
            </a:r>
            <a:r>
              <a:rPr lang="en-US" sz="2400" b="1" dirty="0"/>
              <a:t> 	Show how to download programs into a DS89C4x0 system using PC HyperTerminal</a:t>
            </a:r>
          </a:p>
          <a:p>
            <a:r>
              <a:rPr lang="en-US" sz="2400" b="1" dirty="0"/>
              <a:t>	</a:t>
            </a:r>
            <a:r>
              <a:rPr lang="en-US" sz="2400" b="1" dirty="0">
                <a:solidFill>
                  <a:srgbClr val="004620"/>
                </a:solidFill>
              </a:rPr>
              <a:t>&gt;&gt;</a:t>
            </a:r>
            <a:r>
              <a:rPr lang="en-US" sz="2400" b="1" dirty="0"/>
              <a:t>	Explain the Intel hex file </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3108543"/>
          </a:xfrm>
          <a:prstGeom prst="rect">
            <a:avLst/>
          </a:prstGeom>
          <a:noFill/>
        </p:spPr>
        <p:txBody>
          <a:bodyPr wrap="square" rtlCol="0">
            <a:spAutoFit/>
          </a:bodyPr>
          <a:lstStyle/>
          <a:p>
            <a:pPr marL="457200" indent="-457200">
              <a:buFont typeface="Arial" panose="020B0604020202020204" pitchFamily="34" charset="0"/>
              <a:buChar char="•"/>
            </a:pPr>
            <a:r>
              <a:rPr lang="en-US" sz="2800" b="1" dirty="0"/>
              <a:t>Describing the process of physically connecting and testing  8051-based systems,</a:t>
            </a:r>
          </a:p>
          <a:p>
            <a:pPr marL="457200" indent="-457200">
              <a:buFont typeface="Arial" panose="020B0604020202020204" pitchFamily="34" charset="0"/>
              <a:buChar char="•"/>
            </a:pPr>
            <a:r>
              <a:rPr lang="en-US" sz="2800" b="1" dirty="0"/>
              <a:t>Section 8.1, the function of the pins of 8051 chip,</a:t>
            </a:r>
          </a:p>
          <a:p>
            <a:pPr marL="457200" indent="-457200">
              <a:buFont typeface="Arial" panose="020B0604020202020204" pitchFamily="34" charset="0"/>
              <a:buChar char="•"/>
            </a:pPr>
            <a:r>
              <a:rPr lang="en-US" sz="2800" b="1" dirty="0"/>
              <a:t>Section 8.2, the hardware connection for an 8051 Trainer using the DS89C4x0 (DS89C430/40/50) chip and how to download programs into a DS89C4x0-based system using PC HyperTerminal,</a:t>
            </a:r>
          </a:p>
          <a:p>
            <a:pPr marL="457200" indent="-457200">
              <a:buFont typeface="Arial" panose="020B0604020202020204" pitchFamily="34" charset="0"/>
              <a:buChar char="•"/>
            </a:pPr>
            <a:r>
              <a:rPr lang="en-US" sz="2800" b="1" dirty="0"/>
              <a:t>Section 8.3, he characteristics of the Intel hex file</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4439265" y="353961"/>
            <a:ext cx="6793548" cy="62090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432619" y="3198167"/>
            <a:ext cx="10294374" cy="461665"/>
          </a:xfrm>
          <a:prstGeom prst="rect">
            <a:avLst/>
          </a:prstGeom>
          <a:noFill/>
        </p:spPr>
        <p:txBody>
          <a:bodyPr wrap="square" rtlCol="0">
            <a:spAutoFit/>
          </a:bodyPr>
          <a:lstStyle/>
          <a:p>
            <a:pPr lvl="0">
              <a:defRPr/>
            </a:pPr>
            <a:r>
              <a:rPr lang="en-US" sz="2400" b="1" dirty="0">
                <a:solidFill>
                  <a:prstClr val="black"/>
                </a:solidFill>
              </a:rPr>
              <a:t>Figure 8-1. 8051 Pin Diagram</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D9EFCA0D-D6EA-464F-84F3-801BDC076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4264" y="453512"/>
            <a:ext cx="6118172" cy="5950975"/>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500"/>
                                        <p:tgtEl>
                                          <p:spTgt spid="3"/>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vertical)">
                                      <p:cBhvr>
                                        <p:cTn id="10" dur="500"/>
                                        <p:tgtEl>
                                          <p:spTgt spid="11"/>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924664"/>
            <a:ext cx="6381136" cy="429990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8-2 (a). XTAL Connection to 8051</a:t>
            </a:r>
          </a:p>
        </p:txBody>
      </p:sp>
      <p:pic>
        <p:nvPicPr>
          <p:cNvPr id="3" name="Picture 2">
            <a:extLst>
              <a:ext uri="{FF2B5EF4-FFF2-40B4-BE49-F238E27FC236}">
                <a16:creationId xmlns:a16="http://schemas.microsoft.com/office/drawing/2014/main" id="{571DD3BB-1CAC-43A3-A3D6-A25D2BF6D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9976" y="2116768"/>
            <a:ext cx="4492046" cy="3915697"/>
          </a:xfrm>
          <a:prstGeom prst="rect">
            <a:avLst/>
          </a:prstGeom>
        </p:spPr>
      </p:pic>
    </p:spTree>
    <p:extLst>
      <p:ext uri="{BB962C8B-B14F-4D97-AF65-F5344CB8AC3E}">
        <p14:creationId xmlns:p14="http://schemas.microsoft.com/office/powerpoint/2010/main" val="261757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924664"/>
            <a:ext cx="6381136" cy="429990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8-2 (b). XTAL Connection to an External Clock Source</a:t>
            </a:r>
          </a:p>
        </p:txBody>
      </p:sp>
      <p:pic>
        <p:nvPicPr>
          <p:cNvPr id="4" name="Picture 3">
            <a:extLst>
              <a:ext uri="{FF2B5EF4-FFF2-40B4-BE49-F238E27FC236}">
                <a16:creationId xmlns:a16="http://schemas.microsoft.com/office/drawing/2014/main" id="{2C16B6D0-FB91-4087-BD73-CA19AA70A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961" y="2072146"/>
            <a:ext cx="4286077" cy="3991549"/>
          </a:xfrm>
          <a:prstGeom prst="rect">
            <a:avLst/>
          </a:prstGeom>
        </p:spPr>
      </p:pic>
    </p:spTree>
    <p:extLst>
      <p:ext uri="{BB962C8B-B14F-4D97-AF65-F5344CB8AC3E}">
        <p14:creationId xmlns:p14="http://schemas.microsoft.com/office/powerpoint/2010/main" val="140129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659193"/>
            <a:ext cx="6381136" cy="488909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8-3 (a). Power-On RESET Circuit</a:t>
            </a:r>
          </a:p>
        </p:txBody>
      </p:sp>
      <p:pic>
        <p:nvPicPr>
          <p:cNvPr id="4" name="Picture 3">
            <a:extLst>
              <a:ext uri="{FF2B5EF4-FFF2-40B4-BE49-F238E27FC236}">
                <a16:creationId xmlns:a16="http://schemas.microsoft.com/office/drawing/2014/main" id="{19A86A0C-49DA-4D7A-B44D-36BB253A4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361" y="1719764"/>
            <a:ext cx="4321278" cy="4585172"/>
          </a:xfrm>
          <a:prstGeom prst="rect">
            <a:avLst/>
          </a:prstGeom>
        </p:spPr>
      </p:pic>
    </p:spTree>
    <p:extLst>
      <p:ext uri="{BB962C8B-B14F-4D97-AF65-F5344CB8AC3E}">
        <p14:creationId xmlns:p14="http://schemas.microsoft.com/office/powerpoint/2010/main" val="114164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659193"/>
            <a:ext cx="6381136" cy="488909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8-3 (b).	Power-On RESET with Momentary Switch</a:t>
            </a:r>
          </a:p>
        </p:txBody>
      </p:sp>
      <p:pic>
        <p:nvPicPr>
          <p:cNvPr id="3" name="Picture 2">
            <a:extLst>
              <a:ext uri="{FF2B5EF4-FFF2-40B4-BE49-F238E27FC236}">
                <a16:creationId xmlns:a16="http://schemas.microsoft.com/office/drawing/2014/main" id="{24F46B90-597C-4FF6-80CB-0C2480166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2601" y="1791928"/>
            <a:ext cx="5786795" cy="4623620"/>
          </a:xfrm>
          <a:prstGeom prst="rect">
            <a:avLst/>
          </a:prstGeom>
        </p:spPr>
      </p:pic>
    </p:spTree>
    <p:extLst>
      <p:ext uri="{BB962C8B-B14F-4D97-AF65-F5344CB8AC3E}">
        <p14:creationId xmlns:p14="http://schemas.microsoft.com/office/powerpoint/2010/main" val="366033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500"/>
                                        <p:tgtEl>
                                          <p:spTgt spid="11"/>
                                        </p:tgtEl>
                                      </p:cBhvr>
                                    </p:animEffect>
                                  </p:childTnLst>
                                </p:cTn>
                              </p:par>
                              <p:par>
                                <p:cTn id="15" presetID="2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659193"/>
            <a:ext cx="6381136" cy="488909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8-4. Port 0 with Pull-Up Resistors</a:t>
            </a:r>
          </a:p>
        </p:txBody>
      </p:sp>
      <p:pic>
        <p:nvPicPr>
          <p:cNvPr id="4" name="Picture 3">
            <a:extLst>
              <a:ext uri="{FF2B5EF4-FFF2-40B4-BE49-F238E27FC236}">
                <a16:creationId xmlns:a16="http://schemas.microsoft.com/office/drawing/2014/main" id="{110E0C7F-69B4-4E09-96A2-F230972C46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166" y="2046338"/>
            <a:ext cx="6071666" cy="4114800"/>
          </a:xfrm>
          <a:prstGeom prst="rect">
            <a:avLst/>
          </a:prstGeom>
        </p:spPr>
      </p:pic>
    </p:spTree>
    <p:extLst>
      <p:ext uri="{BB962C8B-B14F-4D97-AF65-F5344CB8AC3E}">
        <p14:creationId xmlns:p14="http://schemas.microsoft.com/office/powerpoint/2010/main" val="371366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659193"/>
            <a:ext cx="6381136" cy="488909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fr-FR" sz="2400" b="1" dirty="0">
                <a:solidFill>
                  <a:prstClr val="black"/>
                </a:solidFill>
              </a:rPr>
              <a:t>Table 8-1: Port 3 </a:t>
            </a:r>
            <a:r>
              <a:rPr lang="fr-FR" sz="2400" b="1" dirty="0" err="1">
                <a:solidFill>
                  <a:prstClr val="black"/>
                </a:solidFill>
              </a:rPr>
              <a:t>Alternate</a:t>
            </a:r>
            <a:r>
              <a:rPr lang="fr-FR" sz="2400" b="1" dirty="0">
                <a:solidFill>
                  <a:prstClr val="black"/>
                </a:solidFill>
              </a:rPr>
              <a:t> </a:t>
            </a:r>
            <a:r>
              <a:rPr lang="fr-FR" sz="2400" b="1" dirty="0" err="1">
                <a:solidFill>
                  <a:prstClr val="black"/>
                </a:solidFill>
              </a:rPr>
              <a:t>Functions</a:t>
            </a:r>
            <a:r>
              <a:rPr lang="fr-FR" sz="2400" b="1" dirty="0">
                <a:solidFill>
                  <a:prstClr val="black"/>
                </a:solidFill>
              </a:rPr>
              <a:t> </a:t>
            </a:r>
            <a:endParaRPr lang="en-US" sz="2400" b="1" dirty="0">
              <a:solidFill>
                <a:prstClr val="black"/>
              </a:solidFill>
            </a:endParaRPr>
          </a:p>
        </p:txBody>
      </p:sp>
      <p:pic>
        <p:nvPicPr>
          <p:cNvPr id="3" name="Picture 2">
            <a:extLst>
              <a:ext uri="{FF2B5EF4-FFF2-40B4-BE49-F238E27FC236}">
                <a16:creationId xmlns:a16="http://schemas.microsoft.com/office/drawing/2014/main" id="{75FDDD0B-C1C0-45B1-864A-C28A3516B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1709" y="2131141"/>
            <a:ext cx="6068582" cy="3945194"/>
          </a:xfrm>
          <a:prstGeom prst="rect">
            <a:avLst/>
          </a:prstGeom>
        </p:spPr>
      </p:pic>
    </p:spTree>
    <p:extLst>
      <p:ext uri="{BB962C8B-B14F-4D97-AF65-F5344CB8AC3E}">
        <p14:creationId xmlns:p14="http://schemas.microsoft.com/office/powerpoint/2010/main" val="386264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2905432" y="1659193"/>
            <a:ext cx="6381136" cy="488909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8-2: RESET Value of Some 8051 Registers</a:t>
            </a:r>
          </a:p>
        </p:txBody>
      </p:sp>
      <p:pic>
        <p:nvPicPr>
          <p:cNvPr id="4" name="Picture 3">
            <a:extLst>
              <a:ext uri="{FF2B5EF4-FFF2-40B4-BE49-F238E27FC236}">
                <a16:creationId xmlns:a16="http://schemas.microsoft.com/office/drawing/2014/main" id="{1A378D25-6AF8-4258-9180-01A5C0251D17}"/>
              </a:ext>
            </a:extLst>
          </p:cNvPr>
          <p:cNvPicPr>
            <a:picLocks noChangeAspect="1"/>
          </p:cNvPicPr>
          <p:nvPr/>
        </p:nvPicPr>
        <p:blipFill rotWithShape="1">
          <a:blip r:embed="rId3">
            <a:extLst>
              <a:ext uri="{28A0092B-C50C-407E-A947-70E740481C1C}">
                <a14:useLocalDpi xmlns:a14="http://schemas.microsoft.com/office/drawing/2010/main" val="0"/>
              </a:ext>
            </a:extLst>
          </a:blip>
          <a:srcRect r="4005" b="9888"/>
          <a:stretch/>
        </p:blipFill>
        <p:spPr>
          <a:xfrm>
            <a:off x="3108000" y="2020528"/>
            <a:ext cx="5975998" cy="4166420"/>
          </a:xfrm>
          <a:prstGeom prst="rect">
            <a:avLst/>
          </a:prstGeom>
        </p:spPr>
      </p:pic>
    </p:spTree>
    <p:extLst>
      <p:ext uri="{BB962C8B-B14F-4D97-AF65-F5344CB8AC3E}">
        <p14:creationId xmlns:p14="http://schemas.microsoft.com/office/powerpoint/2010/main" val="301100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3" y="1924664"/>
            <a:ext cx="10613922" cy="438027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8-3: Clocks per Machine Cycle (MC) for Various 8051 Versions</a:t>
            </a:r>
          </a:p>
        </p:txBody>
      </p:sp>
      <p:pic>
        <p:nvPicPr>
          <p:cNvPr id="3" name="Picture 2">
            <a:extLst>
              <a:ext uri="{FF2B5EF4-FFF2-40B4-BE49-F238E27FC236}">
                <a16:creationId xmlns:a16="http://schemas.microsoft.com/office/drawing/2014/main" id="{59C34BC3-276E-4443-9934-AC660A4AF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408" y="2448232"/>
            <a:ext cx="10410732" cy="3333136"/>
          </a:xfrm>
          <a:prstGeom prst="rect">
            <a:avLst/>
          </a:prstGeom>
        </p:spPr>
      </p:pic>
    </p:spTree>
    <p:extLst>
      <p:ext uri="{BB962C8B-B14F-4D97-AF65-F5344CB8AC3E}">
        <p14:creationId xmlns:p14="http://schemas.microsoft.com/office/powerpoint/2010/main" val="47509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Horizontal)">
                                      <p:cBhvr>
                                        <p:cTn id="14" dur="500"/>
                                        <p:tgtEl>
                                          <p:spTgt spid="3"/>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8-1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1200329"/>
          </a:xfrm>
          <a:prstGeom prst="rect">
            <a:avLst/>
          </a:prstGeom>
          <a:noFill/>
        </p:spPr>
        <p:txBody>
          <a:bodyPr wrap="square">
            <a:spAutoFit/>
          </a:bodyPr>
          <a:lstStyle/>
          <a:p>
            <a:r>
              <a:rPr lang="en-US" sz="2400" b="1" dirty="0"/>
              <a:t>Find the machine cycle (MC) for the following chips if XTAL = 11.0592 </a:t>
            </a:r>
            <a:r>
              <a:rPr lang="en-US" sz="2400" b="1" dirty="0" err="1"/>
              <a:t>MHz.</a:t>
            </a:r>
            <a:r>
              <a:rPr lang="en-US" sz="2400" b="1" dirty="0"/>
              <a:t> </a:t>
            </a:r>
          </a:p>
          <a:p>
            <a:r>
              <a:rPr lang="en-US" sz="2400" b="1" dirty="0"/>
              <a:t>(a) AT89C51   (b) DS89C4x0   (c) DS5000 </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4253162"/>
            <a:ext cx="10422194"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1/11.0592 MHz = 90.42 nanoseconds (ns) </a:t>
            </a:r>
          </a:p>
          <a:p>
            <a:r>
              <a:rPr lang="en-US" sz="2400" b="1" dirty="0">
                <a:solidFill>
                  <a:srgbClr val="004620"/>
                </a:solidFill>
                <a:cs typeface="Courier New" panose="02070309020205020404" pitchFamily="49" charset="0"/>
              </a:rPr>
              <a:t>(a) MC = 12 x 90.42 ns = 1.085 </a:t>
            </a:r>
            <a:r>
              <a:rPr lang="en-US" sz="2400" b="1" dirty="0" err="1">
                <a:solidFill>
                  <a:srgbClr val="004620"/>
                </a:solidFill>
                <a:cs typeface="Courier New" panose="02070309020205020404" pitchFamily="49" charset="0"/>
              </a:rPr>
              <a:t>ms</a:t>
            </a:r>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(b) MC = 1 x 90.42 ns = 90.42 ns</a:t>
            </a:r>
          </a:p>
          <a:p>
            <a:r>
              <a:rPr lang="en-US" sz="2400" b="1" dirty="0">
                <a:solidFill>
                  <a:srgbClr val="004620"/>
                </a:solidFill>
                <a:cs typeface="Courier New" panose="02070309020205020404" pitchFamily="49" charset="0"/>
              </a:rPr>
              <a:t>(c) MC = 4 x 90.42 ns = 361.68 ns</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19816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9462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948813" y="1924664"/>
            <a:ext cx="10613922" cy="4380272"/>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3" y="307191"/>
            <a:ext cx="10294373" cy="769441"/>
          </a:xfrm>
          <a:prstGeom prst="rect">
            <a:avLst/>
          </a:prstGeom>
          <a:noFill/>
        </p:spPr>
        <p:txBody>
          <a:bodyPr wrap="square" rtlCol="0">
            <a:spAutoFit/>
          </a:bodyPr>
          <a:lstStyle/>
          <a:p>
            <a:pPr lvl="0">
              <a:defRPr/>
            </a:pPr>
            <a:r>
              <a:rPr lang="en-US" sz="2200" b="1" dirty="0">
                <a:solidFill>
                  <a:prstClr val="black"/>
                </a:solidFill>
              </a:rPr>
              <a:t>Table 8-4: On-Chip Flash ROM Size for the DS89C4x0 Family from Maxim-Dallas Semiconductor.  See www.maxim-ic.com</a:t>
            </a:r>
          </a:p>
        </p:txBody>
      </p:sp>
      <p:pic>
        <p:nvPicPr>
          <p:cNvPr id="4" name="Picture 3">
            <a:extLst>
              <a:ext uri="{FF2B5EF4-FFF2-40B4-BE49-F238E27FC236}">
                <a16:creationId xmlns:a16="http://schemas.microsoft.com/office/drawing/2014/main" id="{F3A66DA3-9541-4103-81A4-788A68C09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844" y="2682805"/>
            <a:ext cx="10269860" cy="2863989"/>
          </a:xfrm>
          <a:prstGeom prst="rect">
            <a:avLst/>
          </a:prstGeom>
        </p:spPr>
      </p:pic>
    </p:spTree>
    <p:extLst>
      <p:ext uri="{BB962C8B-B14F-4D97-AF65-F5344CB8AC3E}">
        <p14:creationId xmlns:p14="http://schemas.microsoft.com/office/powerpoint/2010/main" val="25430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Horizontal)">
                                      <p:cBhvr>
                                        <p:cTn id="14" dur="500"/>
                                        <p:tgtEl>
                                          <p:spTgt spid="4"/>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4439265" y="353961"/>
            <a:ext cx="6793548" cy="62090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432619" y="3198167"/>
            <a:ext cx="3357716" cy="1200329"/>
          </a:xfrm>
          <a:prstGeom prst="rect">
            <a:avLst/>
          </a:prstGeom>
          <a:noFill/>
        </p:spPr>
        <p:txBody>
          <a:bodyPr wrap="square" rtlCol="0">
            <a:spAutoFit/>
          </a:bodyPr>
          <a:lstStyle/>
          <a:p>
            <a:pPr lvl="0">
              <a:defRPr/>
            </a:pPr>
            <a:r>
              <a:rPr lang="en-US" sz="2400" b="1" dirty="0">
                <a:solidFill>
                  <a:prstClr val="black"/>
                </a:solidFill>
              </a:rPr>
              <a:t>Figure 8-5. Minimum Connection for 89C51/52-Based Systems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A30AE23-7283-45B3-9195-9CE84C06B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789" y="984454"/>
            <a:ext cx="6516499" cy="4948084"/>
          </a:xfrm>
          <a:prstGeom prst="rect">
            <a:avLst/>
          </a:prstGeom>
        </p:spPr>
      </p:pic>
    </p:spTree>
    <p:extLst>
      <p:ext uri="{BB962C8B-B14F-4D97-AF65-F5344CB8AC3E}">
        <p14:creationId xmlns:p14="http://schemas.microsoft.com/office/powerpoint/2010/main" val="19598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8-2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830997"/>
          </a:xfrm>
          <a:prstGeom prst="rect">
            <a:avLst/>
          </a:prstGeom>
          <a:noFill/>
        </p:spPr>
        <p:txBody>
          <a:bodyPr wrap="square">
            <a:spAutoFit/>
          </a:bodyPr>
          <a:lstStyle/>
          <a:p>
            <a:r>
              <a:rPr lang="en-US" sz="2400" b="1" dirty="0"/>
              <a:t>Find the address space for the on-chip ROM of the following chips. </a:t>
            </a:r>
          </a:p>
          <a:p>
            <a:r>
              <a:rPr lang="en-US" sz="2400" b="1" dirty="0"/>
              <a:t>(a) AT89C51, (b) AT89C52, and (c) DS89C430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3244994"/>
            <a:ext cx="10422194"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(a) AT89C51 has 4K bytes of on-chip ROM.  That gives us 4 ´ 1024 = 4,096 bytes. Converting the 4096 to hex, we get 1000H. Therefore, the address space is 0000 - 0FFFH.  </a:t>
            </a:r>
          </a:p>
          <a:p>
            <a:r>
              <a:rPr lang="en-US" sz="2400" b="1" dirty="0">
                <a:solidFill>
                  <a:srgbClr val="004620"/>
                </a:solidFill>
                <a:cs typeface="Courier New" panose="02070309020205020404" pitchFamily="49" charset="0"/>
              </a:rPr>
              <a:t>(b) AT89C52 has 8K bytes of on-chip ROM.  That gives us 8 ´ 1024 = 8,192 bytes. Converting the 8,192 to hex, we get 2000H. Therefore, the address space is 0000 - 1FFFH.  </a:t>
            </a:r>
          </a:p>
          <a:p>
            <a:r>
              <a:rPr lang="en-US" sz="2400" b="1" dirty="0">
                <a:solidFill>
                  <a:srgbClr val="004620"/>
                </a:solidFill>
                <a:cs typeface="Courier New" panose="02070309020205020404" pitchFamily="49" charset="0"/>
              </a:rPr>
              <a:t>(c) DS89C430 has 16K bytes of on-chip ROM.  That gives us 16 ´ 1024 = 16,384 bytes. Converting the 16,384 to hex, we get 4000H. Therefore, the address space is 0000 - 3FFFH.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5827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64601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1445341" y="1567793"/>
            <a:ext cx="9365227" cy="47371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8-6. DS89C4x0 Trainer (for MAX232 connection, see Section 10.2)</a:t>
            </a:r>
          </a:p>
        </p:txBody>
      </p:sp>
      <p:pic>
        <p:nvPicPr>
          <p:cNvPr id="4" name="Picture 3">
            <a:extLst>
              <a:ext uri="{FF2B5EF4-FFF2-40B4-BE49-F238E27FC236}">
                <a16:creationId xmlns:a16="http://schemas.microsoft.com/office/drawing/2014/main" id="{25AEBEBC-AA3E-4969-89A8-0B243C1F1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4057" y="1674786"/>
            <a:ext cx="7283884" cy="4523156"/>
          </a:xfrm>
          <a:prstGeom prst="rect">
            <a:avLst/>
          </a:prstGeom>
        </p:spPr>
      </p:pic>
    </p:spTree>
    <p:extLst>
      <p:ext uri="{BB962C8B-B14F-4D97-AF65-F5344CB8AC3E}">
        <p14:creationId xmlns:p14="http://schemas.microsoft.com/office/powerpoint/2010/main" val="108573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8-7. Screen Capture from HyperTerminal for DS89C4x0 Trainer</a:t>
            </a:r>
          </a:p>
        </p:txBody>
      </p:sp>
      <p:pic>
        <p:nvPicPr>
          <p:cNvPr id="3" name="Picture 2">
            <a:extLst>
              <a:ext uri="{FF2B5EF4-FFF2-40B4-BE49-F238E27FC236}">
                <a16:creationId xmlns:a16="http://schemas.microsoft.com/office/drawing/2014/main" id="{C23D788D-BCE1-4536-84DD-61721343CC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8942" y="1567793"/>
            <a:ext cx="7414114" cy="5147930"/>
          </a:xfrm>
          <a:prstGeom prst="rect">
            <a:avLst/>
          </a:prstGeom>
        </p:spPr>
      </p:pic>
    </p:spTree>
    <p:extLst>
      <p:ext uri="{BB962C8B-B14F-4D97-AF65-F5344CB8AC3E}">
        <p14:creationId xmlns:p14="http://schemas.microsoft.com/office/powerpoint/2010/main" val="172929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Horizont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3790335" y="353961"/>
            <a:ext cx="7442478" cy="620907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231600" y="3042996"/>
            <a:ext cx="3357716" cy="830997"/>
          </a:xfrm>
          <a:prstGeom prst="rect">
            <a:avLst/>
          </a:prstGeom>
          <a:noFill/>
        </p:spPr>
        <p:txBody>
          <a:bodyPr wrap="square" rtlCol="0">
            <a:spAutoFit/>
          </a:bodyPr>
          <a:lstStyle/>
          <a:p>
            <a:pPr lvl="0">
              <a:defRPr/>
            </a:pPr>
            <a:r>
              <a:rPr lang="en-US" sz="2400" b="1" dirty="0">
                <a:solidFill>
                  <a:prstClr val="black"/>
                </a:solidFill>
              </a:rPr>
              <a:t>Figure 8-8. List File For Test Program (Assembly)</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ACAF552-8625-49C2-AF1B-5144F87EFEE3}"/>
              </a:ext>
            </a:extLst>
          </p:cNvPr>
          <p:cNvSpPr txBox="1"/>
          <p:nvPr/>
        </p:nvSpPr>
        <p:spPr>
          <a:xfrm>
            <a:off x="4011561" y="365341"/>
            <a:ext cx="7565924" cy="6186309"/>
          </a:xfrm>
          <a:prstGeom prst="rect">
            <a:avLst/>
          </a:prstGeom>
          <a:noFill/>
        </p:spPr>
        <p:txBody>
          <a:bodyPr wrap="square">
            <a:spAutoFit/>
          </a:bodyPr>
          <a:lstStyle/>
          <a:p>
            <a:r>
              <a:rPr lang="en-US" b="1" i="1" u="sng" dirty="0">
                <a:solidFill>
                  <a:srgbClr val="004620"/>
                </a:solidFill>
              </a:rPr>
              <a:t>LOC  OBJ   	LINE    </a:t>
            </a:r>
          </a:p>
          <a:p>
            <a:r>
              <a:rPr lang="en-US" b="1" dirty="0">
                <a:solidFill>
                  <a:srgbClr val="004620"/>
                </a:solidFill>
              </a:rPr>
              <a:t>0000 		1 		ORG 0H   </a:t>
            </a:r>
          </a:p>
          <a:p>
            <a:r>
              <a:rPr lang="en-US" b="1" dirty="0">
                <a:solidFill>
                  <a:srgbClr val="004620"/>
                </a:solidFill>
              </a:rPr>
              <a:t>0000	758055  	2    MAIN:	MOV P0, #55H  </a:t>
            </a:r>
          </a:p>
          <a:p>
            <a:r>
              <a:rPr lang="en-US" b="1" dirty="0">
                <a:solidFill>
                  <a:srgbClr val="004620"/>
                </a:solidFill>
              </a:rPr>
              <a:t>0003 759055	3    		MOV P1, #55H</a:t>
            </a:r>
          </a:p>
          <a:p>
            <a:r>
              <a:rPr lang="en-US" b="1" dirty="0">
                <a:solidFill>
                  <a:srgbClr val="004620"/>
                </a:solidFill>
              </a:rPr>
              <a:t>0006 75A055	4    		MOV P2, #55H</a:t>
            </a:r>
          </a:p>
          <a:p>
            <a:r>
              <a:rPr lang="en-US" b="1" dirty="0">
                <a:solidFill>
                  <a:srgbClr val="004620"/>
                </a:solidFill>
              </a:rPr>
              <a:t>0009 7DFA 	5        		MOV R5, #250 </a:t>
            </a:r>
          </a:p>
          <a:p>
            <a:r>
              <a:rPr lang="en-US" b="1" dirty="0">
                <a:solidFill>
                  <a:srgbClr val="004620"/>
                </a:solidFill>
              </a:rPr>
              <a:t>000B 111C	6        		ACALL MSDELAY </a:t>
            </a:r>
          </a:p>
          <a:p>
            <a:r>
              <a:rPr lang="en-US" b="1" dirty="0">
                <a:solidFill>
                  <a:srgbClr val="004620"/>
                </a:solidFill>
              </a:rPr>
              <a:t>000D 7580AA 	7       		MOV P0, #0AAH  </a:t>
            </a:r>
          </a:p>
          <a:p>
            <a:r>
              <a:rPr lang="en-US" b="1" dirty="0">
                <a:solidFill>
                  <a:srgbClr val="004620"/>
                </a:solidFill>
              </a:rPr>
              <a:t>0010 7590AA	8        		MOV P1, #0AAH</a:t>
            </a:r>
          </a:p>
          <a:p>
            <a:r>
              <a:rPr lang="en-US" b="1" dirty="0">
                <a:solidFill>
                  <a:srgbClr val="004620"/>
                </a:solidFill>
              </a:rPr>
              <a:t>0013	75A0AA 	9        		MOV P2, #0AAH</a:t>
            </a:r>
          </a:p>
          <a:p>
            <a:r>
              <a:rPr lang="en-US" b="1" dirty="0">
                <a:solidFill>
                  <a:srgbClr val="004620"/>
                </a:solidFill>
              </a:rPr>
              <a:t>0016 7DFA 	10       		MOV R5, #250  </a:t>
            </a:r>
          </a:p>
          <a:p>
            <a:r>
              <a:rPr lang="en-US" b="1" dirty="0">
                <a:solidFill>
                  <a:srgbClr val="004620"/>
                </a:solidFill>
              </a:rPr>
              <a:t>0018 111C	11   		ACALL MSDELAY  </a:t>
            </a:r>
          </a:p>
          <a:p>
            <a:r>
              <a:rPr lang="en-US" b="1" dirty="0">
                <a:solidFill>
                  <a:srgbClr val="004620"/>
                </a:solidFill>
              </a:rPr>
              <a:t>001A 80E4	12      		SJMP MAIN           					13 ;--- THE 250 MILLISECOND DELAY.                          			14   MSDELAY: 	</a:t>
            </a:r>
          </a:p>
          <a:p>
            <a:r>
              <a:rPr lang="en-US" b="1" dirty="0">
                <a:solidFill>
                  <a:srgbClr val="004620"/>
                </a:solidFill>
              </a:rPr>
              <a:t>001C 7C23     	15   HERE3:	MOV R4, #35   </a:t>
            </a:r>
          </a:p>
          <a:p>
            <a:r>
              <a:rPr lang="en-US" b="1" dirty="0">
                <a:solidFill>
                  <a:srgbClr val="004620"/>
                </a:solidFill>
              </a:rPr>
              <a:t>001E 7B4F    	16   HERE2: 	MOV R3,#79  </a:t>
            </a:r>
          </a:p>
          <a:p>
            <a:r>
              <a:rPr lang="en-US" b="1" dirty="0">
                <a:solidFill>
                  <a:srgbClr val="004620"/>
                </a:solidFill>
              </a:rPr>
              <a:t>0020 DBFE     	17   HERE1: 	DJNZ R3, HERE1  </a:t>
            </a:r>
          </a:p>
          <a:p>
            <a:r>
              <a:rPr lang="en-US" b="1" dirty="0">
                <a:solidFill>
                  <a:srgbClr val="004620"/>
                </a:solidFill>
              </a:rPr>
              <a:t>0022 DCFA     	18 	       	DJNZ R4, HERE2  </a:t>
            </a:r>
          </a:p>
          <a:p>
            <a:r>
              <a:rPr lang="en-US" b="1" dirty="0">
                <a:solidFill>
                  <a:srgbClr val="004620"/>
                </a:solidFill>
              </a:rPr>
              <a:t>0024 DDF6  	19       	  	DJNZ R5, HERE3  </a:t>
            </a:r>
          </a:p>
          <a:p>
            <a:r>
              <a:rPr lang="en-US" b="1" dirty="0">
                <a:solidFill>
                  <a:srgbClr val="004620"/>
                </a:solidFill>
              </a:rPr>
              <a:t>0026 22       	20        		RET             </a:t>
            </a:r>
          </a:p>
          <a:p>
            <a:r>
              <a:rPr lang="en-US" b="1" dirty="0">
                <a:solidFill>
                  <a:srgbClr val="004620"/>
                </a:solidFill>
              </a:rPr>
              <a:t>        		21    		END </a:t>
            </a:r>
          </a:p>
        </p:txBody>
      </p:sp>
    </p:spTree>
    <p:extLst>
      <p:ext uri="{BB962C8B-B14F-4D97-AF65-F5344CB8AC3E}">
        <p14:creationId xmlns:p14="http://schemas.microsoft.com/office/powerpoint/2010/main" val="129999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vertical)">
                                      <p:cBhvr>
                                        <p:cTn id="12" dur="500"/>
                                        <p:tgtEl>
                                          <p:spTgt spid="9"/>
                                        </p:tgtEl>
                                      </p:cBhvr>
                                    </p:animEffect>
                                  </p:childTnLst>
                                </p:cTn>
                              </p:par>
                              <p:par>
                                <p:cTn id="13" presetID="14" presetClass="entr" presetSubtype="5"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vertic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1445341" y="1567793"/>
            <a:ext cx="9365227" cy="47371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5E3C3A7-A377-4F1C-AF35-24F59BE13A1C}"/>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8-9. Intel Hex File Test Program as Provided by the Assembler</a:t>
            </a:r>
          </a:p>
        </p:txBody>
      </p:sp>
      <p:sp>
        <p:nvSpPr>
          <p:cNvPr id="9" name="TextBox 8">
            <a:extLst>
              <a:ext uri="{FF2B5EF4-FFF2-40B4-BE49-F238E27FC236}">
                <a16:creationId xmlns:a16="http://schemas.microsoft.com/office/drawing/2014/main" id="{DEE9AF60-D644-48AD-87D5-05F97220B3D1}"/>
              </a:ext>
            </a:extLst>
          </p:cNvPr>
          <p:cNvSpPr txBox="1"/>
          <p:nvPr/>
        </p:nvSpPr>
        <p:spPr>
          <a:xfrm>
            <a:off x="1725560" y="2228204"/>
            <a:ext cx="9021099" cy="3416320"/>
          </a:xfrm>
          <a:prstGeom prst="rect">
            <a:avLst/>
          </a:prstGeom>
          <a:noFill/>
        </p:spPr>
        <p:txBody>
          <a:bodyPr wrap="square">
            <a:spAutoFit/>
          </a:bodyPr>
          <a:lstStyle/>
          <a:p>
            <a:r>
              <a:rPr lang="en-US" b="1" dirty="0">
                <a:solidFill>
                  <a:srgbClr val="004620"/>
                </a:solidFill>
              </a:rPr>
              <a:t>	:1000000075805575905575A0557DFA111C7580AA9F</a:t>
            </a:r>
          </a:p>
          <a:p>
            <a:r>
              <a:rPr lang="en-US" b="1" dirty="0">
                <a:solidFill>
                  <a:srgbClr val="004620"/>
                </a:solidFill>
              </a:rPr>
              <a:t>	:100010007590AA75A0AA7DFA111C80E47C237B4F01</a:t>
            </a:r>
          </a:p>
          <a:p>
            <a:r>
              <a:rPr lang="en-US" b="1" dirty="0">
                <a:solidFill>
                  <a:srgbClr val="004620"/>
                </a:solidFill>
              </a:rPr>
              <a:t>	:07002000DBFEDCFADDF62235</a:t>
            </a:r>
          </a:p>
          <a:p>
            <a:r>
              <a:rPr lang="en-US" b="1" dirty="0">
                <a:solidFill>
                  <a:srgbClr val="004620"/>
                </a:solidFill>
              </a:rPr>
              <a:t>	:00000001FF</a:t>
            </a:r>
          </a:p>
          <a:p>
            <a:endParaRPr lang="en-US" b="1" dirty="0">
              <a:solidFill>
                <a:srgbClr val="004620"/>
              </a:solidFill>
            </a:endParaRPr>
          </a:p>
          <a:p>
            <a:r>
              <a:rPr lang="en-US" b="1" dirty="0">
                <a:solidFill>
                  <a:srgbClr val="004620"/>
                </a:solidFill>
              </a:rPr>
              <a:t>	</a:t>
            </a:r>
            <a:r>
              <a:rPr lang="en-US" b="1" dirty="0" err="1">
                <a:solidFill>
                  <a:srgbClr val="004620"/>
                </a:solidFill>
              </a:rPr>
              <a:t>Seperating</a:t>
            </a:r>
            <a:r>
              <a:rPr lang="en-US" b="1" dirty="0">
                <a:solidFill>
                  <a:srgbClr val="004620"/>
                </a:solidFill>
              </a:rPr>
              <a:t> the fields we get the following </a:t>
            </a:r>
          </a:p>
          <a:p>
            <a:endParaRPr lang="en-US" b="1" dirty="0">
              <a:solidFill>
                <a:srgbClr val="004620"/>
              </a:solidFill>
            </a:endParaRPr>
          </a:p>
          <a:p>
            <a:r>
              <a:rPr lang="en-US" b="1" dirty="0">
                <a:solidFill>
                  <a:srgbClr val="004620"/>
                </a:solidFill>
              </a:rPr>
              <a:t>:CC 	AAAA	TT	DDDDDDDDDDDDDDDDDDDDDDDDDDDDDDDD	SS</a:t>
            </a:r>
          </a:p>
          <a:p>
            <a:r>
              <a:rPr lang="en-US" b="1" dirty="0">
                <a:solidFill>
                  <a:srgbClr val="004620"/>
                </a:solidFill>
              </a:rPr>
              <a:t>:10	0000	00	75805575905575A0557DFA111C7580AA		9F</a:t>
            </a:r>
          </a:p>
          <a:p>
            <a:r>
              <a:rPr lang="en-US" b="1" dirty="0">
                <a:solidFill>
                  <a:srgbClr val="004620"/>
                </a:solidFill>
              </a:rPr>
              <a:t>:10	0010	00	7590AA75A0AA7DFA111C80E47C237B4F		01</a:t>
            </a:r>
          </a:p>
          <a:p>
            <a:r>
              <a:rPr lang="en-US" b="1" dirty="0">
                <a:solidFill>
                  <a:srgbClr val="004620"/>
                </a:solidFill>
              </a:rPr>
              <a:t>:07	0020	00	DBFEDCFADDF622					35</a:t>
            </a:r>
          </a:p>
          <a:p>
            <a:r>
              <a:rPr lang="en-US" b="1" dirty="0">
                <a:solidFill>
                  <a:srgbClr val="004620"/>
                </a:solidFill>
              </a:rPr>
              <a:t>:00	0000	01	FF</a:t>
            </a:r>
          </a:p>
        </p:txBody>
      </p:sp>
    </p:spTree>
    <p:extLst>
      <p:ext uri="{BB962C8B-B14F-4D97-AF65-F5344CB8AC3E}">
        <p14:creationId xmlns:p14="http://schemas.microsoft.com/office/powerpoint/2010/main" val="299356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8-3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461665"/>
          </a:xfrm>
          <a:prstGeom prst="rect">
            <a:avLst/>
          </a:prstGeom>
          <a:noFill/>
        </p:spPr>
        <p:txBody>
          <a:bodyPr wrap="square">
            <a:spAutoFit/>
          </a:bodyPr>
          <a:lstStyle/>
          <a:p>
            <a:r>
              <a:rPr lang="en-US" sz="2400" b="1" dirty="0"/>
              <a:t>From Figure 8-9, analyze the six parts of line 3.</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3687445"/>
            <a:ext cx="10422194" cy="1938992"/>
          </a:xfrm>
          <a:prstGeom prst="rect">
            <a:avLst/>
          </a:prstGeom>
          <a:noFill/>
        </p:spPr>
        <p:txBody>
          <a:bodyPr wrap="square">
            <a:spAutoFit/>
          </a:bodyPr>
          <a:lstStyle/>
          <a:p>
            <a:r>
              <a:rPr lang="en-US" sz="2400" b="1" dirty="0">
                <a:solidFill>
                  <a:srgbClr val="004620"/>
                </a:solidFill>
                <a:cs typeface="Courier New" panose="02070309020205020404" pitchFamily="49" charset="0"/>
              </a:rPr>
              <a:t>After the colon (:) we have 07, which means that seven bytes of data are in this line.</a:t>
            </a:r>
          </a:p>
          <a:p>
            <a:r>
              <a:rPr lang="en-US" sz="2400" b="1" dirty="0">
                <a:solidFill>
                  <a:srgbClr val="004620"/>
                </a:solidFill>
                <a:cs typeface="Courier New" panose="02070309020205020404" pitchFamily="49" charset="0"/>
              </a:rPr>
              <a:t>0020H is the address at which the data starts.  Next, 00 means that this is not the last line of the record. Then the data, which is seven bytes, is as follows: DB FE DC FA DD F6 22.  Finally, the last byte, 35, is the checksum byte.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5827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43762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8-4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830997"/>
          </a:xfrm>
          <a:prstGeom prst="rect">
            <a:avLst/>
          </a:prstGeom>
          <a:noFill/>
        </p:spPr>
        <p:txBody>
          <a:bodyPr wrap="square">
            <a:spAutoFit/>
          </a:bodyPr>
          <a:lstStyle/>
          <a:p>
            <a:r>
              <a:rPr lang="en-US" sz="2400" b="1" dirty="0"/>
              <a:t>Verify the checksum byte for line 3 of Figure 8-9.  Verify also that the information is not corrupted.</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3687445"/>
            <a:ext cx="10422194" cy="1938992"/>
          </a:xfrm>
          <a:prstGeom prst="rect">
            <a:avLst/>
          </a:prstGeom>
          <a:noFill/>
        </p:spPr>
        <p:txBody>
          <a:bodyPr wrap="square">
            <a:spAutoFit/>
          </a:bodyPr>
          <a:lstStyle/>
          <a:p>
            <a:r>
              <a:rPr lang="en-US" sz="2400" b="1" dirty="0">
                <a:solidFill>
                  <a:srgbClr val="004620"/>
                </a:solidFill>
                <a:cs typeface="Courier New" panose="02070309020205020404" pitchFamily="49" charset="0"/>
              </a:rPr>
              <a:t>07 + 00 + 20 + 00 + DB + FE + DC + FA + DD + F6 + 22 = 5CBH.  Dropping the carries (5) gives CBH, and its 2's complement is 35H, which is the last byte of line 3.</a:t>
            </a:r>
          </a:p>
          <a:p>
            <a:r>
              <a:rPr lang="en-US" sz="2400" b="1" dirty="0">
                <a:solidFill>
                  <a:srgbClr val="004620"/>
                </a:solidFill>
                <a:cs typeface="Courier New" panose="02070309020205020404" pitchFamily="49" charset="0"/>
              </a:rPr>
              <a:t>If we add all the information in line 3, including the checksum byte, and drop the carries we should get 00.</a:t>
            </a:r>
          </a:p>
          <a:p>
            <a:r>
              <a:rPr lang="en-US" sz="2400" b="1" dirty="0">
                <a:solidFill>
                  <a:srgbClr val="004620"/>
                </a:solidFill>
                <a:cs typeface="Courier New" panose="02070309020205020404" pitchFamily="49" charset="0"/>
              </a:rPr>
              <a:t>07 + 00 + 20 + 00 + DB + FE + DC + FA + DD + F6 + 22 + 35 = 600H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5827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84000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8-5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52632"/>
            <a:ext cx="10294374" cy="830997"/>
          </a:xfrm>
          <a:prstGeom prst="rect">
            <a:avLst/>
          </a:prstGeom>
          <a:noFill/>
        </p:spPr>
        <p:txBody>
          <a:bodyPr wrap="square">
            <a:spAutoFit/>
          </a:bodyPr>
          <a:lstStyle/>
          <a:p>
            <a:r>
              <a:rPr lang="en-US" sz="2400" b="1" dirty="0"/>
              <a:t>Compare the data portion of the Intel hex file of Figure 8-9 with the opcodes in the list file of the test program given in Figure 8-8. Do they match?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84902" y="3687445"/>
            <a:ext cx="10422194"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In the first line of Figure 8-9, the data portion starts with 75H, the opcode for the instruction “MOV”, as shown in the list file of Figure 8-8. The last byte of the data in line 3 of Figure 8-9 is 22, which is the opcode for the “RET” instruction in the list file of Figure 8-8.</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58275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7520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654</TotalTime>
  <Words>1212</Words>
  <Application>Microsoft Office PowerPoint</Application>
  <PresentationFormat>Widescreen</PresentationFormat>
  <Paragraphs>111</Paragraphs>
  <Slides>24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85</cp:revision>
  <dcterms:created xsi:type="dcterms:W3CDTF">2021-12-24T07:30:16Z</dcterms:created>
  <dcterms:modified xsi:type="dcterms:W3CDTF">2022-01-09T16:00:07Z</dcterms:modified>
</cp:coreProperties>
</file>