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52"/>
  </p:notesMasterIdLst>
  <p:sldIdLst>
    <p:sldId id="273" r:id="rId2"/>
    <p:sldId id="256" r:id="rId3"/>
    <p:sldId id="257" r:id="rId4"/>
    <p:sldId id="258" r:id="rId5"/>
    <p:sldId id="338" r:id="rId6"/>
    <p:sldId id="378" r:id="rId7"/>
    <p:sldId id="379" r:id="rId8"/>
    <p:sldId id="380" r:id="rId9"/>
    <p:sldId id="381" r:id="rId10"/>
    <p:sldId id="368" r:id="rId11"/>
    <p:sldId id="382" r:id="rId12"/>
    <p:sldId id="383" r:id="rId13"/>
    <p:sldId id="384" r:id="rId14"/>
    <p:sldId id="385" r:id="rId15"/>
    <p:sldId id="386" r:id="rId16"/>
    <p:sldId id="387" r:id="rId17"/>
    <p:sldId id="388" r:id="rId18"/>
    <p:sldId id="389" r:id="rId19"/>
    <p:sldId id="390" r:id="rId20"/>
    <p:sldId id="391" r:id="rId21"/>
    <p:sldId id="392" r:id="rId22"/>
    <p:sldId id="393" r:id="rId23"/>
    <p:sldId id="394" r:id="rId24"/>
    <p:sldId id="395" r:id="rId25"/>
    <p:sldId id="396" r:id="rId26"/>
    <p:sldId id="397" r:id="rId27"/>
    <p:sldId id="398" r:id="rId28"/>
    <p:sldId id="399" r:id="rId29"/>
    <p:sldId id="400" r:id="rId30"/>
    <p:sldId id="401" r:id="rId31"/>
    <p:sldId id="402" r:id="rId32"/>
    <p:sldId id="403" r:id="rId33"/>
    <p:sldId id="404" r:id="rId34"/>
    <p:sldId id="405" r:id="rId35"/>
    <p:sldId id="406" r:id="rId36"/>
    <p:sldId id="407" r:id="rId37"/>
    <p:sldId id="408" r:id="rId38"/>
    <p:sldId id="409" r:id="rId39"/>
    <p:sldId id="410" r:id="rId40"/>
    <p:sldId id="411" r:id="rId41"/>
    <p:sldId id="304" r:id="rId42"/>
    <p:sldId id="412" r:id="rId43"/>
    <p:sldId id="413" r:id="rId44"/>
    <p:sldId id="414" r:id="rId45"/>
    <p:sldId id="415" r:id="rId46"/>
    <p:sldId id="416" r:id="rId47"/>
    <p:sldId id="377" r:id="rId48"/>
    <p:sldId id="418" r:id="rId49"/>
    <p:sldId id="417" r:id="rId50"/>
    <p:sldId id="41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37"/>
    <a:srgbClr val="65FFAB"/>
    <a:srgbClr val="004620"/>
    <a:srgbClr val="CC3300"/>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72400-3D7E-440D-9EA4-340B6948EFC7}" type="datetimeFigureOut">
              <a:rPr lang="en-US" smtClean="0"/>
              <a:t>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315A5-469A-4287-94FC-053411E55871}" type="slidenum">
              <a:rPr lang="en-US" smtClean="0"/>
              <a:t>‹#›</a:t>
            </a:fld>
            <a:endParaRPr lang="en-US"/>
          </a:p>
        </p:txBody>
      </p:sp>
    </p:spTree>
    <p:extLst>
      <p:ext uri="{BB962C8B-B14F-4D97-AF65-F5344CB8AC3E}">
        <p14:creationId xmlns:p14="http://schemas.microsoft.com/office/powerpoint/2010/main" val="2124014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25</a:t>
            </a:fld>
            <a:endParaRPr lang="en-US"/>
          </a:p>
        </p:txBody>
      </p:sp>
    </p:spTree>
    <p:extLst>
      <p:ext uri="{BB962C8B-B14F-4D97-AF65-F5344CB8AC3E}">
        <p14:creationId xmlns:p14="http://schemas.microsoft.com/office/powerpoint/2010/main" val="3990603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31</a:t>
            </a:fld>
            <a:endParaRPr lang="en-US"/>
          </a:p>
        </p:txBody>
      </p:sp>
    </p:spTree>
    <p:extLst>
      <p:ext uri="{BB962C8B-B14F-4D97-AF65-F5344CB8AC3E}">
        <p14:creationId xmlns:p14="http://schemas.microsoft.com/office/powerpoint/2010/main" val="3946984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32</a:t>
            </a:fld>
            <a:endParaRPr lang="en-US"/>
          </a:p>
        </p:txBody>
      </p:sp>
    </p:spTree>
    <p:extLst>
      <p:ext uri="{BB962C8B-B14F-4D97-AF65-F5344CB8AC3E}">
        <p14:creationId xmlns:p14="http://schemas.microsoft.com/office/powerpoint/2010/main" val="1199974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2330245"/>
            <a:ext cx="12192000" cy="1938992"/>
          </a:xfrm>
          <a:prstGeom prst="rect">
            <a:avLst/>
          </a:prstGeom>
          <a:noFill/>
        </p:spPr>
        <p:txBody>
          <a:bodyPr wrap="square" rtlCol="0">
            <a:spAutoFit/>
          </a:bodyPr>
          <a:lstStyle/>
          <a:p>
            <a:pPr algn="ctr"/>
            <a:r>
              <a:rPr lang="en-US" sz="6000" b="1" dirty="0"/>
              <a:t>8051 PROGRAMMING</a:t>
            </a:r>
          </a:p>
          <a:p>
            <a:pPr algn="ctr"/>
            <a:r>
              <a:rPr lang="en-US" sz="6000" b="1" dirty="0"/>
              <a:t>IN C</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7</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698607"/>
            <a:ext cx="10854813" cy="3046988"/>
          </a:xfrm>
          <a:prstGeom prst="rect">
            <a:avLst/>
          </a:prstGeom>
          <a:noFill/>
        </p:spPr>
        <p:txBody>
          <a:bodyPr wrap="square" rtlCol="0">
            <a:spAutoFit/>
          </a:bodyPr>
          <a:lstStyle/>
          <a:p>
            <a:r>
              <a:rPr lang="en-US" sz="2400" b="1" dirty="0"/>
              <a:t>	</a:t>
            </a:r>
            <a:r>
              <a:rPr lang="en-US" sz="2400" b="1" dirty="0">
                <a:solidFill>
                  <a:srgbClr val="004620"/>
                </a:solidFill>
              </a:rPr>
              <a:t>&gt;&gt; </a:t>
            </a:r>
            <a:r>
              <a:rPr lang="en-US" sz="2400" b="1" dirty="0"/>
              <a:t>  	Examine the C data type for the 8051</a:t>
            </a:r>
          </a:p>
          <a:p>
            <a:r>
              <a:rPr lang="en-US" sz="2400" b="1" dirty="0"/>
              <a:t>	</a:t>
            </a:r>
            <a:r>
              <a:rPr lang="en-US" sz="2400" b="1" dirty="0">
                <a:solidFill>
                  <a:srgbClr val="004620"/>
                </a:solidFill>
              </a:rPr>
              <a:t>&gt;&gt; </a:t>
            </a:r>
            <a:r>
              <a:rPr lang="en-US" sz="2400" b="1" dirty="0"/>
              <a:t>	Code 8051 C programs for time delay and I/O operations</a:t>
            </a:r>
          </a:p>
          <a:p>
            <a:r>
              <a:rPr lang="en-US" sz="2400" b="1" dirty="0"/>
              <a:t>	</a:t>
            </a:r>
            <a:r>
              <a:rPr lang="en-US" sz="2400" b="1" dirty="0">
                <a:solidFill>
                  <a:srgbClr val="004620"/>
                </a:solidFill>
              </a:rPr>
              <a:t>&gt;&gt; </a:t>
            </a:r>
            <a:r>
              <a:rPr lang="en-US" sz="2400" b="1" dirty="0"/>
              <a:t>	Code 8051 C programs for I/O bit manipulation</a:t>
            </a:r>
          </a:p>
          <a:p>
            <a:r>
              <a:rPr lang="en-US" sz="2400" b="1" dirty="0"/>
              <a:t>	</a:t>
            </a:r>
            <a:r>
              <a:rPr lang="en-US" sz="2400" b="1" dirty="0">
                <a:solidFill>
                  <a:srgbClr val="004620"/>
                </a:solidFill>
              </a:rPr>
              <a:t>&gt;&gt;</a:t>
            </a:r>
            <a:r>
              <a:rPr lang="en-US" sz="2400" b="1" dirty="0"/>
              <a:t>	Code 8051 C programs for logic and arithmetic operations </a:t>
            </a:r>
          </a:p>
          <a:p>
            <a:r>
              <a:rPr lang="en-US" sz="2400" b="1" dirty="0"/>
              <a:t>	</a:t>
            </a:r>
            <a:r>
              <a:rPr lang="en-US" sz="2400" b="1" dirty="0">
                <a:solidFill>
                  <a:srgbClr val="004620"/>
                </a:solidFill>
              </a:rPr>
              <a:t>&gt;&gt;</a:t>
            </a:r>
            <a:r>
              <a:rPr lang="en-US" sz="2400" b="1" dirty="0"/>
              <a:t> 	Code 8051 C programs for ASCII and BCD data conversion</a:t>
            </a:r>
          </a:p>
          <a:p>
            <a:r>
              <a:rPr lang="en-US" sz="2400" b="1" dirty="0"/>
              <a:t>	</a:t>
            </a:r>
            <a:r>
              <a:rPr lang="en-US" sz="2400" b="1" dirty="0">
                <a:solidFill>
                  <a:srgbClr val="004620"/>
                </a:solidFill>
              </a:rPr>
              <a:t>&gt;&gt;</a:t>
            </a:r>
            <a:r>
              <a:rPr lang="en-US" sz="2400" b="1" dirty="0"/>
              <a:t> 	Code 8051 C programs for binary (hex) to decimal conversion</a:t>
            </a:r>
          </a:p>
          <a:p>
            <a:r>
              <a:rPr lang="en-US" sz="2400" b="1" dirty="0"/>
              <a:t>	</a:t>
            </a:r>
            <a:r>
              <a:rPr lang="en-US" sz="2400" b="1" dirty="0">
                <a:solidFill>
                  <a:srgbClr val="004620"/>
                </a:solidFill>
              </a:rPr>
              <a:t>&gt;&gt;</a:t>
            </a:r>
            <a:r>
              <a:rPr lang="en-US" sz="2400" b="1" dirty="0"/>
              <a:t>	Code 8051 C programs to use the 8051 code space </a:t>
            </a:r>
          </a:p>
          <a:p>
            <a:r>
              <a:rPr lang="en-US" sz="2400" b="1" dirty="0"/>
              <a:t>	</a:t>
            </a:r>
            <a:r>
              <a:rPr lang="en-US" sz="2400" b="1" dirty="0">
                <a:solidFill>
                  <a:srgbClr val="004620"/>
                </a:solidFill>
              </a:rPr>
              <a:t>&gt;&gt;</a:t>
            </a:r>
            <a:r>
              <a:rPr lang="en-US" sz="2400" b="1" dirty="0"/>
              <a:t>	Code 8051 C programs for data serialization</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500181"/>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07226"/>
            <a:ext cx="10854813" cy="3539430"/>
          </a:xfrm>
          <a:prstGeom prst="rect">
            <a:avLst/>
          </a:prstGeom>
          <a:noFill/>
        </p:spPr>
        <p:txBody>
          <a:bodyPr wrap="square" rtlCol="0">
            <a:spAutoFit/>
          </a:bodyPr>
          <a:lstStyle/>
          <a:p>
            <a:pPr marL="457200" indent="-457200">
              <a:buFont typeface="Arial" panose="020B0604020202020204" pitchFamily="34" charset="0"/>
              <a:buChar char="•"/>
            </a:pPr>
            <a:r>
              <a:rPr lang="en-US" sz="2800" b="1" dirty="0"/>
              <a:t>The study of C programming for the 8051,</a:t>
            </a:r>
          </a:p>
          <a:p>
            <a:pPr marL="457200" indent="-457200">
              <a:buFont typeface="Arial" panose="020B0604020202020204" pitchFamily="34" charset="0"/>
              <a:buChar char="•"/>
            </a:pPr>
            <a:r>
              <a:rPr lang="en-US" sz="2800" b="1" dirty="0"/>
              <a:t>Section 7.1, data types and </a:t>
            </a:r>
            <a:r>
              <a:rPr lang="en-US" sz="2800" b="1"/>
              <a:t>time delays,</a:t>
            </a:r>
            <a:endParaRPr lang="en-US" sz="2800" b="1" dirty="0"/>
          </a:p>
          <a:p>
            <a:pPr marL="457200" indent="-457200">
              <a:buFont typeface="Arial" panose="020B0604020202020204" pitchFamily="34" charset="0"/>
              <a:buChar char="•"/>
            </a:pPr>
            <a:r>
              <a:rPr lang="en-US" sz="2800" b="1" dirty="0"/>
              <a:t>Section 7.2, I/O programming,</a:t>
            </a:r>
          </a:p>
          <a:p>
            <a:pPr marL="457200" indent="-457200">
              <a:buFont typeface="Arial" panose="020B0604020202020204" pitchFamily="34" charset="0"/>
              <a:buChar char="•"/>
            </a:pPr>
            <a:r>
              <a:rPr lang="en-US" sz="2800" b="1" dirty="0"/>
              <a:t>Section 7.3, the logic operations AND, OR, XOR, inverter, and shift,</a:t>
            </a:r>
          </a:p>
          <a:p>
            <a:pPr marL="457200" indent="-457200">
              <a:buFont typeface="Arial" panose="020B0604020202020204" pitchFamily="34" charset="0"/>
              <a:buChar char="•"/>
            </a:pPr>
            <a:r>
              <a:rPr lang="en-US" sz="2800" b="1" dirty="0"/>
              <a:t>Section 7.4, ASCII and BCD conversions and checksums,</a:t>
            </a:r>
          </a:p>
          <a:p>
            <a:pPr marL="457200" indent="-457200">
              <a:buFont typeface="Arial" panose="020B0604020202020204" pitchFamily="34" charset="0"/>
              <a:buChar char="•"/>
            </a:pPr>
            <a:r>
              <a:rPr lang="en-US" sz="2800" b="1" dirty="0"/>
              <a:t>Section 7.5, how 8051 C compilers use the program (code) ROM space for data,</a:t>
            </a:r>
          </a:p>
          <a:p>
            <a:pPr marL="457200" indent="-457200">
              <a:buFont typeface="Arial" panose="020B0604020202020204" pitchFamily="34" charset="0"/>
              <a:buChar char="•"/>
            </a:pPr>
            <a:r>
              <a:rPr lang="en-US" sz="2800" b="1" dirty="0"/>
              <a:t>Section 7.6, data serialization for 8051</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00536"/>
            <a:ext cx="10294374" cy="830997"/>
          </a:xfrm>
          <a:prstGeom prst="rect">
            <a:avLst/>
          </a:prstGeom>
          <a:noFill/>
        </p:spPr>
        <p:txBody>
          <a:bodyPr wrap="square">
            <a:spAutoFit/>
          </a:bodyPr>
          <a:lstStyle/>
          <a:p>
            <a:r>
              <a:rPr lang="en-US" sz="2400" b="1" dirty="0"/>
              <a:t>Write an 8051 C program to send values 00 - FF to port P1.</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831642"/>
            <a:ext cx="10422194" cy="3477875"/>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#include &lt;reg51.h&gt;</a:t>
            </a:r>
          </a:p>
          <a:p>
            <a:r>
              <a:rPr lang="en-US" sz="2200" b="1" dirty="0">
                <a:solidFill>
                  <a:srgbClr val="004620"/>
                </a:solidFill>
                <a:latin typeface="Courier New" panose="02070309020205020404" pitchFamily="49" charset="0"/>
                <a:cs typeface="Courier New" panose="02070309020205020404" pitchFamily="49" charset="0"/>
              </a:rPr>
              <a:t>void main(void)</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unsigned char z;</a:t>
            </a:r>
          </a:p>
          <a:p>
            <a:r>
              <a:rPr lang="en-US" sz="2200" b="1" dirty="0">
                <a:solidFill>
                  <a:srgbClr val="004620"/>
                </a:solidFill>
                <a:latin typeface="Courier New" panose="02070309020205020404" pitchFamily="49" charset="0"/>
                <a:cs typeface="Courier New" panose="02070309020205020404" pitchFamily="49" charset="0"/>
              </a:rPr>
              <a:t>    for(z=0;z&lt;=255;z++)</a:t>
            </a:r>
          </a:p>
          <a:p>
            <a:r>
              <a:rPr lang="en-US" sz="2200" b="1" dirty="0">
                <a:solidFill>
                  <a:srgbClr val="004620"/>
                </a:solidFill>
                <a:latin typeface="Courier New" panose="02070309020205020404" pitchFamily="49" charset="0"/>
                <a:cs typeface="Courier New" panose="02070309020205020404" pitchFamily="49" charset="0"/>
              </a:rPr>
              <a:t>      P1=z;</a:t>
            </a:r>
          </a:p>
          <a:p>
            <a:r>
              <a:rPr lang="en-US" sz="2200" b="1" dirty="0">
                <a:solidFill>
                  <a:srgbClr val="004620"/>
                </a:solidFill>
                <a:latin typeface="Courier New" panose="02070309020205020404" pitchFamily="49" charset="0"/>
                <a:cs typeface="Courier New" panose="02070309020205020404" pitchFamily="49" charset="0"/>
              </a:rPr>
              <a:t>  }</a:t>
            </a:r>
          </a:p>
          <a:p>
            <a:endParaRPr lang="en-US" sz="2200" b="1" dirty="0">
              <a:solidFill>
                <a:srgbClr val="004620"/>
              </a:solidFill>
              <a:latin typeface="Courier New" panose="02070309020205020404" pitchFamily="49" charset="0"/>
              <a:cs typeface="Courier New" panose="02070309020205020404" pitchFamily="49" charset="0"/>
            </a:endParaRPr>
          </a:p>
          <a:p>
            <a:r>
              <a:rPr lang="en-US" sz="2200" b="1" dirty="0">
                <a:solidFill>
                  <a:srgbClr val="004620"/>
                </a:solidFill>
                <a:cs typeface="Courier New" panose="02070309020205020404" pitchFamily="49" charset="0"/>
              </a:rPr>
              <a:t>Run the above program on your simulator to see how P1 displays values 00 - FFH in binary.</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36997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7322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00536"/>
            <a:ext cx="10294374" cy="830997"/>
          </a:xfrm>
          <a:prstGeom prst="rect">
            <a:avLst/>
          </a:prstGeom>
          <a:noFill/>
        </p:spPr>
        <p:txBody>
          <a:bodyPr wrap="square">
            <a:spAutoFit/>
          </a:bodyPr>
          <a:lstStyle/>
          <a:p>
            <a:r>
              <a:rPr lang="en-US" sz="2400" b="1" dirty="0"/>
              <a:t>Write an 8051 C program to send hex values for ASCII characters of 0, 1, 2, 3, 4, 5, A, B, C, and D to port P1.</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979126"/>
            <a:ext cx="10422194" cy="3477875"/>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#include &lt;reg51.h&gt;</a:t>
            </a:r>
          </a:p>
          <a:p>
            <a:r>
              <a:rPr lang="en-US" sz="2200" b="1" dirty="0">
                <a:solidFill>
                  <a:srgbClr val="004620"/>
                </a:solidFill>
                <a:latin typeface="Courier New" panose="02070309020205020404" pitchFamily="49" charset="0"/>
                <a:cs typeface="Courier New" panose="02070309020205020404" pitchFamily="49" charset="0"/>
              </a:rPr>
              <a:t>void main(void)</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unsigned char </a:t>
            </a:r>
            <a:r>
              <a:rPr lang="en-US" sz="2200" b="1" dirty="0" err="1">
                <a:solidFill>
                  <a:srgbClr val="004620"/>
                </a:solidFill>
                <a:latin typeface="Courier New" panose="02070309020205020404" pitchFamily="49" charset="0"/>
                <a:cs typeface="Courier New" panose="02070309020205020404" pitchFamily="49" charset="0"/>
              </a:rPr>
              <a:t>mynum</a:t>
            </a:r>
            <a:r>
              <a:rPr lang="en-US" sz="2200" b="1" dirty="0">
                <a:solidFill>
                  <a:srgbClr val="004620"/>
                </a:solidFill>
                <a:latin typeface="Courier New" panose="02070309020205020404" pitchFamily="49" charset="0"/>
                <a:cs typeface="Courier New" panose="02070309020205020404" pitchFamily="49" charset="0"/>
              </a:rPr>
              <a:t>[]= "012345ABCD";</a:t>
            </a:r>
          </a:p>
          <a:p>
            <a:r>
              <a:rPr lang="en-US" sz="2200" b="1" dirty="0">
                <a:solidFill>
                  <a:srgbClr val="004620"/>
                </a:solidFill>
                <a:latin typeface="Courier New" panose="02070309020205020404" pitchFamily="49" charset="0"/>
                <a:cs typeface="Courier New" panose="02070309020205020404" pitchFamily="49" charset="0"/>
              </a:rPr>
              <a:t>    unsigned char z;</a:t>
            </a:r>
          </a:p>
          <a:p>
            <a:r>
              <a:rPr lang="en-US" sz="2200" b="1" dirty="0">
                <a:solidFill>
                  <a:srgbClr val="004620"/>
                </a:solidFill>
                <a:latin typeface="Courier New" panose="02070309020205020404" pitchFamily="49" charset="0"/>
                <a:cs typeface="Courier New" panose="02070309020205020404" pitchFamily="49" charset="0"/>
              </a:rPr>
              <a:t>    for(z=0;z&lt;=10;z++)</a:t>
            </a:r>
          </a:p>
          <a:p>
            <a:r>
              <a:rPr lang="en-US" sz="2200" b="1" dirty="0">
                <a:solidFill>
                  <a:srgbClr val="004620"/>
                </a:solidFill>
                <a:latin typeface="Courier New" panose="02070309020205020404" pitchFamily="49" charset="0"/>
                <a:cs typeface="Courier New" panose="02070309020205020404" pitchFamily="49" charset="0"/>
              </a:rPr>
              <a:t>      P1=</a:t>
            </a:r>
            <a:r>
              <a:rPr lang="en-US" sz="2200" b="1" dirty="0" err="1">
                <a:solidFill>
                  <a:srgbClr val="004620"/>
                </a:solidFill>
                <a:latin typeface="Courier New" panose="02070309020205020404" pitchFamily="49" charset="0"/>
                <a:cs typeface="Courier New" panose="02070309020205020404" pitchFamily="49" charset="0"/>
              </a:rPr>
              <a:t>mynum</a:t>
            </a:r>
            <a:r>
              <a:rPr lang="en-US" sz="2200" b="1" dirty="0">
                <a:solidFill>
                  <a:srgbClr val="004620"/>
                </a:solidFill>
                <a:latin typeface="Courier New" panose="02070309020205020404" pitchFamily="49" charset="0"/>
                <a:cs typeface="Courier New" panose="02070309020205020404" pitchFamily="49" charset="0"/>
              </a:rPr>
              <a:t>[z];</a:t>
            </a:r>
          </a:p>
          <a:p>
            <a:r>
              <a:rPr lang="en-US" sz="2200" b="1" dirty="0">
                <a:solidFill>
                  <a:srgbClr val="004620"/>
                </a:solidFill>
                <a:latin typeface="Courier New" panose="02070309020205020404" pitchFamily="49" charset="0"/>
                <a:cs typeface="Courier New" panose="02070309020205020404" pitchFamily="49" charset="0"/>
              </a:rPr>
              <a:t>  }</a:t>
            </a:r>
            <a:endParaRPr lang="en-US" sz="2200" b="1" dirty="0">
              <a:solidFill>
                <a:srgbClr val="004620"/>
              </a:solidFill>
              <a:cs typeface="Courier New" panose="02070309020205020404" pitchFamily="49" charset="0"/>
            </a:endParaRPr>
          </a:p>
          <a:p>
            <a:r>
              <a:rPr lang="en-US" sz="2200" b="1" dirty="0">
                <a:solidFill>
                  <a:srgbClr val="004620"/>
                </a:solidFill>
                <a:cs typeface="Courier New" panose="02070309020205020404" pitchFamily="49" charset="0"/>
              </a:rPr>
              <a:t>Run the above program on your simulator to see how P1 displays values 30H, 31H, 32H, 33H, 34H, 35H, 41H, 42H, 43H, and 44H, the hex values for ASCII 0, 1, 2, and so on.</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36997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12516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00536"/>
            <a:ext cx="10294374" cy="461665"/>
          </a:xfrm>
          <a:prstGeom prst="rect">
            <a:avLst/>
          </a:prstGeom>
          <a:noFill/>
        </p:spPr>
        <p:txBody>
          <a:bodyPr wrap="square">
            <a:spAutoFit/>
          </a:bodyPr>
          <a:lstStyle/>
          <a:p>
            <a:r>
              <a:rPr lang="en-US" sz="2400" b="1" dirty="0"/>
              <a:t>Write an 8051 C program to toggle all the bits of P1 continuously.</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686279"/>
            <a:ext cx="10422194" cy="4154984"/>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 Toggle P1 forever</a:t>
            </a:r>
          </a:p>
          <a:p>
            <a:r>
              <a:rPr lang="en-US" sz="2200" b="1" dirty="0">
                <a:solidFill>
                  <a:srgbClr val="004620"/>
                </a:solidFill>
                <a:latin typeface="Courier New" panose="02070309020205020404" pitchFamily="49" charset="0"/>
                <a:cs typeface="Courier New" panose="02070309020205020404" pitchFamily="49" charset="0"/>
              </a:rPr>
              <a:t>#include &lt;reg51.h&gt;	</a:t>
            </a:r>
          </a:p>
          <a:p>
            <a:r>
              <a:rPr lang="en-US" sz="2200" b="1" dirty="0">
                <a:solidFill>
                  <a:srgbClr val="004620"/>
                </a:solidFill>
                <a:latin typeface="Courier New" panose="02070309020205020404" pitchFamily="49" charset="0"/>
                <a:cs typeface="Courier New" panose="02070309020205020404" pitchFamily="49" charset="0"/>
              </a:rPr>
              <a:t>void main(void)</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for(;;)      //repeat forever</a:t>
            </a:r>
          </a:p>
          <a:p>
            <a:r>
              <a:rPr lang="en-US" sz="2200" b="1" dirty="0">
                <a:solidFill>
                  <a:srgbClr val="004620"/>
                </a:solidFill>
                <a:latin typeface="Courier New" panose="02070309020205020404" pitchFamily="49" charset="0"/>
                <a:cs typeface="Courier New" panose="02070309020205020404" pitchFamily="49" charset="0"/>
              </a:rPr>
              <a:t>     { </a:t>
            </a:r>
          </a:p>
          <a:p>
            <a:r>
              <a:rPr lang="en-US" sz="2200" b="1" dirty="0">
                <a:solidFill>
                  <a:srgbClr val="004620"/>
                </a:solidFill>
                <a:latin typeface="Courier New" panose="02070309020205020404" pitchFamily="49" charset="0"/>
                <a:cs typeface="Courier New" panose="02070309020205020404" pitchFamily="49" charset="0"/>
              </a:rPr>
              <a:t>       P1=0x55;  //0x indicates the data is in hex (binary)</a:t>
            </a:r>
          </a:p>
          <a:p>
            <a:r>
              <a:rPr lang="en-US" sz="2200" b="1" dirty="0">
                <a:solidFill>
                  <a:srgbClr val="004620"/>
                </a:solidFill>
                <a:latin typeface="Courier New" panose="02070309020205020404" pitchFamily="49" charset="0"/>
                <a:cs typeface="Courier New" panose="02070309020205020404" pitchFamily="49" charset="0"/>
              </a:rPr>
              <a:t>       P1=0xAA;</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a:t>
            </a:r>
            <a:endParaRPr lang="en-US" sz="2200" b="1" dirty="0">
              <a:solidFill>
                <a:srgbClr val="004620"/>
              </a:solidFill>
              <a:cs typeface="Courier New" panose="02070309020205020404" pitchFamily="49" charset="0"/>
            </a:endParaRPr>
          </a:p>
          <a:p>
            <a:r>
              <a:rPr lang="en-US" sz="2200" b="1" dirty="0">
                <a:solidFill>
                  <a:srgbClr val="004620"/>
                </a:solidFill>
                <a:cs typeface="Courier New" panose="02070309020205020404" pitchFamily="49" charset="0"/>
              </a:rPr>
              <a:t>Run the above program on your simulator to see how P1 toggles continuously. Examine the </a:t>
            </a:r>
            <a:r>
              <a:rPr lang="en-US" sz="2200" b="1" dirty="0" err="1">
                <a:solidFill>
                  <a:srgbClr val="004620"/>
                </a:solidFill>
                <a:cs typeface="Courier New" panose="02070309020205020404" pitchFamily="49" charset="0"/>
              </a:rPr>
              <a:t>asm</a:t>
            </a:r>
            <a:r>
              <a:rPr lang="en-US" sz="2200" b="1" dirty="0">
                <a:solidFill>
                  <a:srgbClr val="004620"/>
                </a:solidFill>
                <a:cs typeface="Courier New" panose="02070309020205020404" pitchFamily="49" charset="0"/>
              </a:rPr>
              <a:t> code generated by the C compiler.</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25199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1603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outVertic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00536"/>
            <a:ext cx="10294374" cy="461665"/>
          </a:xfrm>
          <a:prstGeom prst="rect">
            <a:avLst/>
          </a:prstGeom>
          <a:noFill/>
        </p:spPr>
        <p:txBody>
          <a:bodyPr wrap="square">
            <a:spAutoFit/>
          </a:bodyPr>
          <a:lstStyle/>
          <a:p>
            <a:r>
              <a:rPr lang="en-US" sz="2400" b="1" dirty="0"/>
              <a:t>Write an 8051 C program to send values of –4 to +4 to port P1.</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686279"/>
            <a:ext cx="10422194" cy="3816429"/>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//sign numbers</a:t>
            </a:r>
          </a:p>
          <a:p>
            <a:r>
              <a:rPr lang="en-US" sz="2200" b="1" dirty="0">
                <a:solidFill>
                  <a:srgbClr val="004620"/>
                </a:solidFill>
                <a:latin typeface="Courier New" panose="02070309020205020404" pitchFamily="49" charset="0"/>
                <a:cs typeface="Courier New" panose="02070309020205020404" pitchFamily="49" charset="0"/>
              </a:rPr>
              <a:t>#include &lt;reg51.h&gt;</a:t>
            </a:r>
          </a:p>
          <a:p>
            <a:r>
              <a:rPr lang="en-US" sz="2200" b="1" dirty="0">
                <a:solidFill>
                  <a:srgbClr val="004620"/>
                </a:solidFill>
                <a:latin typeface="Courier New" panose="02070309020205020404" pitchFamily="49" charset="0"/>
                <a:cs typeface="Courier New" panose="02070309020205020404" pitchFamily="49" charset="0"/>
              </a:rPr>
              <a:t>void main(void)</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char </a:t>
            </a:r>
            <a:r>
              <a:rPr lang="en-US" sz="2200" b="1" dirty="0" err="1">
                <a:solidFill>
                  <a:srgbClr val="004620"/>
                </a:solidFill>
                <a:latin typeface="Courier New" panose="02070309020205020404" pitchFamily="49" charset="0"/>
                <a:cs typeface="Courier New" panose="02070309020205020404" pitchFamily="49" charset="0"/>
              </a:rPr>
              <a:t>mynum</a:t>
            </a:r>
            <a:r>
              <a:rPr lang="en-US" sz="2200" b="1" dirty="0">
                <a:solidFill>
                  <a:srgbClr val="004620"/>
                </a:solidFill>
                <a:latin typeface="Courier New" panose="02070309020205020404" pitchFamily="49" charset="0"/>
                <a:cs typeface="Courier New" panose="02070309020205020404" pitchFamily="49" charset="0"/>
              </a:rPr>
              <a:t>[]= {+1,-1,+2,-2,+3,-3,+4,-4};</a:t>
            </a:r>
          </a:p>
          <a:p>
            <a:r>
              <a:rPr lang="en-US" sz="2200" b="1" dirty="0">
                <a:solidFill>
                  <a:srgbClr val="004620"/>
                </a:solidFill>
                <a:latin typeface="Courier New" panose="02070309020205020404" pitchFamily="49" charset="0"/>
                <a:cs typeface="Courier New" panose="02070309020205020404" pitchFamily="49" charset="0"/>
              </a:rPr>
              <a:t>    unsigned char z;</a:t>
            </a:r>
          </a:p>
          <a:p>
            <a:r>
              <a:rPr lang="en-US" sz="2200" b="1" dirty="0">
                <a:solidFill>
                  <a:srgbClr val="004620"/>
                </a:solidFill>
                <a:latin typeface="Courier New" panose="02070309020205020404" pitchFamily="49" charset="0"/>
                <a:cs typeface="Courier New" panose="02070309020205020404" pitchFamily="49" charset="0"/>
              </a:rPr>
              <a:t>    for(z=0;z&lt;=8;z++)</a:t>
            </a:r>
          </a:p>
          <a:p>
            <a:r>
              <a:rPr lang="en-US" sz="2200" b="1" dirty="0">
                <a:solidFill>
                  <a:srgbClr val="004620"/>
                </a:solidFill>
                <a:latin typeface="Courier New" panose="02070309020205020404" pitchFamily="49" charset="0"/>
                <a:cs typeface="Courier New" panose="02070309020205020404" pitchFamily="49" charset="0"/>
              </a:rPr>
              <a:t>      P1=</a:t>
            </a:r>
            <a:r>
              <a:rPr lang="en-US" sz="2200" b="1" dirty="0" err="1">
                <a:solidFill>
                  <a:srgbClr val="004620"/>
                </a:solidFill>
                <a:latin typeface="Courier New" panose="02070309020205020404" pitchFamily="49" charset="0"/>
                <a:cs typeface="Courier New" panose="02070309020205020404" pitchFamily="49" charset="0"/>
              </a:rPr>
              <a:t>mynum</a:t>
            </a:r>
            <a:r>
              <a:rPr lang="en-US" sz="2200" b="1" dirty="0">
                <a:solidFill>
                  <a:srgbClr val="004620"/>
                </a:solidFill>
                <a:latin typeface="Courier New" panose="02070309020205020404" pitchFamily="49" charset="0"/>
                <a:cs typeface="Courier New" panose="02070309020205020404" pitchFamily="49" charset="0"/>
              </a:rPr>
              <a:t> [z];</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cs typeface="Courier New" panose="02070309020205020404" pitchFamily="49" charset="0"/>
              </a:rPr>
              <a:t>Run the above program on your simulator to see how P1 displays values of 1, FFH, 2, FEH, 3, FDH, 4, and FCH, the hex values for +1, –1, +2, –2, and so on.</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25199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00017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00536"/>
            <a:ext cx="10294374" cy="430887"/>
          </a:xfrm>
          <a:prstGeom prst="rect">
            <a:avLst/>
          </a:prstGeom>
          <a:noFill/>
        </p:spPr>
        <p:txBody>
          <a:bodyPr wrap="square">
            <a:spAutoFit/>
          </a:bodyPr>
          <a:lstStyle/>
          <a:p>
            <a:r>
              <a:rPr lang="en-US" sz="2200" b="1" dirty="0"/>
              <a:t>Write an 8051 C program to toggle bit D0 of the port P1 (P1.0) 50,000 times.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376571"/>
            <a:ext cx="10422194" cy="4493538"/>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#include &lt;reg51.h&gt;</a:t>
            </a:r>
          </a:p>
          <a:p>
            <a:r>
              <a:rPr lang="en-US" sz="2200" b="1" dirty="0" err="1">
                <a:solidFill>
                  <a:srgbClr val="004620"/>
                </a:solidFill>
                <a:latin typeface="Courier New" panose="02070309020205020404" pitchFamily="49" charset="0"/>
                <a:cs typeface="Courier New" panose="02070309020205020404" pitchFamily="49" charset="0"/>
              </a:rPr>
              <a:t>sbit</a:t>
            </a:r>
            <a:r>
              <a:rPr lang="en-US" sz="2200" b="1" dirty="0">
                <a:solidFill>
                  <a:srgbClr val="004620"/>
                </a:solidFill>
                <a:latin typeface="Courier New" panose="02070309020205020404" pitchFamily="49" charset="0"/>
                <a:cs typeface="Courier New" panose="02070309020205020404" pitchFamily="49" charset="0"/>
              </a:rPr>
              <a:t> MYBIT = P1^0;	//notice that </a:t>
            </a:r>
            <a:r>
              <a:rPr lang="en-US" sz="2200" b="1" dirty="0" err="1">
                <a:solidFill>
                  <a:srgbClr val="004620"/>
                </a:solidFill>
                <a:latin typeface="Courier New" panose="02070309020205020404" pitchFamily="49" charset="0"/>
                <a:cs typeface="Courier New" panose="02070309020205020404" pitchFamily="49" charset="0"/>
              </a:rPr>
              <a:t>sbit</a:t>
            </a:r>
            <a:r>
              <a:rPr lang="en-US" sz="2200" b="1" dirty="0">
                <a:solidFill>
                  <a:srgbClr val="004620"/>
                </a:solidFill>
                <a:latin typeface="Courier New" panose="02070309020205020404" pitchFamily="49" charset="0"/>
                <a:cs typeface="Courier New" panose="02070309020205020404" pitchFamily="49" charset="0"/>
              </a:rPr>
              <a:t> is </a:t>
            </a:r>
          </a:p>
          <a:p>
            <a:r>
              <a:rPr lang="en-US" sz="2200" b="1" dirty="0">
                <a:solidFill>
                  <a:srgbClr val="004620"/>
                </a:solidFill>
                <a:latin typeface="Courier New" panose="02070309020205020404" pitchFamily="49" charset="0"/>
                <a:cs typeface="Courier New" panose="02070309020205020404" pitchFamily="49" charset="0"/>
              </a:rPr>
              <a:t>               	//declared outside of main</a:t>
            </a:r>
          </a:p>
          <a:p>
            <a:r>
              <a:rPr lang="en-US" sz="2200" b="1" dirty="0">
                <a:solidFill>
                  <a:srgbClr val="004620"/>
                </a:solidFill>
                <a:latin typeface="Courier New" panose="02070309020205020404" pitchFamily="49" charset="0"/>
                <a:cs typeface="Courier New" panose="02070309020205020404" pitchFamily="49" charset="0"/>
              </a:rPr>
              <a:t>void main(void)</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unsigned int z;		</a:t>
            </a:r>
          </a:p>
          <a:p>
            <a:r>
              <a:rPr lang="en-US" sz="2200" b="1" dirty="0">
                <a:solidFill>
                  <a:srgbClr val="004620"/>
                </a:solidFill>
                <a:latin typeface="Courier New" panose="02070309020205020404" pitchFamily="49" charset="0"/>
                <a:cs typeface="Courier New" panose="02070309020205020404" pitchFamily="49" charset="0"/>
              </a:rPr>
              <a:t>    for (z=0; z&lt;=50000; z++)</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MYBIT = 0;</a:t>
            </a:r>
          </a:p>
          <a:p>
            <a:r>
              <a:rPr lang="en-US" sz="2200" b="1" dirty="0">
                <a:solidFill>
                  <a:srgbClr val="004620"/>
                </a:solidFill>
                <a:latin typeface="Courier New" panose="02070309020205020404" pitchFamily="49" charset="0"/>
                <a:cs typeface="Courier New" panose="02070309020205020404" pitchFamily="49" charset="0"/>
              </a:rPr>
              <a:t>        MYBIT = 1;</a:t>
            </a:r>
          </a:p>
          <a:p>
            <a:r>
              <a:rPr lang="en-US" sz="2200" b="1" dirty="0">
                <a:solidFill>
                  <a:srgbClr val="004620"/>
                </a:solidFill>
                <a:latin typeface="Courier New" panose="02070309020205020404" pitchFamily="49" charset="0"/>
                <a:cs typeface="Courier New" panose="02070309020205020404" pitchFamily="49" charset="0"/>
              </a:rPr>
              <a:t>      }  </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cs typeface="Courier New" panose="02070309020205020404" pitchFamily="49" charset="0"/>
              </a:rPr>
              <a:t>Run the above program on your simulator to see how P1.0 toggles continuously.</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075014"/>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24679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948812" y="2005030"/>
            <a:ext cx="10284001" cy="3839574"/>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7-1: Some Widely Used Data Types for 8051 C</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7E9A03E-552B-45CC-A514-C7B90CC04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065" y="2347440"/>
            <a:ext cx="10033493" cy="3154753"/>
          </a:xfrm>
          <a:prstGeom prst="rect">
            <a:avLst/>
          </a:prstGeom>
        </p:spPr>
      </p:pic>
    </p:spTree>
    <p:extLst>
      <p:ext uri="{BB962C8B-B14F-4D97-AF65-F5344CB8AC3E}">
        <p14:creationId xmlns:p14="http://schemas.microsoft.com/office/powerpoint/2010/main" val="14539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vertical)">
                                      <p:cBhvr>
                                        <p:cTn id="14" dur="500"/>
                                        <p:tgtEl>
                                          <p:spTgt spid="4"/>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512048"/>
            <a:ext cx="10294374" cy="430887"/>
          </a:xfrm>
          <a:prstGeom prst="rect">
            <a:avLst/>
          </a:prstGeom>
          <a:noFill/>
        </p:spPr>
        <p:txBody>
          <a:bodyPr wrap="square">
            <a:spAutoFit/>
          </a:bodyPr>
          <a:lstStyle/>
          <a:p>
            <a:r>
              <a:rPr lang="en-US" sz="2200" b="1" dirty="0"/>
              <a:t>Write an 8051 C program to toggle bits of P1 continuously forever with some delay.</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214343"/>
            <a:ext cx="10422194" cy="4462760"/>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Toggle P1 forever with some delay in between "on" and "off". </a:t>
            </a:r>
          </a:p>
          <a:p>
            <a:r>
              <a:rPr lang="en-US" sz="2200" b="1" dirty="0">
                <a:solidFill>
                  <a:srgbClr val="004620"/>
                </a:solidFill>
                <a:latin typeface="Courier New" panose="02070309020205020404" pitchFamily="49" charset="0"/>
                <a:cs typeface="Courier New" panose="02070309020205020404" pitchFamily="49" charset="0"/>
              </a:rPr>
              <a:t>#include &lt;reg51.h&gt;	</a:t>
            </a:r>
          </a:p>
          <a:p>
            <a:r>
              <a:rPr lang="en-US" sz="2200" b="1" dirty="0">
                <a:solidFill>
                  <a:srgbClr val="004620"/>
                </a:solidFill>
                <a:latin typeface="Courier New" panose="02070309020205020404" pitchFamily="49" charset="0"/>
                <a:cs typeface="Courier New" panose="02070309020205020404" pitchFamily="49" charset="0"/>
              </a:rPr>
              <a:t>void main(void)</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unsigned int x;</a:t>
            </a:r>
          </a:p>
          <a:p>
            <a:r>
              <a:rPr lang="en-US" sz="2200" b="1" dirty="0">
                <a:solidFill>
                  <a:srgbClr val="004620"/>
                </a:solidFill>
                <a:latin typeface="Courier New" panose="02070309020205020404" pitchFamily="49" charset="0"/>
                <a:cs typeface="Courier New" panose="02070309020205020404" pitchFamily="49" charset="0"/>
              </a:rPr>
              <a:t>    for(;;)                   //repeat forever</a:t>
            </a:r>
          </a:p>
          <a:p>
            <a:r>
              <a:rPr lang="en-US" sz="2200" b="1" dirty="0">
                <a:solidFill>
                  <a:srgbClr val="004620"/>
                </a:solidFill>
                <a:latin typeface="Courier New" panose="02070309020205020404" pitchFamily="49" charset="0"/>
                <a:cs typeface="Courier New" panose="02070309020205020404" pitchFamily="49" charset="0"/>
              </a:rPr>
              <a:t>      { </a:t>
            </a:r>
          </a:p>
          <a:p>
            <a:r>
              <a:rPr lang="en-US" sz="2200" b="1" dirty="0">
                <a:solidFill>
                  <a:srgbClr val="004620"/>
                </a:solidFill>
                <a:latin typeface="Courier New" panose="02070309020205020404" pitchFamily="49" charset="0"/>
                <a:cs typeface="Courier New" panose="02070309020205020404" pitchFamily="49" charset="0"/>
              </a:rPr>
              <a:t>        P1=0x55; </a:t>
            </a:r>
          </a:p>
          <a:p>
            <a:r>
              <a:rPr lang="en-US" sz="2200" b="1" dirty="0">
                <a:solidFill>
                  <a:srgbClr val="004620"/>
                </a:solidFill>
                <a:latin typeface="Courier New" panose="02070309020205020404" pitchFamily="49" charset="0"/>
                <a:cs typeface="Courier New" panose="02070309020205020404" pitchFamily="49" charset="0"/>
              </a:rPr>
              <a:t>        for(x=0;x&lt;40000;x++);  //delay size unknown </a:t>
            </a:r>
          </a:p>
          <a:p>
            <a:r>
              <a:rPr lang="en-US" sz="2200" b="1" dirty="0">
                <a:solidFill>
                  <a:srgbClr val="004620"/>
                </a:solidFill>
                <a:latin typeface="Courier New" panose="02070309020205020404" pitchFamily="49" charset="0"/>
                <a:cs typeface="Courier New" panose="02070309020205020404" pitchFamily="49" charset="0"/>
              </a:rPr>
              <a:t>        P1=0xAA;</a:t>
            </a:r>
          </a:p>
          <a:p>
            <a:r>
              <a:rPr lang="en-US" sz="2200" b="1" dirty="0">
                <a:solidFill>
                  <a:srgbClr val="004620"/>
                </a:solidFill>
                <a:latin typeface="Courier New" panose="02070309020205020404" pitchFamily="49" charset="0"/>
                <a:cs typeface="Courier New" panose="02070309020205020404" pitchFamily="49" charset="0"/>
              </a:rPr>
              <a:t>        for(x=0;x&lt;40000;x++);</a:t>
            </a:r>
          </a:p>
          <a:p>
            <a:r>
              <a:rPr lang="en-US" sz="2200" b="1" dirty="0">
                <a:solidFill>
                  <a:srgbClr val="004620"/>
                </a:solidFill>
                <a:latin typeface="Courier New" panose="02070309020205020404" pitchFamily="49" charset="0"/>
                <a:cs typeface="Courier New" panose="02070309020205020404" pitchFamily="49" charset="0"/>
              </a:rPr>
              <a:t>    }	</a:t>
            </a:r>
          </a:p>
          <a:p>
            <a:r>
              <a:rPr lang="en-US" sz="2200" b="1" dirty="0">
                <a:solidFill>
                  <a:srgbClr val="004620"/>
                </a:solidFill>
                <a:latin typeface="Courier New" panose="02070309020205020404" pitchFamily="49" charset="0"/>
                <a:cs typeface="Courier New" panose="02070309020205020404" pitchFamily="49" charset="0"/>
              </a:rPr>
              <a:t>  }</a:t>
            </a:r>
            <a:endParaRPr lang="en-US" sz="22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191278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89462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67559C8-7A3C-4D08-8B54-6A1FBCA7FB6C}"/>
              </a:ext>
            </a:extLst>
          </p:cNvPr>
          <p:cNvSpPr/>
          <p:nvPr/>
        </p:nvSpPr>
        <p:spPr>
          <a:xfrm>
            <a:off x="6401413" y="5194484"/>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397E47DF-238B-42FE-B41A-4F110635321E}"/>
              </a:ext>
            </a:extLst>
          </p:cNvPr>
          <p:cNvSpPr/>
          <p:nvPr/>
        </p:nvSpPr>
        <p:spPr>
          <a:xfrm>
            <a:off x="6401414" y="2614602"/>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512048"/>
            <a:ext cx="10294374" cy="369332"/>
          </a:xfrm>
          <a:prstGeom prst="rect">
            <a:avLst/>
          </a:prstGeom>
          <a:noFill/>
        </p:spPr>
        <p:txBody>
          <a:bodyPr wrap="square">
            <a:spAutoFit/>
          </a:bodyPr>
          <a:lstStyle/>
          <a:p>
            <a:r>
              <a:rPr lang="en-US" b="1" dirty="0"/>
              <a:t>Write an 8051 C program to toggle the bits of P1 ports continuously with a 250 </a:t>
            </a:r>
            <a:r>
              <a:rPr lang="en-US" b="1" dirty="0" err="1"/>
              <a:t>ms</a:t>
            </a:r>
            <a:r>
              <a:rPr lang="en-US" b="1" dirty="0"/>
              <a:t> delay.</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081611"/>
            <a:ext cx="8962104" cy="5078313"/>
          </a:xfrm>
          <a:prstGeom prst="rect">
            <a:avLst/>
          </a:prstGeom>
          <a:noFill/>
        </p:spPr>
        <p:txBody>
          <a:bodyPr wrap="square">
            <a:spAutoFit/>
          </a:bodyPr>
          <a:lstStyle/>
          <a:p>
            <a:r>
              <a:rPr lang="en-US" sz="1700" b="1" dirty="0">
                <a:solidFill>
                  <a:srgbClr val="004620"/>
                </a:solidFill>
                <a:latin typeface="Courier New" panose="02070309020205020404" pitchFamily="49" charset="0"/>
                <a:cs typeface="Courier New" panose="02070309020205020404" pitchFamily="49" charset="0"/>
              </a:rPr>
              <a:t>#include &lt;reg51.h&gt;</a:t>
            </a:r>
          </a:p>
          <a:p>
            <a:r>
              <a:rPr lang="en-US" sz="1700" b="1" dirty="0">
                <a:solidFill>
                  <a:srgbClr val="004620"/>
                </a:solidFill>
                <a:latin typeface="Courier New" panose="02070309020205020404" pitchFamily="49" charset="0"/>
                <a:cs typeface="Courier New" panose="02070309020205020404" pitchFamily="49" charset="0"/>
              </a:rPr>
              <a:t>void </a:t>
            </a:r>
            <a:r>
              <a:rPr lang="en-US" sz="1700" b="1" dirty="0" err="1">
                <a:solidFill>
                  <a:srgbClr val="004620"/>
                </a:solidFill>
                <a:latin typeface="Courier New" panose="02070309020205020404" pitchFamily="49" charset="0"/>
                <a:cs typeface="Courier New" panose="02070309020205020404" pitchFamily="49" charset="0"/>
              </a:rPr>
              <a:t>MSDelay</a:t>
            </a:r>
            <a:r>
              <a:rPr lang="en-US" sz="1700" b="1" dirty="0">
                <a:solidFill>
                  <a:srgbClr val="004620"/>
                </a:solidFill>
                <a:latin typeface="Courier New" panose="02070309020205020404" pitchFamily="49" charset="0"/>
                <a:cs typeface="Courier New" panose="02070309020205020404" pitchFamily="49" charset="0"/>
              </a:rPr>
              <a:t>(unsigned int);</a:t>
            </a:r>
          </a:p>
          <a:p>
            <a:r>
              <a:rPr lang="en-US" sz="1700" b="1" dirty="0">
                <a:solidFill>
                  <a:srgbClr val="004620"/>
                </a:solidFill>
                <a:latin typeface="Courier New" panose="02070309020205020404" pitchFamily="49" charset="0"/>
                <a:cs typeface="Courier New" panose="02070309020205020404" pitchFamily="49" charset="0"/>
              </a:rPr>
              <a:t>void main(void)</a:t>
            </a:r>
          </a:p>
          <a:p>
            <a:r>
              <a:rPr lang="en-US" sz="1700" b="1" dirty="0">
                <a:solidFill>
                  <a:srgbClr val="004620"/>
                </a:solidFill>
                <a:latin typeface="Courier New" panose="02070309020205020404" pitchFamily="49" charset="0"/>
                <a:cs typeface="Courier New" panose="02070309020205020404" pitchFamily="49" charset="0"/>
              </a:rPr>
              <a:t>  {</a:t>
            </a:r>
          </a:p>
          <a:p>
            <a:r>
              <a:rPr lang="en-US" sz="1700" b="1" dirty="0">
                <a:solidFill>
                  <a:srgbClr val="004620"/>
                </a:solidFill>
                <a:latin typeface="Courier New" panose="02070309020205020404" pitchFamily="49" charset="0"/>
                <a:cs typeface="Courier New" panose="02070309020205020404" pitchFamily="49" charset="0"/>
              </a:rPr>
              <a:t>    while(1)   //repeat forever</a:t>
            </a:r>
          </a:p>
          <a:p>
            <a:r>
              <a:rPr lang="en-US" sz="1700" b="1" dirty="0">
                <a:solidFill>
                  <a:srgbClr val="004620"/>
                </a:solidFill>
                <a:latin typeface="Courier New" panose="02070309020205020404" pitchFamily="49" charset="0"/>
                <a:cs typeface="Courier New" panose="02070309020205020404" pitchFamily="49" charset="0"/>
              </a:rPr>
              <a:t>      {</a:t>
            </a:r>
          </a:p>
          <a:p>
            <a:r>
              <a:rPr lang="en-US" sz="1700" b="1" dirty="0">
                <a:solidFill>
                  <a:srgbClr val="004620"/>
                </a:solidFill>
                <a:latin typeface="Courier New" panose="02070309020205020404" pitchFamily="49" charset="0"/>
                <a:cs typeface="Courier New" panose="02070309020205020404" pitchFamily="49" charset="0"/>
              </a:rPr>
              <a:t>        P1=0x55;</a:t>
            </a:r>
          </a:p>
          <a:p>
            <a:r>
              <a:rPr lang="en-US" sz="1700" b="1" dirty="0">
                <a:solidFill>
                  <a:srgbClr val="004620"/>
                </a:solidFill>
                <a:latin typeface="Courier New" panose="02070309020205020404" pitchFamily="49" charset="0"/>
                <a:cs typeface="Courier New" panose="02070309020205020404" pitchFamily="49" charset="0"/>
              </a:rPr>
              <a:t>        </a:t>
            </a:r>
            <a:r>
              <a:rPr lang="en-US" sz="1700" b="1" dirty="0" err="1">
                <a:solidFill>
                  <a:srgbClr val="004620"/>
                </a:solidFill>
                <a:latin typeface="Courier New" panose="02070309020205020404" pitchFamily="49" charset="0"/>
                <a:cs typeface="Courier New" panose="02070309020205020404" pitchFamily="49" charset="0"/>
              </a:rPr>
              <a:t>MSDelay</a:t>
            </a:r>
            <a:r>
              <a:rPr lang="en-US" sz="1700" b="1" dirty="0">
                <a:solidFill>
                  <a:srgbClr val="004620"/>
                </a:solidFill>
                <a:latin typeface="Courier New" panose="02070309020205020404" pitchFamily="49" charset="0"/>
                <a:cs typeface="Courier New" panose="02070309020205020404" pitchFamily="49" charset="0"/>
              </a:rPr>
              <a:t>(250);</a:t>
            </a:r>
          </a:p>
          <a:p>
            <a:r>
              <a:rPr lang="en-US" sz="1700" b="1" dirty="0">
                <a:solidFill>
                  <a:srgbClr val="004620"/>
                </a:solidFill>
                <a:latin typeface="Courier New" panose="02070309020205020404" pitchFamily="49" charset="0"/>
                <a:cs typeface="Courier New" panose="02070309020205020404" pitchFamily="49" charset="0"/>
              </a:rPr>
              <a:t>        P1=0xAA;</a:t>
            </a:r>
          </a:p>
          <a:p>
            <a:r>
              <a:rPr lang="en-US" sz="1700" b="1" dirty="0">
                <a:solidFill>
                  <a:srgbClr val="004620"/>
                </a:solidFill>
                <a:latin typeface="Courier New" panose="02070309020205020404" pitchFamily="49" charset="0"/>
                <a:cs typeface="Courier New" panose="02070309020205020404" pitchFamily="49" charset="0"/>
              </a:rPr>
              <a:t>        </a:t>
            </a:r>
            <a:r>
              <a:rPr lang="en-US" sz="1700" b="1" dirty="0" err="1">
                <a:solidFill>
                  <a:srgbClr val="004620"/>
                </a:solidFill>
                <a:latin typeface="Courier New" panose="02070309020205020404" pitchFamily="49" charset="0"/>
                <a:cs typeface="Courier New" panose="02070309020205020404" pitchFamily="49" charset="0"/>
              </a:rPr>
              <a:t>MSDelay</a:t>
            </a:r>
            <a:r>
              <a:rPr lang="en-US" sz="1700" b="1" dirty="0">
                <a:solidFill>
                  <a:srgbClr val="004620"/>
                </a:solidFill>
                <a:latin typeface="Courier New" panose="02070309020205020404" pitchFamily="49" charset="0"/>
                <a:cs typeface="Courier New" panose="02070309020205020404" pitchFamily="49" charset="0"/>
              </a:rPr>
              <a:t>(250);</a:t>
            </a:r>
          </a:p>
          <a:p>
            <a:r>
              <a:rPr lang="en-US" sz="1700" b="1" dirty="0">
                <a:solidFill>
                  <a:srgbClr val="004620"/>
                </a:solidFill>
                <a:latin typeface="Courier New" panose="02070309020205020404" pitchFamily="49" charset="0"/>
                <a:cs typeface="Courier New" panose="02070309020205020404" pitchFamily="49" charset="0"/>
              </a:rPr>
              <a:t>      }</a:t>
            </a:r>
          </a:p>
          <a:p>
            <a:r>
              <a:rPr lang="en-US" sz="1700" b="1" dirty="0">
                <a:solidFill>
                  <a:srgbClr val="004620"/>
                </a:solidFill>
                <a:latin typeface="Courier New" panose="02070309020205020404" pitchFamily="49" charset="0"/>
                <a:cs typeface="Courier New" panose="02070309020205020404" pitchFamily="49" charset="0"/>
              </a:rPr>
              <a:t>  }</a:t>
            </a:r>
          </a:p>
          <a:p>
            <a:r>
              <a:rPr lang="en-US" sz="1700" b="1" dirty="0">
                <a:solidFill>
                  <a:srgbClr val="004620"/>
                </a:solidFill>
                <a:latin typeface="Courier New" panose="02070309020205020404" pitchFamily="49" charset="0"/>
                <a:cs typeface="Courier New" panose="02070309020205020404" pitchFamily="49" charset="0"/>
              </a:rPr>
              <a:t>void </a:t>
            </a:r>
            <a:r>
              <a:rPr lang="en-US" sz="1700" b="1" dirty="0" err="1">
                <a:solidFill>
                  <a:srgbClr val="004620"/>
                </a:solidFill>
                <a:latin typeface="Courier New" panose="02070309020205020404" pitchFamily="49" charset="0"/>
                <a:cs typeface="Courier New" panose="02070309020205020404" pitchFamily="49" charset="0"/>
              </a:rPr>
              <a:t>MSDelay</a:t>
            </a:r>
            <a:r>
              <a:rPr lang="en-US" sz="1700" b="1" dirty="0">
                <a:solidFill>
                  <a:srgbClr val="004620"/>
                </a:solidFill>
                <a:latin typeface="Courier New" panose="02070309020205020404" pitchFamily="49" charset="0"/>
                <a:cs typeface="Courier New" panose="02070309020205020404" pitchFamily="49" charset="0"/>
              </a:rPr>
              <a:t>(unsigned int </a:t>
            </a:r>
            <a:r>
              <a:rPr lang="en-US" sz="1700" b="1" dirty="0" err="1">
                <a:solidFill>
                  <a:srgbClr val="004620"/>
                </a:solidFill>
                <a:latin typeface="Courier New" panose="02070309020205020404" pitchFamily="49" charset="0"/>
                <a:cs typeface="Courier New" panose="02070309020205020404" pitchFamily="49" charset="0"/>
              </a:rPr>
              <a:t>itime</a:t>
            </a:r>
            <a:r>
              <a:rPr lang="en-US" sz="1700" b="1" dirty="0">
                <a:solidFill>
                  <a:srgbClr val="004620"/>
                </a:solidFill>
                <a:latin typeface="Courier New" panose="02070309020205020404" pitchFamily="49" charset="0"/>
                <a:cs typeface="Courier New" panose="02070309020205020404" pitchFamily="49" charset="0"/>
              </a:rPr>
              <a:t>)</a:t>
            </a:r>
          </a:p>
          <a:p>
            <a:r>
              <a:rPr lang="en-US" sz="1700" b="1" dirty="0">
                <a:solidFill>
                  <a:srgbClr val="004620"/>
                </a:solidFill>
                <a:latin typeface="Courier New" panose="02070309020205020404" pitchFamily="49" charset="0"/>
                <a:cs typeface="Courier New" panose="02070309020205020404" pitchFamily="49" charset="0"/>
              </a:rPr>
              <a:t>  {</a:t>
            </a:r>
          </a:p>
          <a:p>
            <a:r>
              <a:rPr lang="en-US" sz="1700" b="1" dirty="0">
                <a:solidFill>
                  <a:srgbClr val="004620"/>
                </a:solidFill>
                <a:latin typeface="Courier New" panose="02070309020205020404" pitchFamily="49" charset="0"/>
                <a:cs typeface="Courier New" panose="02070309020205020404" pitchFamily="49" charset="0"/>
              </a:rPr>
              <a:t>    unsigned int </a:t>
            </a:r>
            <a:r>
              <a:rPr lang="en-US" sz="1700" b="1" dirty="0" err="1">
                <a:solidFill>
                  <a:srgbClr val="004620"/>
                </a:solidFill>
                <a:latin typeface="Courier New" panose="02070309020205020404" pitchFamily="49" charset="0"/>
                <a:cs typeface="Courier New" panose="02070309020205020404" pitchFamily="49" charset="0"/>
              </a:rPr>
              <a:t>i</a:t>
            </a:r>
            <a:r>
              <a:rPr lang="en-US" sz="1700" b="1" dirty="0">
                <a:solidFill>
                  <a:srgbClr val="004620"/>
                </a:solidFill>
                <a:latin typeface="Courier New" panose="02070309020205020404" pitchFamily="49" charset="0"/>
                <a:cs typeface="Courier New" panose="02070309020205020404" pitchFamily="49" charset="0"/>
              </a:rPr>
              <a:t>, j;</a:t>
            </a:r>
          </a:p>
          <a:p>
            <a:r>
              <a:rPr lang="en-US" sz="1700" b="1" dirty="0">
                <a:solidFill>
                  <a:srgbClr val="004620"/>
                </a:solidFill>
                <a:latin typeface="Courier New" panose="02070309020205020404" pitchFamily="49" charset="0"/>
                <a:cs typeface="Courier New" panose="02070309020205020404" pitchFamily="49" charset="0"/>
              </a:rPr>
              <a:t>    for(</a:t>
            </a:r>
            <a:r>
              <a:rPr lang="en-US" sz="1700" b="1" dirty="0" err="1">
                <a:solidFill>
                  <a:srgbClr val="004620"/>
                </a:solidFill>
                <a:latin typeface="Courier New" panose="02070309020205020404" pitchFamily="49" charset="0"/>
                <a:cs typeface="Courier New" panose="02070309020205020404" pitchFamily="49" charset="0"/>
              </a:rPr>
              <a:t>i</a:t>
            </a:r>
            <a:r>
              <a:rPr lang="en-US" sz="1700" b="1" dirty="0">
                <a:solidFill>
                  <a:srgbClr val="004620"/>
                </a:solidFill>
                <a:latin typeface="Courier New" panose="02070309020205020404" pitchFamily="49" charset="0"/>
                <a:cs typeface="Courier New" panose="02070309020205020404" pitchFamily="49" charset="0"/>
              </a:rPr>
              <a:t>=0;i&lt;</a:t>
            </a:r>
            <a:r>
              <a:rPr lang="en-US" sz="1700" b="1" dirty="0" err="1">
                <a:solidFill>
                  <a:srgbClr val="004620"/>
                </a:solidFill>
                <a:latin typeface="Courier New" panose="02070309020205020404" pitchFamily="49" charset="0"/>
                <a:cs typeface="Courier New" panose="02070309020205020404" pitchFamily="49" charset="0"/>
              </a:rPr>
              <a:t>itime;i</a:t>
            </a:r>
            <a:r>
              <a:rPr lang="en-US" sz="1700" b="1" dirty="0">
                <a:solidFill>
                  <a:srgbClr val="004620"/>
                </a:solidFill>
                <a:latin typeface="Courier New" panose="02070309020205020404" pitchFamily="49" charset="0"/>
                <a:cs typeface="Courier New" panose="02070309020205020404" pitchFamily="49" charset="0"/>
              </a:rPr>
              <a:t>++)</a:t>
            </a:r>
          </a:p>
          <a:p>
            <a:r>
              <a:rPr lang="en-US" sz="1700" b="1" dirty="0">
                <a:solidFill>
                  <a:srgbClr val="004620"/>
                </a:solidFill>
                <a:latin typeface="Courier New" panose="02070309020205020404" pitchFamily="49" charset="0"/>
                <a:cs typeface="Courier New" panose="02070309020205020404" pitchFamily="49" charset="0"/>
              </a:rPr>
              <a:t>      for(j=0;j&lt;1275;j++);</a:t>
            </a:r>
          </a:p>
          <a:p>
            <a:r>
              <a:rPr lang="en-US" sz="1700" b="1" dirty="0">
                <a:solidFill>
                  <a:srgbClr val="004620"/>
                </a:solidFill>
                <a:latin typeface="Courier New" panose="02070309020205020404" pitchFamily="49" charset="0"/>
                <a:cs typeface="Courier New" panose="02070309020205020404" pitchFamily="49" charset="0"/>
              </a:rPr>
              <a:t>  }</a:t>
            </a:r>
          </a:p>
          <a:p>
            <a:endParaRPr lang="en-US" b="1" dirty="0">
              <a:solidFill>
                <a:srgbClr val="004620"/>
              </a:solidFill>
              <a:latin typeface="Courier New" panose="02070309020205020404" pitchFamily="49" charset="0"/>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1780054"/>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9" name="TextBox 8">
            <a:extLst>
              <a:ext uri="{FF2B5EF4-FFF2-40B4-BE49-F238E27FC236}">
                <a16:creationId xmlns:a16="http://schemas.microsoft.com/office/drawing/2014/main" id="{29FA7650-6F31-4CA6-A3DE-809D211110BB}"/>
              </a:ext>
            </a:extLst>
          </p:cNvPr>
          <p:cNvSpPr txBox="1"/>
          <p:nvPr/>
        </p:nvSpPr>
        <p:spPr>
          <a:xfrm>
            <a:off x="6603591" y="5270218"/>
            <a:ext cx="4639595" cy="923330"/>
          </a:xfrm>
          <a:prstGeom prst="rect">
            <a:avLst/>
          </a:prstGeom>
          <a:noFill/>
        </p:spPr>
        <p:txBody>
          <a:bodyPr wrap="square">
            <a:spAutoFit/>
          </a:bodyPr>
          <a:lstStyle/>
          <a:p>
            <a:pPr algn="ctr"/>
            <a:r>
              <a:rPr lang="en-US" b="1" dirty="0">
                <a:solidFill>
                  <a:srgbClr val="004620"/>
                </a:solidFill>
                <a:latin typeface="Courier New" panose="02070309020205020404" pitchFamily="49" charset="0"/>
                <a:cs typeface="Courier New" panose="02070309020205020404" pitchFamily="49" charset="0"/>
              </a:rPr>
              <a:t>Run the above program on your Trainer and use the oscilloscope to measure the delay.</a:t>
            </a:r>
            <a:endParaRPr lang="en-US" b="1" dirty="0">
              <a:solidFill>
                <a:srgbClr val="004620"/>
              </a:solidFill>
              <a:cs typeface="Courier New" panose="02070309020205020404" pitchFamily="49" charset="0"/>
            </a:endParaRPr>
          </a:p>
        </p:txBody>
      </p:sp>
      <p:sp>
        <p:nvSpPr>
          <p:cNvPr id="13" name="TextBox 12">
            <a:extLst>
              <a:ext uri="{FF2B5EF4-FFF2-40B4-BE49-F238E27FC236}">
                <a16:creationId xmlns:a16="http://schemas.microsoft.com/office/drawing/2014/main" id="{CEF9796D-193C-41C8-B5CB-599A9E9B3F5C}"/>
              </a:ext>
            </a:extLst>
          </p:cNvPr>
          <p:cNvSpPr txBox="1"/>
          <p:nvPr/>
        </p:nvSpPr>
        <p:spPr>
          <a:xfrm>
            <a:off x="6716660" y="2662984"/>
            <a:ext cx="4413455" cy="923330"/>
          </a:xfrm>
          <a:prstGeom prst="rect">
            <a:avLst/>
          </a:prstGeom>
          <a:noFill/>
        </p:spPr>
        <p:txBody>
          <a:bodyPr wrap="square">
            <a:spAutoFit/>
          </a:bodyPr>
          <a:lstStyle/>
          <a:p>
            <a:pPr algn="ctr"/>
            <a:r>
              <a:rPr lang="en-US" b="1" dirty="0">
                <a:solidFill>
                  <a:srgbClr val="004620"/>
                </a:solidFill>
                <a:latin typeface="Courier New" panose="02070309020205020404" pitchFamily="49" charset="0"/>
                <a:cs typeface="Courier New" panose="02070309020205020404" pitchFamily="49" charset="0"/>
              </a:rPr>
              <a:t>The program below is tested for the DS89C4x0 </a:t>
            </a:r>
          </a:p>
          <a:p>
            <a:pPr algn="ctr"/>
            <a:r>
              <a:rPr lang="en-US" b="1" dirty="0">
                <a:solidFill>
                  <a:srgbClr val="004620"/>
                </a:solidFill>
                <a:latin typeface="Courier New" panose="02070309020205020404" pitchFamily="49" charset="0"/>
                <a:cs typeface="Courier New" panose="02070309020205020404" pitchFamily="49" charset="0"/>
              </a:rPr>
              <a:t>with XTAL = 11.0592 </a:t>
            </a:r>
            <a:r>
              <a:rPr lang="en-US" b="1" dirty="0" err="1">
                <a:solidFill>
                  <a:srgbClr val="004620"/>
                </a:solidFill>
                <a:latin typeface="Courier New" panose="02070309020205020404" pitchFamily="49" charset="0"/>
                <a:cs typeface="Courier New" panose="02070309020205020404" pitchFamily="49" charset="0"/>
              </a:rPr>
              <a:t>MHz.</a:t>
            </a:r>
            <a:endParaRPr lang="en-US" dirty="0"/>
          </a:p>
        </p:txBody>
      </p:sp>
    </p:spTree>
    <p:extLst>
      <p:ext uri="{BB962C8B-B14F-4D97-AF65-F5344CB8AC3E}">
        <p14:creationId xmlns:p14="http://schemas.microsoft.com/office/powerpoint/2010/main" val="250439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inVertic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animBg="1"/>
      <p:bldP spid="10" grpId="0"/>
      <p:bldP spid="8" grpId="0"/>
      <p:bldP spid="11" grpId="0"/>
      <p:bldP spid="12" grpId="0"/>
      <p:bldP spid="9"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97E47DF-238B-42FE-B41A-4F110635321E}"/>
              </a:ext>
            </a:extLst>
          </p:cNvPr>
          <p:cNvSpPr/>
          <p:nvPr/>
        </p:nvSpPr>
        <p:spPr>
          <a:xfrm>
            <a:off x="6432411" y="3749134"/>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369332"/>
          </a:xfrm>
          <a:prstGeom prst="rect">
            <a:avLst/>
          </a:prstGeom>
          <a:noFill/>
        </p:spPr>
        <p:txBody>
          <a:bodyPr wrap="square">
            <a:spAutoFit/>
          </a:bodyPr>
          <a:lstStyle/>
          <a:p>
            <a:r>
              <a:rPr lang="en-US" b="1" dirty="0"/>
              <a:t>Write a 8051 C program to toggle all the bits of P0 and P2 continuously with a 250 </a:t>
            </a:r>
            <a:r>
              <a:rPr lang="en-US" b="1" dirty="0" err="1"/>
              <a:t>ms</a:t>
            </a:r>
            <a:r>
              <a:rPr lang="en-US" b="1" dirty="0"/>
              <a:t> delay.</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1911133"/>
            <a:ext cx="8962104" cy="5016758"/>
          </a:xfrm>
          <a:prstGeom prst="rect">
            <a:avLst/>
          </a:prstGeom>
          <a:noFill/>
        </p:spPr>
        <p:txBody>
          <a:bodyPr wrap="square">
            <a:spAutoFit/>
          </a:bodyPr>
          <a:lstStyle/>
          <a:p>
            <a:r>
              <a:rPr lang="en-US" sz="1600" b="1" dirty="0">
                <a:solidFill>
                  <a:srgbClr val="004620"/>
                </a:solidFill>
                <a:latin typeface="Courier New" panose="02070309020205020404" pitchFamily="49" charset="0"/>
                <a:cs typeface="Courier New" panose="02070309020205020404" pitchFamily="49" charset="0"/>
              </a:rPr>
              <a:t>#include &lt;reg51.h&gt;			</a:t>
            </a:r>
          </a:p>
          <a:p>
            <a:r>
              <a:rPr lang="en-US" sz="1600" b="1" dirty="0">
                <a:solidFill>
                  <a:srgbClr val="004620"/>
                </a:solidFill>
                <a:latin typeface="Courier New" panose="02070309020205020404" pitchFamily="49" charset="0"/>
                <a:cs typeface="Courier New" panose="02070309020205020404" pitchFamily="49" charset="0"/>
              </a:rPr>
              <a:t>void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(unsigned int);</a:t>
            </a:r>
          </a:p>
          <a:p>
            <a:r>
              <a:rPr lang="en-US" sz="1600" b="1" dirty="0">
                <a:solidFill>
                  <a:srgbClr val="004620"/>
                </a:solidFill>
                <a:latin typeface="Courier New" panose="02070309020205020404" pitchFamily="49" charset="0"/>
                <a:cs typeface="Courier New" panose="02070309020205020404" pitchFamily="49" charset="0"/>
              </a:rPr>
              <a:t>void main(void)</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while(1)	//another way to do it forever</a:t>
            </a:r>
          </a:p>
          <a:p>
            <a:r>
              <a:rPr lang="en-US" sz="1600" b="1" dirty="0">
                <a:solidFill>
                  <a:srgbClr val="004620"/>
                </a:solidFill>
                <a:latin typeface="Courier New" panose="02070309020205020404" pitchFamily="49" charset="0"/>
                <a:cs typeface="Courier New" panose="02070309020205020404" pitchFamily="49" charset="0"/>
              </a:rPr>
              <a:t>      { </a:t>
            </a:r>
          </a:p>
          <a:p>
            <a:r>
              <a:rPr lang="en-US" sz="1600" b="1" dirty="0">
                <a:solidFill>
                  <a:srgbClr val="004620"/>
                </a:solidFill>
                <a:latin typeface="Courier New" panose="02070309020205020404" pitchFamily="49" charset="0"/>
                <a:cs typeface="Courier New" panose="02070309020205020404" pitchFamily="49" charset="0"/>
              </a:rPr>
              <a:t>        P0=0x55;</a:t>
            </a:r>
          </a:p>
          <a:p>
            <a:r>
              <a:rPr lang="en-US" sz="1600" b="1" dirty="0">
                <a:solidFill>
                  <a:srgbClr val="004620"/>
                </a:solidFill>
                <a:latin typeface="Courier New" panose="02070309020205020404" pitchFamily="49" charset="0"/>
                <a:cs typeface="Courier New" panose="02070309020205020404" pitchFamily="49" charset="0"/>
              </a:rPr>
              <a:t>        P2=0x55;</a:t>
            </a:r>
          </a:p>
          <a:p>
            <a:r>
              <a:rPr lang="en-US" sz="1600" b="1" dirty="0">
                <a:solidFill>
                  <a:srgbClr val="004620"/>
                </a:solidFill>
                <a:latin typeface="Courier New" panose="02070309020205020404" pitchFamily="49" charset="0"/>
                <a:cs typeface="Courier New" panose="02070309020205020404" pitchFamily="49" charset="0"/>
              </a:rPr>
              <a:t>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(250);</a:t>
            </a:r>
          </a:p>
          <a:p>
            <a:r>
              <a:rPr lang="en-US" sz="1600" b="1" dirty="0">
                <a:solidFill>
                  <a:srgbClr val="004620"/>
                </a:solidFill>
                <a:latin typeface="Courier New" panose="02070309020205020404" pitchFamily="49" charset="0"/>
                <a:cs typeface="Courier New" panose="02070309020205020404" pitchFamily="49" charset="0"/>
              </a:rPr>
              <a:t>        P0=0xAA;</a:t>
            </a:r>
          </a:p>
          <a:p>
            <a:r>
              <a:rPr lang="en-US" sz="1600" b="1" dirty="0">
                <a:solidFill>
                  <a:srgbClr val="004620"/>
                </a:solidFill>
                <a:latin typeface="Courier New" panose="02070309020205020404" pitchFamily="49" charset="0"/>
                <a:cs typeface="Courier New" panose="02070309020205020404" pitchFamily="49" charset="0"/>
              </a:rPr>
              <a:t>        P2=0xAA;</a:t>
            </a:r>
          </a:p>
          <a:p>
            <a:r>
              <a:rPr lang="en-US" sz="1600" b="1" dirty="0">
                <a:solidFill>
                  <a:srgbClr val="004620"/>
                </a:solidFill>
                <a:latin typeface="Courier New" panose="02070309020205020404" pitchFamily="49" charset="0"/>
                <a:cs typeface="Courier New" panose="02070309020205020404" pitchFamily="49" charset="0"/>
              </a:rPr>
              <a:t>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(250);</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void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(unsigned int </a:t>
            </a:r>
            <a:r>
              <a:rPr lang="en-US" sz="1600" b="1" dirty="0" err="1">
                <a:solidFill>
                  <a:srgbClr val="004620"/>
                </a:solidFill>
                <a:latin typeface="Courier New" panose="02070309020205020404" pitchFamily="49" charset="0"/>
                <a:cs typeface="Courier New" panose="02070309020205020404" pitchFamily="49" charset="0"/>
              </a:rPr>
              <a:t>itime</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unsigned int </a:t>
            </a:r>
            <a:r>
              <a:rPr lang="en-US" sz="1600" b="1" dirty="0" err="1">
                <a:solidFill>
                  <a:srgbClr val="004620"/>
                </a:solidFill>
                <a:latin typeface="Courier New" panose="02070309020205020404" pitchFamily="49" charset="0"/>
                <a:cs typeface="Courier New" panose="02070309020205020404" pitchFamily="49" charset="0"/>
              </a:rPr>
              <a:t>i</a:t>
            </a:r>
            <a:r>
              <a:rPr lang="en-US" sz="1600" b="1" dirty="0">
                <a:solidFill>
                  <a:srgbClr val="004620"/>
                </a:solidFill>
                <a:latin typeface="Courier New" panose="02070309020205020404" pitchFamily="49" charset="0"/>
                <a:cs typeface="Courier New" panose="02070309020205020404" pitchFamily="49" charset="0"/>
              </a:rPr>
              <a:t>, j;</a:t>
            </a:r>
          </a:p>
          <a:p>
            <a:r>
              <a:rPr lang="en-US" sz="1600" b="1" dirty="0">
                <a:solidFill>
                  <a:srgbClr val="004620"/>
                </a:solidFill>
                <a:latin typeface="Courier New" panose="02070309020205020404" pitchFamily="49" charset="0"/>
                <a:cs typeface="Courier New" panose="02070309020205020404" pitchFamily="49" charset="0"/>
              </a:rPr>
              <a:t>    for(</a:t>
            </a:r>
            <a:r>
              <a:rPr lang="en-US" sz="1600" b="1" dirty="0" err="1">
                <a:solidFill>
                  <a:srgbClr val="004620"/>
                </a:solidFill>
                <a:latin typeface="Courier New" panose="02070309020205020404" pitchFamily="49" charset="0"/>
                <a:cs typeface="Courier New" panose="02070309020205020404" pitchFamily="49" charset="0"/>
              </a:rPr>
              <a:t>i</a:t>
            </a:r>
            <a:r>
              <a:rPr lang="en-US" sz="1600" b="1" dirty="0">
                <a:solidFill>
                  <a:srgbClr val="004620"/>
                </a:solidFill>
                <a:latin typeface="Courier New" panose="02070309020205020404" pitchFamily="49" charset="0"/>
                <a:cs typeface="Courier New" panose="02070309020205020404" pitchFamily="49" charset="0"/>
              </a:rPr>
              <a:t>=0;i&lt;</a:t>
            </a:r>
            <a:r>
              <a:rPr lang="en-US" sz="1600" b="1" dirty="0" err="1">
                <a:solidFill>
                  <a:srgbClr val="004620"/>
                </a:solidFill>
                <a:latin typeface="Courier New" panose="02070309020205020404" pitchFamily="49" charset="0"/>
                <a:cs typeface="Courier New" panose="02070309020205020404" pitchFamily="49" charset="0"/>
              </a:rPr>
              <a:t>itime;i</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for(j=0;j&lt;1275;j++);</a:t>
            </a:r>
          </a:p>
          <a:p>
            <a:r>
              <a:rPr lang="en-US" sz="16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1733560"/>
            <a:ext cx="12192000" cy="400110"/>
          </a:xfrm>
          <a:prstGeom prst="rect">
            <a:avLst/>
          </a:prstGeom>
          <a:noFill/>
        </p:spPr>
        <p:txBody>
          <a:bodyPr wrap="square">
            <a:spAutoFit/>
          </a:bodyPr>
          <a:lstStyle/>
          <a:p>
            <a:pPr algn="ctr"/>
            <a:r>
              <a:rPr lang="en-US" sz="2000" b="1" dirty="0">
                <a:solidFill>
                  <a:srgbClr val="004620"/>
                </a:solidFill>
              </a:rPr>
              <a:t>Solution:</a:t>
            </a:r>
          </a:p>
        </p:txBody>
      </p:sp>
      <p:sp>
        <p:nvSpPr>
          <p:cNvPr id="13" name="TextBox 12">
            <a:extLst>
              <a:ext uri="{FF2B5EF4-FFF2-40B4-BE49-F238E27FC236}">
                <a16:creationId xmlns:a16="http://schemas.microsoft.com/office/drawing/2014/main" id="{CEF9796D-193C-41C8-B5CB-599A9E9B3F5C}"/>
              </a:ext>
            </a:extLst>
          </p:cNvPr>
          <p:cNvSpPr txBox="1"/>
          <p:nvPr/>
        </p:nvSpPr>
        <p:spPr>
          <a:xfrm>
            <a:off x="6747657" y="3797516"/>
            <a:ext cx="4413455" cy="923330"/>
          </a:xfrm>
          <a:prstGeom prst="rect">
            <a:avLst/>
          </a:prstGeom>
          <a:noFill/>
        </p:spPr>
        <p:txBody>
          <a:bodyPr wrap="square">
            <a:spAutoFit/>
          </a:bodyPr>
          <a:lstStyle/>
          <a:p>
            <a:pPr algn="ctr"/>
            <a:r>
              <a:rPr lang="en-US" b="1" dirty="0">
                <a:solidFill>
                  <a:srgbClr val="004620"/>
                </a:solidFill>
                <a:latin typeface="Courier New" panose="02070309020205020404" pitchFamily="49" charset="0"/>
                <a:cs typeface="Courier New" panose="02070309020205020404" pitchFamily="49" charset="0"/>
              </a:rPr>
              <a:t>//This program is tested </a:t>
            </a:r>
          </a:p>
          <a:p>
            <a:pPr algn="ctr"/>
            <a:r>
              <a:rPr lang="en-US" b="1" dirty="0">
                <a:solidFill>
                  <a:srgbClr val="004620"/>
                </a:solidFill>
                <a:latin typeface="Courier New" panose="02070309020205020404" pitchFamily="49" charset="0"/>
                <a:cs typeface="Courier New" panose="02070309020205020404" pitchFamily="49" charset="0"/>
              </a:rPr>
              <a:t>for the DS89C4x0 </a:t>
            </a:r>
          </a:p>
          <a:p>
            <a:pPr algn="ctr"/>
            <a:r>
              <a:rPr lang="en-US" b="1" dirty="0">
                <a:solidFill>
                  <a:srgbClr val="004620"/>
                </a:solidFill>
                <a:latin typeface="Courier New" panose="02070309020205020404" pitchFamily="49" charset="0"/>
                <a:cs typeface="Courier New" panose="02070309020205020404" pitchFamily="49" charset="0"/>
              </a:rPr>
              <a:t>with XTAL = 11.0592 MHz</a:t>
            </a:r>
          </a:p>
        </p:txBody>
      </p:sp>
    </p:spTree>
    <p:extLst>
      <p:ext uri="{BB962C8B-B14F-4D97-AF65-F5344CB8AC3E}">
        <p14:creationId xmlns:p14="http://schemas.microsoft.com/office/powerpoint/2010/main" val="160820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8"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707886"/>
          </a:xfrm>
          <a:prstGeom prst="rect">
            <a:avLst/>
          </a:prstGeom>
          <a:noFill/>
        </p:spPr>
        <p:txBody>
          <a:bodyPr wrap="square">
            <a:spAutoFit/>
          </a:bodyPr>
          <a:lstStyle/>
          <a:p>
            <a:r>
              <a:rPr lang="en-US" sz="2000" b="1" dirty="0"/>
              <a:t>LEDs are connected to bits P1 and P2.  Write an 8051 C program that shows the count  from 0 to FFH (0000 0000 to 1111 1111 in binary) on the LEDs.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541122"/>
            <a:ext cx="10294374" cy="4093428"/>
          </a:xfrm>
          <a:prstGeom prst="rect">
            <a:avLst/>
          </a:prstGeom>
          <a:noFill/>
        </p:spPr>
        <p:txBody>
          <a:bodyPr wrap="square">
            <a:spAutoFit/>
          </a:bodyPr>
          <a:lstStyle/>
          <a:p>
            <a:endParaRPr lang="en-US" sz="2000" b="1" dirty="0">
              <a:solidFill>
                <a:srgbClr val="004620"/>
              </a:solidFill>
              <a:latin typeface="Courier New" panose="02070309020205020404" pitchFamily="49" charset="0"/>
              <a:cs typeface="Courier New" panose="02070309020205020404" pitchFamily="49" charset="0"/>
            </a:endParaRPr>
          </a:p>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#define LED P2		//notice how we can define P2</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P1=00;    		//clear P1 </a:t>
            </a:r>
          </a:p>
          <a:p>
            <a:r>
              <a:rPr lang="en-US" sz="2000" b="1" dirty="0">
                <a:solidFill>
                  <a:srgbClr val="004620"/>
                </a:solidFill>
                <a:latin typeface="Courier New" panose="02070309020205020404" pitchFamily="49" charset="0"/>
                <a:cs typeface="Courier New" panose="02070309020205020404" pitchFamily="49" charset="0"/>
              </a:rPr>
              <a:t>    LED=0;    		//clear P2 </a:t>
            </a:r>
          </a:p>
          <a:p>
            <a:r>
              <a:rPr lang="en-US" sz="2000" b="1" dirty="0">
                <a:solidFill>
                  <a:srgbClr val="004620"/>
                </a:solidFill>
                <a:latin typeface="Courier New" panose="02070309020205020404" pitchFamily="49" charset="0"/>
                <a:cs typeface="Courier New" panose="02070309020205020404" pitchFamily="49" charset="0"/>
              </a:rPr>
              <a:t>    for(;;)  		//repeat forever</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P1++; 		//increment P1</a:t>
            </a:r>
          </a:p>
          <a:p>
            <a:r>
              <a:rPr lang="en-US" sz="2000" b="1" dirty="0">
                <a:solidFill>
                  <a:srgbClr val="004620"/>
                </a:solidFill>
                <a:latin typeface="Courier New" panose="02070309020205020404" pitchFamily="49" charset="0"/>
                <a:cs typeface="Courier New" panose="02070309020205020404" pitchFamily="49" charset="0"/>
              </a:rPr>
              <a:t>        LED++; 		//increment P2</a:t>
            </a:r>
          </a:p>
          <a:p>
            <a:r>
              <a:rPr lang="en-US" sz="2000" b="1" dirty="0">
                <a:solidFill>
                  <a:srgbClr val="004620"/>
                </a:solidFill>
                <a:latin typeface="Courier New" panose="02070309020205020404" pitchFamily="49" charset="0"/>
                <a:cs typeface="Courier New" panose="02070309020205020404" pitchFamily="49" charset="0"/>
              </a:rPr>
              <a:t>      } </a:t>
            </a:r>
          </a:p>
          <a:p>
            <a:r>
              <a:rPr lang="en-US" sz="2000" b="1" dirty="0">
                <a:solidFill>
                  <a:srgbClr val="004620"/>
                </a:solidFill>
                <a:latin typeface="Courier New" panose="02070309020205020404" pitchFamily="49" charset="0"/>
                <a:cs typeface="Courier New" panose="02070309020205020404" pitchFamily="49" charset="0"/>
              </a:rPr>
              <a:t>  }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141012"/>
            <a:ext cx="12192000" cy="400110"/>
          </a:xfrm>
          <a:prstGeom prst="rect">
            <a:avLst/>
          </a:prstGeom>
          <a:noFill/>
        </p:spPr>
        <p:txBody>
          <a:bodyPr wrap="square">
            <a:spAutoFit/>
          </a:bodyPr>
          <a:lstStyle/>
          <a:p>
            <a:pPr algn="ctr"/>
            <a:r>
              <a:rPr lang="en-US" sz="2000" b="1" dirty="0">
                <a:solidFill>
                  <a:srgbClr val="004620"/>
                </a:solidFill>
              </a:rPr>
              <a:t>Solution:</a:t>
            </a:r>
          </a:p>
        </p:txBody>
      </p:sp>
    </p:spTree>
    <p:extLst>
      <p:ext uri="{BB962C8B-B14F-4D97-AF65-F5344CB8AC3E}">
        <p14:creationId xmlns:p14="http://schemas.microsoft.com/office/powerpoint/2010/main" val="260616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400110"/>
          </a:xfrm>
          <a:prstGeom prst="rect">
            <a:avLst/>
          </a:prstGeom>
          <a:noFill/>
        </p:spPr>
        <p:txBody>
          <a:bodyPr wrap="square">
            <a:spAutoFit/>
          </a:bodyPr>
          <a:lstStyle/>
          <a:p>
            <a:r>
              <a:rPr lang="en-US" sz="2000" b="1" dirty="0"/>
              <a:t>Write an 8051 C program to get a byte of data from P1, wait 1/2 second, and then send it to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158254"/>
            <a:ext cx="10294374" cy="4770537"/>
          </a:xfrm>
          <a:prstGeom prst="rect">
            <a:avLst/>
          </a:prstGeom>
          <a:noFill/>
        </p:spPr>
        <p:txBody>
          <a:bodyPr wrap="square">
            <a:spAutoFit/>
          </a:bodyPr>
          <a:lstStyle/>
          <a:p>
            <a:r>
              <a:rPr lang="en-US" sz="1600" b="1" dirty="0">
                <a:solidFill>
                  <a:srgbClr val="004620"/>
                </a:solidFill>
                <a:latin typeface="Courier New" panose="02070309020205020404" pitchFamily="49" charset="0"/>
                <a:cs typeface="Courier New" panose="02070309020205020404" pitchFamily="49" charset="0"/>
              </a:rPr>
              <a:t>#include &lt;reg51.h&gt;</a:t>
            </a:r>
          </a:p>
          <a:p>
            <a:r>
              <a:rPr lang="en-US" sz="1600" b="1" dirty="0">
                <a:solidFill>
                  <a:srgbClr val="004620"/>
                </a:solidFill>
                <a:latin typeface="Courier New" panose="02070309020205020404" pitchFamily="49" charset="0"/>
                <a:cs typeface="Courier New" panose="02070309020205020404" pitchFamily="49" charset="0"/>
              </a:rPr>
              <a:t>void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(unsigned int);</a:t>
            </a:r>
          </a:p>
          <a:p>
            <a:r>
              <a:rPr lang="en-US" sz="1600" b="1" dirty="0">
                <a:solidFill>
                  <a:srgbClr val="004620"/>
                </a:solidFill>
                <a:latin typeface="Courier New" panose="02070309020205020404" pitchFamily="49" charset="0"/>
                <a:cs typeface="Courier New" panose="02070309020205020404" pitchFamily="49" charset="0"/>
              </a:rPr>
              <a:t>void main(void)</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unsigned char </a:t>
            </a:r>
            <a:r>
              <a:rPr lang="en-US" sz="1600" b="1" dirty="0" err="1">
                <a:solidFill>
                  <a:srgbClr val="004620"/>
                </a:solidFill>
                <a:latin typeface="Courier New" panose="02070309020205020404" pitchFamily="49" charset="0"/>
                <a:cs typeface="Courier New" panose="02070309020205020404" pitchFamily="49" charset="0"/>
              </a:rPr>
              <a:t>mybyte</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P1=0xFF;      		//make P1 an input port</a:t>
            </a:r>
          </a:p>
          <a:p>
            <a:r>
              <a:rPr lang="en-US" sz="1600" b="1" dirty="0">
                <a:solidFill>
                  <a:srgbClr val="004620"/>
                </a:solidFill>
                <a:latin typeface="Courier New" panose="02070309020205020404" pitchFamily="49" charset="0"/>
                <a:cs typeface="Courier New" panose="02070309020205020404" pitchFamily="49" charset="0"/>
              </a:rPr>
              <a:t>    while(1)</a:t>
            </a:r>
          </a:p>
          <a:p>
            <a:r>
              <a:rPr lang="en-US" sz="1600" b="1" dirty="0">
                <a:solidFill>
                  <a:srgbClr val="004620"/>
                </a:solidFill>
                <a:latin typeface="Courier New" panose="02070309020205020404" pitchFamily="49" charset="0"/>
                <a:cs typeface="Courier New" panose="02070309020205020404" pitchFamily="49" charset="0"/>
              </a:rPr>
              <a:t>      { </a:t>
            </a:r>
          </a:p>
          <a:p>
            <a:r>
              <a:rPr lang="en-US" sz="1600" b="1" dirty="0">
                <a:solidFill>
                  <a:srgbClr val="004620"/>
                </a:solidFill>
                <a:latin typeface="Courier New" panose="02070309020205020404" pitchFamily="49" charset="0"/>
                <a:cs typeface="Courier New" panose="02070309020205020404" pitchFamily="49" charset="0"/>
              </a:rPr>
              <a:t>        </a:t>
            </a:r>
            <a:r>
              <a:rPr lang="en-US" sz="1600" b="1" dirty="0" err="1">
                <a:solidFill>
                  <a:srgbClr val="004620"/>
                </a:solidFill>
                <a:latin typeface="Courier New" panose="02070309020205020404" pitchFamily="49" charset="0"/>
                <a:cs typeface="Courier New" panose="02070309020205020404" pitchFamily="49" charset="0"/>
              </a:rPr>
              <a:t>mybyte</a:t>
            </a:r>
            <a:r>
              <a:rPr lang="en-US" sz="1600" b="1" dirty="0">
                <a:solidFill>
                  <a:srgbClr val="004620"/>
                </a:solidFill>
                <a:latin typeface="Courier New" panose="02070309020205020404" pitchFamily="49" charset="0"/>
                <a:cs typeface="Courier New" panose="02070309020205020404" pitchFamily="49" charset="0"/>
              </a:rPr>
              <a:t>=P1;  		//get a byte from P1</a:t>
            </a:r>
          </a:p>
          <a:p>
            <a:r>
              <a:rPr lang="en-US" sz="1600" b="1" dirty="0">
                <a:solidFill>
                  <a:srgbClr val="004620"/>
                </a:solidFill>
                <a:latin typeface="Courier New" panose="02070309020205020404" pitchFamily="49" charset="0"/>
                <a:cs typeface="Courier New" panose="02070309020205020404" pitchFamily="49" charset="0"/>
              </a:rPr>
              <a:t>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(500);</a:t>
            </a:r>
          </a:p>
          <a:p>
            <a:r>
              <a:rPr lang="en-US" sz="1600" b="1" dirty="0">
                <a:solidFill>
                  <a:srgbClr val="004620"/>
                </a:solidFill>
                <a:latin typeface="Courier New" panose="02070309020205020404" pitchFamily="49" charset="0"/>
                <a:cs typeface="Courier New" panose="02070309020205020404" pitchFamily="49" charset="0"/>
              </a:rPr>
              <a:t>        P2=</a:t>
            </a:r>
            <a:r>
              <a:rPr lang="en-US" sz="1600" b="1" dirty="0" err="1">
                <a:solidFill>
                  <a:srgbClr val="004620"/>
                </a:solidFill>
                <a:latin typeface="Courier New" panose="02070309020205020404" pitchFamily="49" charset="0"/>
                <a:cs typeface="Courier New" panose="02070309020205020404" pitchFamily="49" charset="0"/>
              </a:rPr>
              <a:t>mybyte</a:t>
            </a:r>
            <a:r>
              <a:rPr lang="en-US" sz="1600" b="1" dirty="0">
                <a:solidFill>
                  <a:srgbClr val="004620"/>
                </a:solidFill>
                <a:latin typeface="Courier New" panose="02070309020205020404" pitchFamily="49" charset="0"/>
                <a:cs typeface="Courier New" panose="02070309020205020404" pitchFamily="49" charset="0"/>
              </a:rPr>
              <a:t>;  		//send it to P2</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void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(unsigned int </a:t>
            </a:r>
            <a:r>
              <a:rPr lang="en-US" sz="1600" b="1" dirty="0" err="1">
                <a:solidFill>
                  <a:srgbClr val="004620"/>
                </a:solidFill>
                <a:latin typeface="Courier New" panose="02070309020205020404" pitchFamily="49" charset="0"/>
                <a:cs typeface="Courier New" panose="02070309020205020404" pitchFamily="49" charset="0"/>
              </a:rPr>
              <a:t>itime</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unsigned int </a:t>
            </a:r>
            <a:r>
              <a:rPr lang="en-US" sz="1600" b="1" dirty="0" err="1">
                <a:solidFill>
                  <a:srgbClr val="004620"/>
                </a:solidFill>
                <a:latin typeface="Courier New" panose="02070309020205020404" pitchFamily="49" charset="0"/>
                <a:cs typeface="Courier New" panose="02070309020205020404" pitchFamily="49" charset="0"/>
              </a:rPr>
              <a:t>i</a:t>
            </a:r>
            <a:r>
              <a:rPr lang="en-US" sz="1600" b="1" dirty="0">
                <a:solidFill>
                  <a:srgbClr val="004620"/>
                </a:solidFill>
                <a:latin typeface="Courier New" panose="02070309020205020404" pitchFamily="49" charset="0"/>
                <a:cs typeface="Courier New" panose="02070309020205020404" pitchFamily="49" charset="0"/>
              </a:rPr>
              <a:t>, j;</a:t>
            </a:r>
          </a:p>
          <a:p>
            <a:r>
              <a:rPr lang="en-US" sz="1600" b="1" dirty="0">
                <a:solidFill>
                  <a:srgbClr val="004620"/>
                </a:solidFill>
                <a:latin typeface="Courier New" panose="02070309020205020404" pitchFamily="49" charset="0"/>
                <a:cs typeface="Courier New" panose="02070309020205020404" pitchFamily="49" charset="0"/>
              </a:rPr>
              <a:t>    for(</a:t>
            </a:r>
            <a:r>
              <a:rPr lang="en-US" sz="1600" b="1" dirty="0" err="1">
                <a:solidFill>
                  <a:srgbClr val="004620"/>
                </a:solidFill>
                <a:latin typeface="Courier New" panose="02070309020205020404" pitchFamily="49" charset="0"/>
                <a:cs typeface="Courier New" panose="02070309020205020404" pitchFamily="49" charset="0"/>
              </a:rPr>
              <a:t>i</a:t>
            </a:r>
            <a:r>
              <a:rPr lang="en-US" sz="1600" b="1" dirty="0">
                <a:solidFill>
                  <a:srgbClr val="004620"/>
                </a:solidFill>
                <a:latin typeface="Courier New" panose="02070309020205020404" pitchFamily="49" charset="0"/>
                <a:cs typeface="Courier New" panose="02070309020205020404" pitchFamily="49" charset="0"/>
              </a:rPr>
              <a:t>=0;i&lt;</a:t>
            </a:r>
            <a:r>
              <a:rPr lang="en-US" sz="1600" b="1" dirty="0" err="1">
                <a:solidFill>
                  <a:srgbClr val="004620"/>
                </a:solidFill>
                <a:latin typeface="Courier New" panose="02070309020205020404" pitchFamily="49" charset="0"/>
                <a:cs typeface="Courier New" panose="02070309020205020404" pitchFamily="49" charset="0"/>
              </a:rPr>
              <a:t>itime;i</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for(j=0;j&lt;1275;j++);</a:t>
            </a:r>
          </a:p>
          <a:p>
            <a:r>
              <a:rPr lang="en-US" sz="16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1851132"/>
            <a:ext cx="12192000" cy="400110"/>
          </a:xfrm>
          <a:prstGeom prst="rect">
            <a:avLst/>
          </a:prstGeom>
          <a:noFill/>
        </p:spPr>
        <p:txBody>
          <a:bodyPr wrap="square">
            <a:spAutoFit/>
          </a:bodyPr>
          <a:lstStyle/>
          <a:p>
            <a:pPr algn="ctr"/>
            <a:r>
              <a:rPr lang="en-US" sz="2000" b="1" dirty="0">
                <a:solidFill>
                  <a:srgbClr val="004620"/>
                </a:solidFill>
              </a:rPr>
              <a:t>Solution:</a:t>
            </a:r>
          </a:p>
        </p:txBody>
      </p:sp>
    </p:spTree>
    <p:extLst>
      <p:ext uri="{BB962C8B-B14F-4D97-AF65-F5344CB8AC3E}">
        <p14:creationId xmlns:p14="http://schemas.microsoft.com/office/powerpoint/2010/main" val="375014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707886"/>
          </a:xfrm>
          <a:prstGeom prst="rect">
            <a:avLst/>
          </a:prstGeom>
          <a:noFill/>
        </p:spPr>
        <p:txBody>
          <a:bodyPr wrap="square">
            <a:spAutoFit/>
          </a:bodyPr>
          <a:lstStyle/>
          <a:p>
            <a:r>
              <a:rPr lang="en-US" sz="2000" b="1" dirty="0"/>
              <a:t>Write an 8051 C program to get a byte of data from P0.  If it is less than 100, send it to P1; otherwise, send it to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481528"/>
            <a:ext cx="10294374" cy="440120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mybyte</a:t>
            </a:r>
            <a:r>
              <a:rPr lang="en-US" sz="2000" b="1" dirty="0">
                <a:solidFill>
                  <a:srgbClr val="004620"/>
                </a:solidFill>
                <a:latin typeface="Courier New" panose="02070309020205020404" pitchFamily="49" charset="0"/>
                <a:cs typeface="Courier New" panose="02070309020205020404" pitchFamily="49" charset="0"/>
              </a:rPr>
              <a:t>;</a:t>
            </a:r>
          </a:p>
          <a:p>
            <a:r>
              <a:rPr lang="en-US" sz="2000" b="1" dirty="0">
                <a:solidFill>
                  <a:srgbClr val="004620"/>
                </a:solidFill>
                <a:latin typeface="Courier New" panose="02070309020205020404" pitchFamily="49" charset="0"/>
                <a:cs typeface="Courier New" panose="02070309020205020404" pitchFamily="49" charset="0"/>
              </a:rPr>
              <a:t>    P0=0xFF;    		//make P0 an input port</a:t>
            </a:r>
          </a:p>
          <a:p>
            <a:r>
              <a:rPr lang="en-US" sz="2000" b="1" dirty="0">
                <a:solidFill>
                  <a:srgbClr val="004620"/>
                </a:solidFill>
                <a:latin typeface="Courier New" panose="02070309020205020404" pitchFamily="49" charset="0"/>
                <a:cs typeface="Courier New" panose="02070309020205020404" pitchFamily="49" charset="0"/>
              </a:rPr>
              <a:t>    while(1)</a:t>
            </a:r>
          </a:p>
          <a:p>
            <a:r>
              <a:rPr lang="en-US" sz="2000" b="1" dirty="0">
                <a:solidFill>
                  <a:srgbClr val="004620"/>
                </a:solidFill>
                <a:latin typeface="Courier New" panose="02070309020205020404" pitchFamily="49" charset="0"/>
                <a:cs typeface="Courier New" panose="02070309020205020404" pitchFamily="49" charset="0"/>
              </a:rPr>
              <a:t>      { </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mybyte</a:t>
            </a:r>
            <a:r>
              <a:rPr lang="en-US" sz="2000" b="1" dirty="0">
                <a:solidFill>
                  <a:srgbClr val="004620"/>
                </a:solidFill>
                <a:latin typeface="Courier New" panose="02070309020205020404" pitchFamily="49" charset="0"/>
                <a:cs typeface="Courier New" panose="02070309020205020404" pitchFamily="49" charset="0"/>
              </a:rPr>
              <a:t>=P0;     	//get a byte from P0</a:t>
            </a:r>
          </a:p>
          <a:p>
            <a:r>
              <a:rPr lang="en-US" sz="2000" b="1" dirty="0">
                <a:solidFill>
                  <a:srgbClr val="004620"/>
                </a:solidFill>
                <a:latin typeface="Courier New" panose="02070309020205020404" pitchFamily="49" charset="0"/>
                <a:cs typeface="Courier New" panose="02070309020205020404" pitchFamily="49" charset="0"/>
              </a:rPr>
              <a:t>        if(</a:t>
            </a:r>
            <a:r>
              <a:rPr lang="en-US" sz="2000" b="1" dirty="0" err="1">
                <a:solidFill>
                  <a:srgbClr val="004620"/>
                </a:solidFill>
                <a:latin typeface="Courier New" panose="02070309020205020404" pitchFamily="49" charset="0"/>
                <a:cs typeface="Courier New" panose="02070309020205020404" pitchFamily="49" charset="0"/>
              </a:rPr>
              <a:t>mybyte</a:t>
            </a:r>
            <a:r>
              <a:rPr lang="en-US" sz="2000" b="1" dirty="0">
                <a:solidFill>
                  <a:srgbClr val="004620"/>
                </a:solidFill>
                <a:latin typeface="Courier New" panose="02070309020205020404" pitchFamily="49" charset="0"/>
                <a:cs typeface="Courier New" panose="02070309020205020404" pitchFamily="49" charset="0"/>
              </a:rPr>
              <a:t>&lt;100)</a:t>
            </a:r>
          </a:p>
          <a:p>
            <a:r>
              <a:rPr lang="en-US" sz="2000" b="1" dirty="0">
                <a:solidFill>
                  <a:srgbClr val="004620"/>
                </a:solidFill>
                <a:latin typeface="Courier New" panose="02070309020205020404" pitchFamily="49" charset="0"/>
                <a:cs typeface="Courier New" panose="02070309020205020404" pitchFamily="49" charset="0"/>
              </a:rPr>
              <a:t>          P1=</a:t>
            </a:r>
            <a:r>
              <a:rPr lang="en-US" sz="2000" b="1" dirty="0" err="1">
                <a:solidFill>
                  <a:srgbClr val="004620"/>
                </a:solidFill>
                <a:latin typeface="Courier New" panose="02070309020205020404" pitchFamily="49" charset="0"/>
                <a:cs typeface="Courier New" panose="02070309020205020404" pitchFamily="49" charset="0"/>
              </a:rPr>
              <a:t>mybyte</a:t>
            </a:r>
            <a:r>
              <a:rPr lang="en-US" sz="2000" b="1" dirty="0">
                <a:solidFill>
                  <a:srgbClr val="004620"/>
                </a:solidFill>
                <a:latin typeface="Courier New" panose="02070309020205020404" pitchFamily="49" charset="0"/>
                <a:cs typeface="Courier New" panose="02070309020205020404" pitchFamily="49" charset="0"/>
              </a:rPr>
              <a:t>;   	//send it to P1 if less than 100</a:t>
            </a:r>
          </a:p>
          <a:p>
            <a:r>
              <a:rPr lang="en-US" sz="2000" b="1" dirty="0">
                <a:solidFill>
                  <a:srgbClr val="004620"/>
                </a:solidFill>
                <a:latin typeface="Courier New" panose="02070309020205020404" pitchFamily="49" charset="0"/>
                <a:cs typeface="Courier New" panose="02070309020205020404" pitchFamily="49" charset="0"/>
              </a:rPr>
              <a:t>        else</a:t>
            </a:r>
          </a:p>
          <a:p>
            <a:r>
              <a:rPr lang="en-US" sz="2000" b="1" dirty="0">
                <a:solidFill>
                  <a:srgbClr val="004620"/>
                </a:solidFill>
                <a:latin typeface="Courier New" panose="02070309020205020404" pitchFamily="49" charset="0"/>
                <a:cs typeface="Courier New" panose="02070309020205020404" pitchFamily="49" charset="0"/>
              </a:rPr>
              <a:t>          P2=</a:t>
            </a:r>
            <a:r>
              <a:rPr lang="en-US" sz="2000" b="1" dirty="0" err="1">
                <a:solidFill>
                  <a:srgbClr val="004620"/>
                </a:solidFill>
                <a:latin typeface="Courier New" panose="02070309020205020404" pitchFamily="49" charset="0"/>
                <a:cs typeface="Courier New" panose="02070309020205020404" pitchFamily="49" charset="0"/>
              </a:rPr>
              <a:t>mybyte</a:t>
            </a:r>
            <a:r>
              <a:rPr lang="en-US" sz="2000" b="1" dirty="0">
                <a:solidFill>
                  <a:srgbClr val="004620"/>
                </a:solidFill>
                <a:latin typeface="Courier New" panose="02070309020205020404" pitchFamily="49" charset="0"/>
                <a:cs typeface="Courier New" panose="02070309020205020404" pitchFamily="49" charset="0"/>
              </a:rPr>
              <a:t>;   	//send it to P2 if more than 100</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00110"/>
          </a:xfrm>
          <a:prstGeom prst="rect">
            <a:avLst/>
          </a:prstGeom>
          <a:noFill/>
        </p:spPr>
        <p:txBody>
          <a:bodyPr wrap="square">
            <a:spAutoFit/>
          </a:bodyPr>
          <a:lstStyle/>
          <a:p>
            <a:pPr algn="ctr"/>
            <a:r>
              <a:rPr lang="en-US" sz="2000" b="1" dirty="0">
                <a:solidFill>
                  <a:srgbClr val="004620"/>
                </a:solidFill>
              </a:rPr>
              <a:t>Solution:</a:t>
            </a:r>
          </a:p>
        </p:txBody>
      </p:sp>
    </p:spTree>
    <p:extLst>
      <p:ext uri="{BB962C8B-B14F-4D97-AF65-F5344CB8AC3E}">
        <p14:creationId xmlns:p14="http://schemas.microsoft.com/office/powerpoint/2010/main" val="169965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830997"/>
          </a:xfrm>
          <a:prstGeom prst="rect">
            <a:avLst/>
          </a:prstGeom>
          <a:noFill/>
        </p:spPr>
        <p:txBody>
          <a:bodyPr wrap="square">
            <a:spAutoFit/>
          </a:bodyPr>
          <a:lstStyle/>
          <a:p>
            <a:r>
              <a:rPr lang="en-US" sz="2400" b="1" dirty="0"/>
              <a:t>Write an 8051 C program to toggle only bit P2.4 continuously without disturbing the rest of the bits of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827061"/>
            <a:ext cx="10294374" cy="347787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//toggling an </a:t>
            </a:r>
            <a:r>
              <a:rPr lang="en-US" sz="2000" b="1" dirty="0" err="1">
                <a:solidFill>
                  <a:srgbClr val="004620"/>
                </a:solidFill>
                <a:latin typeface="Courier New" panose="02070309020205020404" pitchFamily="49" charset="0"/>
                <a:cs typeface="Courier New" panose="02070309020205020404" pitchFamily="49" charset="0"/>
              </a:rPr>
              <a:t>individal</a:t>
            </a:r>
            <a:r>
              <a:rPr lang="en-US" sz="2000" b="1" dirty="0">
                <a:solidFill>
                  <a:srgbClr val="004620"/>
                </a:solidFill>
                <a:latin typeface="Courier New" panose="02070309020205020404" pitchFamily="49" charset="0"/>
                <a:cs typeface="Courier New" panose="02070309020205020404" pitchFamily="49" charset="0"/>
              </a:rPr>
              <a:t> bit</a:t>
            </a:r>
          </a:p>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mybit</a:t>
            </a:r>
            <a:r>
              <a:rPr lang="en-US" sz="2000" b="1" dirty="0">
                <a:solidFill>
                  <a:srgbClr val="004620"/>
                </a:solidFill>
                <a:latin typeface="Courier New" panose="02070309020205020404" pitchFamily="49" charset="0"/>
                <a:cs typeface="Courier New" panose="02070309020205020404" pitchFamily="49" charset="0"/>
              </a:rPr>
              <a:t> = P2^4;	//notice the way single bit is declared</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a:t>
            </a:r>
          </a:p>
          <a:p>
            <a:r>
              <a:rPr lang="en-US" sz="2000" b="1" dirty="0">
                <a:solidFill>
                  <a:srgbClr val="004620"/>
                </a:solidFill>
                <a:latin typeface="Courier New" panose="02070309020205020404" pitchFamily="49" charset="0"/>
                <a:cs typeface="Courier New" panose="02070309020205020404" pitchFamily="49" charset="0"/>
              </a:rPr>
              <a:t>  while(1)</a:t>
            </a:r>
          </a:p>
          <a:p>
            <a:r>
              <a:rPr lang="en-US" sz="2000" b="1" dirty="0">
                <a:solidFill>
                  <a:srgbClr val="004620"/>
                </a:solidFill>
                <a:latin typeface="Courier New" panose="02070309020205020404" pitchFamily="49" charset="0"/>
                <a:cs typeface="Courier New" panose="02070309020205020404" pitchFamily="49" charset="0"/>
              </a:rPr>
              <a:t>    { </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mybit</a:t>
            </a:r>
            <a:r>
              <a:rPr lang="en-US" sz="2000" b="1" dirty="0">
                <a:solidFill>
                  <a:srgbClr val="004620"/>
                </a:solidFill>
                <a:latin typeface="Courier New" panose="02070309020205020404" pitchFamily="49" charset="0"/>
                <a:cs typeface="Courier New" panose="02070309020205020404" pitchFamily="49" charset="0"/>
              </a:rPr>
              <a:t>=1;		//turn on P2.4</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mybit</a:t>
            </a:r>
            <a:r>
              <a:rPr lang="en-US" sz="2000" b="1" dirty="0">
                <a:solidFill>
                  <a:srgbClr val="004620"/>
                </a:solidFill>
                <a:latin typeface="Courier New" panose="02070309020205020404" pitchFamily="49" charset="0"/>
                <a:cs typeface="Courier New" panose="02070309020205020404" pitchFamily="49" charset="0"/>
              </a:rPr>
              <a:t>=0; 		//turn off P2.4</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62082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830997"/>
          </a:xfrm>
          <a:prstGeom prst="rect">
            <a:avLst/>
          </a:prstGeom>
          <a:noFill/>
        </p:spPr>
        <p:txBody>
          <a:bodyPr wrap="square">
            <a:spAutoFit/>
          </a:bodyPr>
          <a:lstStyle/>
          <a:p>
            <a:r>
              <a:rPr lang="en-US" sz="2400" b="1" dirty="0"/>
              <a:t>Write an 8051 C program to monitor bit P1.5.  If it is high, send 55H to P0; otherwise, send AAH to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49571"/>
            <a:ext cx="10294374" cy="4093428"/>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mybit</a:t>
            </a:r>
            <a:r>
              <a:rPr lang="en-US" sz="2000" b="1" dirty="0">
                <a:solidFill>
                  <a:srgbClr val="004620"/>
                </a:solidFill>
                <a:latin typeface="Courier New" panose="02070309020205020404" pitchFamily="49" charset="0"/>
                <a:cs typeface="Courier New" panose="02070309020205020404" pitchFamily="49" charset="0"/>
              </a:rPr>
              <a:t> = P1^5;	//notice the way single bit is declared	</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mybit</a:t>
            </a:r>
            <a:r>
              <a:rPr lang="en-US" sz="2000" b="1" dirty="0">
                <a:solidFill>
                  <a:srgbClr val="004620"/>
                </a:solidFill>
                <a:latin typeface="Courier New" panose="02070309020205020404" pitchFamily="49" charset="0"/>
                <a:cs typeface="Courier New" panose="02070309020205020404" pitchFamily="49" charset="0"/>
              </a:rPr>
              <a:t>=1;    	//make </a:t>
            </a:r>
            <a:r>
              <a:rPr lang="en-US" sz="2000" b="1" dirty="0" err="1">
                <a:solidFill>
                  <a:srgbClr val="004620"/>
                </a:solidFill>
                <a:latin typeface="Courier New" panose="02070309020205020404" pitchFamily="49" charset="0"/>
                <a:cs typeface="Courier New" panose="02070309020205020404" pitchFamily="49" charset="0"/>
              </a:rPr>
              <a:t>mybit</a:t>
            </a:r>
            <a:r>
              <a:rPr lang="en-US" sz="2000" b="1" dirty="0">
                <a:solidFill>
                  <a:srgbClr val="004620"/>
                </a:solidFill>
                <a:latin typeface="Courier New" panose="02070309020205020404" pitchFamily="49" charset="0"/>
                <a:cs typeface="Courier New" panose="02070309020205020404" pitchFamily="49" charset="0"/>
              </a:rPr>
              <a:t> an input</a:t>
            </a:r>
          </a:p>
          <a:p>
            <a:r>
              <a:rPr lang="en-US" sz="2000" b="1" dirty="0">
                <a:solidFill>
                  <a:srgbClr val="004620"/>
                </a:solidFill>
                <a:latin typeface="Courier New" panose="02070309020205020404" pitchFamily="49" charset="0"/>
                <a:cs typeface="Courier New" panose="02070309020205020404" pitchFamily="49" charset="0"/>
              </a:rPr>
              <a:t>    while(1)</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if(</a:t>
            </a:r>
            <a:r>
              <a:rPr lang="en-US" sz="2000" b="1" dirty="0" err="1">
                <a:solidFill>
                  <a:srgbClr val="004620"/>
                </a:solidFill>
                <a:latin typeface="Courier New" panose="02070309020205020404" pitchFamily="49" charset="0"/>
                <a:cs typeface="Courier New" panose="02070309020205020404" pitchFamily="49" charset="0"/>
              </a:rPr>
              <a:t>mybit</a:t>
            </a:r>
            <a:r>
              <a:rPr lang="en-US" sz="2000" b="1" dirty="0">
                <a:solidFill>
                  <a:srgbClr val="004620"/>
                </a:solidFill>
                <a:latin typeface="Courier New" panose="02070309020205020404" pitchFamily="49" charset="0"/>
                <a:cs typeface="Courier New" panose="02070309020205020404" pitchFamily="49" charset="0"/>
              </a:rPr>
              <a:t>==1)</a:t>
            </a:r>
          </a:p>
          <a:p>
            <a:r>
              <a:rPr lang="en-US" sz="2000" b="1" dirty="0">
                <a:solidFill>
                  <a:srgbClr val="004620"/>
                </a:solidFill>
                <a:latin typeface="Courier New" panose="02070309020205020404" pitchFamily="49" charset="0"/>
                <a:cs typeface="Courier New" panose="02070309020205020404" pitchFamily="49" charset="0"/>
              </a:rPr>
              <a:t>          P0=0x55;</a:t>
            </a:r>
          </a:p>
          <a:p>
            <a:r>
              <a:rPr lang="en-US" sz="2000" b="1" dirty="0">
                <a:solidFill>
                  <a:srgbClr val="004620"/>
                </a:solidFill>
                <a:latin typeface="Courier New" panose="02070309020205020404" pitchFamily="49" charset="0"/>
                <a:cs typeface="Courier New" panose="02070309020205020404" pitchFamily="49" charset="0"/>
              </a:rPr>
              <a:t>        else</a:t>
            </a:r>
          </a:p>
          <a:p>
            <a:r>
              <a:rPr lang="en-US" sz="2000" b="1" dirty="0">
                <a:solidFill>
                  <a:srgbClr val="004620"/>
                </a:solidFill>
                <a:latin typeface="Courier New" panose="02070309020205020404" pitchFamily="49" charset="0"/>
                <a:cs typeface="Courier New" panose="02070309020205020404" pitchFamily="49" charset="0"/>
              </a:rPr>
              <a:t>          P2=0xAA;</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69661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2931222-FADD-4235-BC31-0AFE5FC5D056}"/>
              </a:ext>
            </a:extLst>
          </p:cNvPr>
          <p:cNvSpPr/>
          <p:nvPr/>
        </p:nvSpPr>
        <p:spPr>
          <a:xfrm>
            <a:off x="4572004" y="184017"/>
            <a:ext cx="7359441" cy="652158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592396" y="2300330"/>
            <a:ext cx="3979608" cy="2800767"/>
          </a:xfrm>
          <a:prstGeom prst="rect">
            <a:avLst/>
          </a:prstGeom>
          <a:noFill/>
        </p:spPr>
        <p:txBody>
          <a:bodyPr wrap="square">
            <a:spAutoFit/>
          </a:bodyPr>
          <a:lstStyle/>
          <a:p>
            <a:r>
              <a:rPr lang="en-US" sz="2200" b="1" dirty="0"/>
              <a:t>A door sensor is connected to the P1.1 pin, and a buzzer is connected to P1.7.  Write an 8051 C program to monitor the door sensor, and when it opens, sound the buzzer. You can sound the buzzer by sending a square wave of a few hundred Hz.</a:t>
            </a:r>
          </a:p>
        </p:txBody>
      </p:sp>
      <p:sp>
        <p:nvSpPr>
          <p:cNvPr id="11" name="TextBox 10">
            <a:extLst>
              <a:ext uri="{FF2B5EF4-FFF2-40B4-BE49-F238E27FC236}">
                <a16:creationId xmlns:a16="http://schemas.microsoft.com/office/drawing/2014/main" id="{589970B7-2AE8-4CED-80FC-31F24CF2060B}"/>
              </a:ext>
            </a:extLst>
          </p:cNvPr>
          <p:cNvSpPr txBox="1"/>
          <p:nvPr/>
        </p:nvSpPr>
        <p:spPr>
          <a:xfrm>
            <a:off x="5052447" y="531360"/>
            <a:ext cx="6547157" cy="6186309"/>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#include &lt;reg51.h&gt;</a:t>
            </a:r>
          </a:p>
          <a:p>
            <a:r>
              <a:rPr lang="en-US" b="1" dirty="0">
                <a:solidFill>
                  <a:srgbClr val="004620"/>
                </a:solidFill>
                <a:latin typeface="Courier New" panose="02070309020205020404" pitchFamily="49" charset="0"/>
                <a:cs typeface="Courier New" panose="02070309020205020404" pitchFamily="49" charset="0"/>
              </a:rPr>
              <a:t>void </a:t>
            </a:r>
            <a:r>
              <a:rPr lang="en-US" b="1" dirty="0" err="1">
                <a:solidFill>
                  <a:srgbClr val="004620"/>
                </a:solidFill>
                <a:latin typeface="Courier New" panose="02070309020205020404" pitchFamily="49" charset="0"/>
                <a:cs typeface="Courier New" panose="02070309020205020404" pitchFamily="49" charset="0"/>
              </a:rPr>
              <a:t>MSDelay</a:t>
            </a:r>
            <a:r>
              <a:rPr lang="en-US" b="1" dirty="0">
                <a:solidFill>
                  <a:srgbClr val="004620"/>
                </a:solidFill>
                <a:latin typeface="Courier New" panose="02070309020205020404" pitchFamily="49" charset="0"/>
                <a:cs typeface="Courier New" panose="02070309020205020404" pitchFamily="49" charset="0"/>
              </a:rPr>
              <a:t>(unsigned int);</a:t>
            </a:r>
          </a:p>
          <a:p>
            <a:r>
              <a:rPr lang="en-US" b="1" dirty="0" err="1">
                <a:solidFill>
                  <a:srgbClr val="004620"/>
                </a:solidFill>
                <a:latin typeface="Courier New" panose="02070309020205020404" pitchFamily="49" charset="0"/>
                <a:cs typeface="Courier New" panose="02070309020205020404" pitchFamily="49" charset="0"/>
              </a:rPr>
              <a:t>sbit</a:t>
            </a:r>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Dsensor</a:t>
            </a:r>
            <a:r>
              <a:rPr lang="en-US" b="1" dirty="0">
                <a:solidFill>
                  <a:srgbClr val="004620"/>
                </a:solidFill>
                <a:latin typeface="Courier New" panose="02070309020205020404" pitchFamily="49" charset="0"/>
                <a:cs typeface="Courier New" panose="02070309020205020404" pitchFamily="49" charset="0"/>
              </a:rPr>
              <a:t> = P1^1;	</a:t>
            </a:r>
            <a:r>
              <a:rPr lang="en-US" sz="1600" b="1" dirty="0">
                <a:solidFill>
                  <a:srgbClr val="004620"/>
                </a:solidFill>
                <a:latin typeface="Courier New" panose="02070309020205020404" pitchFamily="49" charset="0"/>
                <a:cs typeface="Courier New" panose="02070309020205020404" pitchFamily="49" charset="0"/>
              </a:rPr>
              <a:t>//notice the way single bit is defined	</a:t>
            </a:r>
            <a:endParaRPr lang="en-US" b="1" dirty="0">
              <a:solidFill>
                <a:srgbClr val="004620"/>
              </a:solidFill>
              <a:latin typeface="Courier New" panose="02070309020205020404" pitchFamily="49" charset="0"/>
              <a:cs typeface="Courier New" panose="02070309020205020404" pitchFamily="49" charset="0"/>
            </a:endParaRPr>
          </a:p>
          <a:p>
            <a:r>
              <a:rPr lang="en-US" b="1" dirty="0" err="1">
                <a:solidFill>
                  <a:srgbClr val="004620"/>
                </a:solidFill>
                <a:latin typeface="Courier New" panose="02070309020205020404" pitchFamily="49" charset="0"/>
                <a:cs typeface="Courier New" panose="02070309020205020404" pitchFamily="49" charset="0"/>
              </a:rPr>
              <a:t>sbit</a:t>
            </a:r>
            <a:r>
              <a:rPr lang="en-US" b="1" dirty="0">
                <a:solidFill>
                  <a:srgbClr val="004620"/>
                </a:solidFill>
                <a:latin typeface="Courier New" panose="02070309020205020404" pitchFamily="49" charset="0"/>
                <a:cs typeface="Courier New" panose="02070309020205020404" pitchFamily="49" charset="0"/>
              </a:rPr>
              <a:t> Buzzer = P1^7;</a:t>
            </a:r>
          </a:p>
          <a:p>
            <a:r>
              <a:rPr lang="en-US" b="1" dirty="0">
                <a:solidFill>
                  <a:srgbClr val="004620"/>
                </a:solidFill>
                <a:latin typeface="Courier New" panose="02070309020205020404" pitchFamily="49" charset="0"/>
                <a:cs typeface="Courier New" panose="02070309020205020404" pitchFamily="49" charset="0"/>
              </a:rPr>
              <a:t>void main(void)</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Dsensor</a:t>
            </a:r>
            <a:r>
              <a:rPr lang="en-US" b="1" dirty="0">
                <a:solidFill>
                  <a:srgbClr val="004620"/>
                </a:solidFill>
                <a:latin typeface="Courier New" panose="02070309020205020404" pitchFamily="49" charset="0"/>
                <a:cs typeface="Courier New" panose="02070309020205020404" pitchFamily="49" charset="0"/>
              </a:rPr>
              <a:t>=1;  	</a:t>
            </a:r>
            <a:r>
              <a:rPr lang="en-US" sz="1600" b="1" dirty="0">
                <a:solidFill>
                  <a:srgbClr val="004620"/>
                </a:solidFill>
                <a:latin typeface="Courier New" panose="02070309020205020404" pitchFamily="49" charset="0"/>
                <a:cs typeface="Courier New" panose="02070309020205020404" pitchFamily="49" charset="0"/>
              </a:rPr>
              <a:t>//make P1.1 an input </a:t>
            </a:r>
            <a:endParaRPr lang="en-US" b="1" dirty="0">
              <a:solidFill>
                <a:srgbClr val="004620"/>
              </a:solidFill>
              <a:latin typeface="Courier New" panose="02070309020205020404" pitchFamily="49" charset="0"/>
              <a:cs typeface="Courier New" panose="02070309020205020404" pitchFamily="49" charset="0"/>
            </a:endParaRPr>
          </a:p>
          <a:p>
            <a:r>
              <a:rPr lang="en-US" b="1" dirty="0">
                <a:solidFill>
                  <a:srgbClr val="004620"/>
                </a:solidFill>
                <a:latin typeface="Courier New" panose="02070309020205020404" pitchFamily="49" charset="0"/>
                <a:cs typeface="Courier New" panose="02070309020205020404" pitchFamily="49" charset="0"/>
              </a:rPr>
              <a:t>    while(</a:t>
            </a:r>
            <a:r>
              <a:rPr lang="en-US" b="1" dirty="0" err="1">
                <a:solidFill>
                  <a:srgbClr val="004620"/>
                </a:solidFill>
                <a:latin typeface="Courier New" panose="02070309020205020404" pitchFamily="49" charset="0"/>
                <a:cs typeface="Courier New" panose="02070309020205020404" pitchFamily="49" charset="0"/>
              </a:rPr>
              <a:t>Dsensor</a:t>
            </a:r>
            <a:r>
              <a:rPr lang="en-US" b="1" dirty="0">
                <a:solidFill>
                  <a:srgbClr val="004620"/>
                </a:solidFill>
                <a:latin typeface="Courier New" panose="02070309020205020404" pitchFamily="49" charset="0"/>
                <a:cs typeface="Courier New" panose="02070309020205020404" pitchFamily="49" charset="0"/>
              </a:rPr>
              <a:t>==1)</a:t>
            </a:r>
          </a:p>
          <a:p>
            <a:r>
              <a:rPr lang="en-US" b="1" dirty="0">
                <a:solidFill>
                  <a:srgbClr val="004620"/>
                </a:solidFill>
                <a:latin typeface="Courier New" panose="02070309020205020404" pitchFamily="49" charset="0"/>
                <a:cs typeface="Courier New" panose="02070309020205020404" pitchFamily="49" charset="0"/>
              </a:rPr>
              <a:t>      { </a:t>
            </a:r>
          </a:p>
          <a:p>
            <a:r>
              <a:rPr lang="en-US" b="1" dirty="0">
                <a:solidFill>
                  <a:srgbClr val="004620"/>
                </a:solidFill>
                <a:latin typeface="Courier New" panose="02070309020205020404" pitchFamily="49" charset="0"/>
                <a:cs typeface="Courier New" panose="02070309020205020404" pitchFamily="49" charset="0"/>
              </a:rPr>
              <a:t>        buzzer=0;</a:t>
            </a:r>
          </a:p>
          <a:p>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MSDelay</a:t>
            </a:r>
            <a:r>
              <a:rPr lang="en-US" b="1" dirty="0">
                <a:solidFill>
                  <a:srgbClr val="004620"/>
                </a:solidFill>
                <a:latin typeface="Courier New" panose="02070309020205020404" pitchFamily="49" charset="0"/>
                <a:cs typeface="Courier New" panose="02070309020205020404" pitchFamily="49" charset="0"/>
              </a:rPr>
              <a:t>(200);</a:t>
            </a:r>
          </a:p>
          <a:p>
            <a:r>
              <a:rPr lang="en-US" b="1" dirty="0">
                <a:solidFill>
                  <a:srgbClr val="004620"/>
                </a:solidFill>
                <a:latin typeface="Courier New" panose="02070309020205020404" pitchFamily="49" charset="0"/>
                <a:cs typeface="Courier New" panose="02070309020205020404" pitchFamily="49" charset="0"/>
              </a:rPr>
              <a:t>        buzzer=1;</a:t>
            </a:r>
          </a:p>
          <a:p>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MSDelay</a:t>
            </a:r>
            <a:r>
              <a:rPr lang="en-US" b="1" dirty="0">
                <a:solidFill>
                  <a:srgbClr val="004620"/>
                </a:solidFill>
                <a:latin typeface="Courier New" panose="02070309020205020404" pitchFamily="49" charset="0"/>
                <a:cs typeface="Courier New" panose="02070309020205020404" pitchFamily="49" charset="0"/>
              </a:rPr>
              <a:t>(200);</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void </a:t>
            </a:r>
            <a:r>
              <a:rPr lang="en-US" b="1" dirty="0" err="1">
                <a:solidFill>
                  <a:srgbClr val="004620"/>
                </a:solidFill>
                <a:latin typeface="Courier New" panose="02070309020205020404" pitchFamily="49" charset="0"/>
                <a:cs typeface="Courier New" panose="02070309020205020404" pitchFamily="49" charset="0"/>
              </a:rPr>
              <a:t>MSDelay</a:t>
            </a:r>
            <a:r>
              <a:rPr lang="en-US" b="1" dirty="0">
                <a:solidFill>
                  <a:srgbClr val="004620"/>
                </a:solidFill>
                <a:latin typeface="Courier New" panose="02070309020205020404" pitchFamily="49" charset="0"/>
                <a:cs typeface="Courier New" panose="02070309020205020404" pitchFamily="49" charset="0"/>
              </a:rPr>
              <a:t>(unsigned int </a:t>
            </a:r>
            <a:r>
              <a:rPr lang="en-US" b="1" dirty="0" err="1">
                <a:solidFill>
                  <a:srgbClr val="004620"/>
                </a:solidFill>
                <a:latin typeface="Courier New" panose="02070309020205020404" pitchFamily="49" charset="0"/>
                <a:cs typeface="Courier New" panose="02070309020205020404" pitchFamily="49" charset="0"/>
              </a:rPr>
              <a:t>itime</a:t>
            </a:r>
            <a:r>
              <a:rPr lang="en-US" b="1" dirty="0">
                <a:solidFill>
                  <a:srgbClr val="004620"/>
                </a:solidFill>
                <a:latin typeface="Courier New" panose="02070309020205020404" pitchFamily="49" charset="0"/>
                <a:cs typeface="Courier New" panose="02070309020205020404" pitchFamily="49" charset="0"/>
              </a:rPr>
              <a:t>)</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unsigned int </a:t>
            </a:r>
            <a:r>
              <a:rPr lang="en-US" b="1" dirty="0" err="1">
                <a:solidFill>
                  <a:srgbClr val="004620"/>
                </a:solidFill>
                <a:latin typeface="Courier New" panose="02070309020205020404" pitchFamily="49" charset="0"/>
                <a:cs typeface="Courier New" panose="02070309020205020404" pitchFamily="49" charset="0"/>
              </a:rPr>
              <a:t>i</a:t>
            </a:r>
            <a:r>
              <a:rPr lang="en-US" b="1" dirty="0">
                <a:solidFill>
                  <a:srgbClr val="004620"/>
                </a:solidFill>
                <a:latin typeface="Courier New" panose="02070309020205020404" pitchFamily="49" charset="0"/>
                <a:cs typeface="Courier New" panose="02070309020205020404" pitchFamily="49" charset="0"/>
              </a:rPr>
              <a:t>, j;</a:t>
            </a:r>
          </a:p>
          <a:p>
            <a:r>
              <a:rPr lang="en-US" b="1" dirty="0">
                <a:solidFill>
                  <a:srgbClr val="004620"/>
                </a:solidFill>
                <a:latin typeface="Courier New" panose="02070309020205020404" pitchFamily="49" charset="0"/>
                <a:cs typeface="Courier New" panose="02070309020205020404" pitchFamily="49" charset="0"/>
              </a:rPr>
              <a:t>    for(</a:t>
            </a:r>
            <a:r>
              <a:rPr lang="en-US" b="1" dirty="0" err="1">
                <a:solidFill>
                  <a:srgbClr val="004620"/>
                </a:solidFill>
                <a:latin typeface="Courier New" panose="02070309020205020404" pitchFamily="49" charset="0"/>
                <a:cs typeface="Courier New" panose="02070309020205020404" pitchFamily="49" charset="0"/>
              </a:rPr>
              <a:t>i</a:t>
            </a:r>
            <a:r>
              <a:rPr lang="en-US" b="1" dirty="0">
                <a:solidFill>
                  <a:srgbClr val="004620"/>
                </a:solidFill>
                <a:latin typeface="Courier New" panose="02070309020205020404" pitchFamily="49" charset="0"/>
                <a:cs typeface="Courier New" panose="02070309020205020404" pitchFamily="49" charset="0"/>
              </a:rPr>
              <a:t>=0;i&lt;</a:t>
            </a:r>
            <a:r>
              <a:rPr lang="en-US" b="1" dirty="0" err="1">
                <a:solidFill>
                  <a:srgbClr val="004620"/>
                </a:solidFill>
                <a:latin typeface="Courier New" panose="02070309020205020404" pitchFamily="49" charset="0"/>
                <a:cs typeface="Courier New" panose="02070309020205020404" pitchFamily="49" charset="0"/>
              </a:rPr>
              <a:t>itime;i</a:t>
            </a:r>
            <a:r>
              <a:rPr lang="en-US" b="1" dirty="0">
                <a:solidFill>
                  <a:srgbClr val="004620"/>
                </a:solidFill>
                <a:latin typeface="Courier New" panose="02070309020205020404" pitchFamily="49" charset="0"/>
                <a:cs typeface="Courier New" panose="02070309020205020404" pitchFamily="49" charset="0"/>
              </a:rPr>
              <a:t>++)</a:t>
            </a:r>
          </a:p>
          <a:p>
            <a:r>
              <a:rPr lang="en-US" b="1" dirty="0">
                <a:solidFill>
                  <a:srgbClr val="004620"/>
                </a:solidFill>
                <a:latin typeface="Courier New" panose="02070309020205020404" pitchFamily="49" charset="0"/>
                <a:cs typeface="Courier New" panose="02070309020205020404" pitchFamily="49" charset="0"/>
              </a:rPr>
              <a:t>      for(j=0;j&lt;1275;j++);</a:t>
            </a:r>
          </a:p>
          <a:p>
            <a:r>
              <a:rPr lang="en-US"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4866968" y="195643"/>
            <a:ext cx="7064477" cy="430887"/>
          </a:xfrm>
          <a:prstGeom prst="rect">
            <a:avLst/>
          </a:prstGeom>
          <a:noFill/>
        </p:spPr>
        <p:txBody>
          <a:bodyPr wrap="square">
            <a:spAutoFit/>
          </a:bodyPr>
          <a:lstStyle/>
          <a:p>
            <a:pPr algn="ctr"/>
            <a:r>
              <a:rPr lang="en-US" sz="2200" b="1" dirty="0">
                <a:solidFill>
                  <a:srgbClr val="004620"/>
                </a:solidFill>
              </a:rPr>
              <a:t>Solution:</a:t>
            </a:r>
          </a:p>
        </p:txBody>
      </p:sp>
    </p:spTree>
    <p:extLst>
      <p:ext uri="{BB962C8B-B14F-4D97-AF65-F5344CB8AC3E}">
        <p14:creationId xmlns:p14="http://schemas.microsoft.com/office/powerpoint/2010/main" val="94969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outVertical)">
                                      <p:cBhvr>
                                        <p:cTn id="17" dur="500"/>
                                        <p:tgtEl>
                                          <p:spTgt spid="12"/>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outVertical)">
                                      <p:cBhvr>
                                        <p:cTn id="20" dur="500"/>
                                        <p:tgtEl>
                                          <p:spTgt spid="11"/>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8"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2931222-FADD-4235-BC31-0AFE5FC5D056}"/>
              </a:ext>
            </a:extLst>
          </p:cNvPr>
          <p:cNvSpPr/>
          <p:nvPr/>
        </p:nvSpPr>
        <p:spPr>
          <a:xfrm>
            <a:off x="4660490" y="168208"/>
            <a:ext cx="7270956" cy="652158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562898" y="2393407"/>
            <a:ext cx="4097591" cy="2462213"/>
          </a:xfrm>
          <a:prstGeom prst="rect">
            <a:avLst/>
          </a:prstGeom>
          <a:noFill/>
        </p:spPr>
        <p:txBody>
          <a:bodyPr wrap="square">
            <a:spAutoFit/>
          </a:bodyPr>
          <a:lstStyle/>
          <a:p>
            <a:r>
              <a:rPr lang="en-US" sz="2200" b="1" dirty="0"/>
              <a:t>The data pins of an LCD are connected to P1. The information is latched into the LCD whenever its Enable pin goes from high to low.  Write an 8051 C program to send “The Earth is but One Country” to this LCD.</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866967" y="593352"/>
            <a:ext cx="6902247" cy="5909310"/>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#include &lt;reg51.h&gt;</a:t>
            </a:r>
          </a:p>
          <a:p>
            <a:r>
              <a:rPr lang="en-US" b="1" dirty="0">
                <a:solidFill>
                  <a:srgbClr val="004620"/>
                </a:solidFill>
                <a:latin typeface="Courier New" panose="02070309020205020404" pitchFamily="49" charset="0"/>
                <a:cs typeface="Courier New" panose="02070309020205020404" pitchFamily="49" charset="0"/>
              </a:rPr>
              <a:t>#define </a:t>
            </a:r>
            <a:r>
              <a:rPr lang="en-US" b="1" dirty="0" err="1">
                <a:solidFill>
                  <a:srgbClr val="004620"/>
                </a:solidFill>
                <a:latin typeface="Courier New" panose="02070309020205020404" pitchFamily="49" charset="0"/>
                <a:cs typeface="Courier New" panose="02070309020205020404" pitchFamily="49" charset="0"/>
              </a:rPr>
              <a:t>LCDData</a:t>
            </a:r>
            <a:r>
              <a:rPr lang="en-US" b="1" dirty="0">
                <a:solidFill>
                  <a:srgbClr val="004620"/>
                </a:solidFill>
                <a:latin typeface="Courier New" panose="02070309020205020404" pitchFamily="49" charset="0"/>
                <a:cs typeface="Courier New" panose="02070309020205020404" pitchFamily="49" charset="0"/>
              </a:rPr>
              <a:t> P1	//</a:t>
            </a:r>
            <a:r>
              <a:rPr lang="en-US" b="1" dirty="0" err="1">
                <a:solidFill>
                  <a:srgbClr val="004620"/>
                </a:solidFill>
                <a:latin typeface="Courier New" panose="02070309020205020404" pitchFamily="49" charset="0"/>
                <a:cs typeface="Courier New" panose="02070309020205020404" pitchFamily="49" charset="0"/>
              </a:rPr>
              <a:t>LCDData</a:t>
            </a:r>
            <a:r>
              <a:rPr lang="en-US" b="1" dirty="0">
                <a:solidFill>
                  <a:srgbClr val="004620"/>
                </a:solidFill>
                <a:latin typeface="Courier New" panose="02070309020205020404" pitchFamily="49" charset="0"/>
                <a:cs typeface="Courier New" panose="02070309020205020404" pitchFamily="49" charset="0"/>
              </a:rPr>
              <a:t> declaration </a:t>
            </a:r>
          </a:p>
          <a:p>
            <a:r>
              <a:rPr lang="en-US" b="1" dirty="0" err="1">
                <a:solidFill>
                  <a:srgbClr val="004620"/>
                </a:solidFill>
                <a:latin typeface="Courier New" panose="02070309020205020404" pitchFamily="49" charset="0"/>
                <a:cs typeface="Courier New" panose="02070309020205020404" pitchFamily="49" charset="0"/>
              </a:rPr>
              <a:t>sbit</a:t>
            </a:r>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En</a:t>
            </a:r>
            <a:r>
              <a:rPr lang="en-US" b="1" dirty="0">
                <a:solidFill>
                  <a:srgbClr val="004620"/>
                </a:solidFill>
                <a:latin typeface="Courier New" panose="02070309020205020404" pitchFamily="49" charset="0"/>
                <a:cs typeface="Courier New" panose="02070309020205020404" pitchFamily="49" charset="0"/>
              </a:rPr>
              <a:t>=P2^0;    	//the enable pin</a:t>
            </a:r>
          </a:p>
          <a:p>
            <a:r>
              <a:rPr lang="en-US" b="1" dirty="0">
                <a:solidFill>
                  <a:srgbClr val="004620"/>
                </a:solidFill>
                <a:latin typeface="Courier New" panose="02070309020205020404" pitchFamily="49" charset="0"/>
                <a:cs typeface="Courier New" panose="02070309020205020404" pitchFamily="49" charset="0"/>
              </a:rPr>
              <a:t>void main(void)</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unsigned char message[ ]= "The Earth is but One Country";</a:t>
            </a:r>
          </a:p>
          <a:p>
            <a:r>
              <a:rPr lang="en-US" b="1" dirty="0">
                <a:solidFill>
                  <a:srgbClr val="004620"/>
                </a:solidFill>
                <a:latin typeface="Courier New" panose="02070309020205020404" pitchFamily="49" charset="0"/>
                <a:cs typeface="Courier New" panose="02070309020205020404" pitchFamily="49" charset="0"/>
              </a:rPr>
              <a:t>    unsigned char z;</a:t>
            </a:r>
          </a:p>
          <a:p>
            <a:r>
              <a:rPr lang="en-US" b="1" dirty="0">
                <a:solidFill>
                  <a:srgbClr val="004620"/>
                </a:solidFill>
                <a:latin typeface="Courier New" panose="02070309020205020404" pitchFamily="49" charset="0"/>
                <a:cs typeface="Courier New" panose="02070309020205020404" pitchFamily="49" charset="0"/>
              </a:rPr>
              <a:t>    for(z=0;z&lt;28;z++) //send all the 28 characters</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LCDData</a:t>
            </a:r>
            <a:r>
              <a:rPr lang="en-US" b="1" dirty="0">
                <a:solidFill>
                  <a:srgbClr val="004620"/>
                </a:solidFill>
                <a:latin typeface="Courier New" panose="02070309020205020404" pitchFamily="49" charset="0"/>
                <a:cs typeface="Courier New" panose="02070309020205020404" pitchFamily="49" charset="0"/>
              </a:rPr>
              <a:t>=message[z];</a:t>
            </a:r>
          </a:p>
          <a:p>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En</a:t>
            </a:r>
            <a:r>
              <a:rPr lang="en-US" b="1" dirty="0">
                <a:solidFill>
                  <a:srgbClr val="004620"/>
                </a:solidFill>
                <a:latin typeface="Courier New" panose="02070309020205020404" pitchFamily="49" charset="0"/>
                <a:cs typeface="Courier New" panose="02070309020205020404" pitchFamily="49" charset="0"/>
              </a:rPr>
              <a:t>=1;		//a high-</a:t>
            </a:r>
          </a:p>
          <a:p>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En</a:t>
            </a:r>
            <a:r>
              <a:rPr lang="en-US" b="1" dirty="0">
                <a:solidFill>
                  <a:srgbClr val="004620"/>
                </a:solidFill>
                <a:latin typeface="Courier New" panose="02070309020205020404" pitchFamily="49" charset="0"/>
                <a:cs typeface="Courier New" panose="02070309020205020404" pitchFamily="49" charset="0"/>
              </a:rPr>
              <a:t>=0; 		//-to-low pulse to latch the LCD data</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Run the above program on your simulator to see how P1 displays each character of the message.  Meanwhile, monitor bit P2.0 after each character is issued.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4866968" y="195643"/>
            <a:ext cx="7064477" cy="430887"/>
          </a:xfrm>
          <a:prstGeom prst="rect">
            <a:avLst/>
          </a:prstGeom>
          <a:noFill/>
        </p:spPr>
        <p:txBody>
          <a:bodyPr wrap="square">
            <a:spAutoFit/>
          </a:bodyPr>
          <a:lstStyle/>
          <a:p>
            <a:pPr algn="ctr"/>
            <a:r>
              <a:rPr lang="en-US" sz="2200" b="1" dirty="0">
                <a:solidFill>
                  <a:srgbClr val="004620"/>
                </a:solidFill>
              </a:rPr>
              <a:t>Solution:</a:t>
            </a:r>
          </a:p>
        </p:txBody>
      </p:sp>
    </p:spTree>
    <p:extLst>
      <p:ext uri="{BB962C8B-B14F-4D97-AF65-F5344CB8AC3E}">
        <p14:creationId xmlns:p14="http://schemas.microsoft.com/office/powerpoint/2010/main" val="5229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outVertical)">
                                      <p:cBhvr>
                                        <p:cTn id="17" dur="500"/>
                                        <p:tgtEl>
                                          <p:spTgt spid="12"/>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outVertical)">
                                      <p:cBhvr>
                                        <p:cTn id="20" dur="500"/>
                                        <p:tgtEl>
                                          <p:spTgt spid="11"/>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8"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948812" y="2005030"/>
            <a:ext cx="10284001" cy="3839574"/>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7-2: Single Bit Addresses of Ports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AF488DE3-82BD-4A4C-82DD-BE036BC3F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369" y="2126497"/>
            <a:ext cx="9940391" cy="3463142"/>
          </a:xfrm>
          <a:prstGeom prst="rect">
            <a:avLst/>
          </a:prstGeom>
        </p:spPr>
      </p:pic>
    </p:spTree>
    <p:extLst>
      <p:ext uri="{BB962C8B-B14F-4D97-AF65-F5344CB8AC3E}">
        <p14:creationId xmlns:p14="http://schemas.microsoft.com/office/powerpoint/2010/main" val="41082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2931222-FADD-4235-BC31-0AFE5FC5D056}"/>
              </a:ext>
            </a:extLst>
          </p:cNvPr>
          <p:cNvSpPr/>
          <p:nvPr/>
        </p:nvSpPr>
        <p:spPr>
          <a:xfrm>
            <a:off x="4606414" y="168208"/>
            <a:ext cx="7325032" cy="652158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508822" y="2536447"/>
            <a:ext cx="4097591" cy="1785104"/>
          </a:xfrm>
          <a:prstGeom prst="rect">
            <a:avLst/>
          </a:prstGeom>
          <a:noFill/>
        </p:spPr>
        <p:txBody>
          <a:bodyPr wrap="square">
            <a:spAutoFit/>
          </a:bodyPr>
          <a:lstStyle/>
          <a:p>
            <a:r>
              <a:rPr lang="en-US" sz="2200" b="1" dirty="0"/>
              <a:t>Write an 8051 C program to toggle all the bits of P0, P1, and P2 continuously with a 250 </a:t>
            </a:r>
            <a:r>
              <a:rPr lang="en-US" sz="2200" b="1" dirty="0" err="1"/>
              <a:t>ms</a:t>
            </a:r>
            <a:r>
              <a:rPr lang="en-US" sz="2200" b="1" dirty="0"/>
              <a:t> delay.  Use the </a:t>
            </a:r>
            <a:r>
              <a:rPr lang="en-US" sz="2200" b="1" dirty="0" err="1"/>
              <a:t>sfr</a:t>
            </a:r>
            <a:r>
              <a:rPr lang="en-US" sz="2200" b="1" dirty="0"/>
              <a:t> keyword to declare the port addresses.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866968" y="660714"/>
            <a:ext cx="7064477" cy="6001643"/>
          </a:xfrm>
          <a:prstGeom prst="rect">
            <a:avLst/>
          </a:prstGeom>
          <a:noFill/>
        </p:spPr>
        <p:txBody>
          <a:bodyPr wrap="square">
            <a:spAutoFit/>
          </a:bodyPr>
          <a:lstStyle/>
          <a:p>
            <a:r>
              <a:rPr lang="en-US" sz="1600" b="1" dirty="0" err="1">
                <a:solidFill>
                  <a:srgbClr val="004620"/>
                </a:solidFill>
                <a:latin typeface="Courier New" panose="02070309020205020404" pitchFamily="49" charset="0"/>
                <a:cs typeface="Courier New" panose="02070309020205020404" pitchFamily="49" charset="0"/>
              </a:rPr>
              <a:t>sfr</a:t>
            </a:r>
            <a:r>
              <a:rPr lang="en-US" sz="1600" b="1" dirty="0">
                <a:solidFill>
                  <a:srgbClr val="004620"/>
                </a:solidFill>
                <a:latin typeface="Courier New" panose="02070309020205020404" pitchFamily="49" charset="0"/>
                <a:cs typeface="Courier New" panose="02070309020205020404" pitchFamily="49" charset="0"/>
              </a:rPr>
              <a:t> P0 = 0x80;  //declaring P0 using </a:t>
            </a:r>
            <a:r>
              <a:rPr lang="en-US" sz="1600" b="1" dirty="0" err="1">
                <a:solidFill>
                  <a:srgbClr val="004620"/>
                </a:solidFill>
                <a:latin typeface="Courier New" panose="02070309020205020404" pitchFamily="49" charset="0"/>
                <a:cs typeface="Courier New" panose="02070309020205020404" pitchFamily="49" charset="0"/>
              </a:rPr>
              <a:t>sfr</a:t>
            </a:r>
            <a:r>
              <a:rPr lang="en-US" sz="1600" b="1" dirty="0">
                <a:solidFill>
                  <a:srgbClr val="004620"/>
                </a:solidFill>
                <a:latin typeface="Courier New" panose="02070309020205020404" pitchFamily="49" charset="0"/>
                <a:cs typeface="Courier New" panose="02070309020205020404" pitchFamily="49" charset="0"/>
              </a:rPr>
              <a:t> data type</a:t>
            </a:r>
          </a:p>
          <a:p>
            <a:r>
              <a:rPr lang="en-US" sz="1600" b="1" dirty="0" err="1">
                <a:solidFill>
                  <a:srgbClr val="004620"/>
                </a:solidFill>
                <a:latin typeface="Courier New" panose="02070309020205020404" pitchFamily="49" charset="0"/>
                <a:cs typeface="Courier New" panose="02070309020205020404" pitchFamily="49" charset="0"/>
              </a:rPr>
              <a:t>sfr</a:t>
            </a:r>
            <a:r>
              <a:rPr lang="en-US" sz="1600" b="1" dirty="0">
                <a:solidFill>
                  <a:srgbClr val="004620"/>
                </a:solidFill>
                <a:latin typeface="Courier New" panose="02070309020205020404" pitchFamily="49" charset="0"/>
                <a:cs typeface="Courier New" panose="02070309020205020404" pitchFamily="49" charset="0"/>
              </a:rPr>
              <a:t> P1 = 0x90;  	</a:t>
            </a:r>
          </a:p>
          <a:p>
            <a:r>
              <a:rPr lang="en-US" sz="1600" b="1" dirty="0" err="1">
                <a:solidFill>
                  <a:srgbClr val="004620"/>
                </a:solidFill>
                <a:latin typeface="Courier New" panose="02070309020205020404" pitchFamily="49" charset="0"/>
                <a:cs typeface="Courier New" panose="02070309020205020404" pitchFamily="49" charset="0"/>
              </a:rPr>
              <a:t>sfr</a:t>
            </a:r>
            <a:r>
              <a:rPr lang="en-US" sz="1600" b="1" dirty="0">
                <a:solidFill>
                  <a:srgbClr val="004620"/>
                </a:solidFill>
                <a:latin typeface="Courier New" panose="02070309020205020404" pitchFamily="49" charset="0"/>
                <a:cs typeface="Courier New" panose="02070309020205020404" pitchFamily="49" charset="0"/>
              </a:rPr>
              <a:t> P2 = 0xA0;  </a:t>
            </a:r>
          </a:p>
          <a:p>
            <a:r>
              <a:rPr lang="en-US" sz="1600" b="1" dirty="0">
                <a:solidFill>
                  <a:srgbClr val="004620"/>
                </a:solidFill>
                <a:latin typeface="Courier New" panose="02070309020205020404" pitchFamily="49" charset="0"/>
                <a:cs typeface="Courier New" panose="02070309020205020404" pitchFamily="49" charset="0"/>
              </a:rPr>
              <a:t>void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(unsigned int);</a:t>
            </a:r>
          </a:p>
          <a:p>
            <a:r>
              <a:rPr lang="en-US" sz="1600" b="1" dirty="0">
                <a:solidFill>
                  <a:srgbClr val="004620"/>
                </a:solidFill>
                <a:latin typeface="Courier New" panose="02070309020205020404" pitchFamily="49" charset="0"/>
                <a:cs typeface="Courier New" panose="02070309020205020404" pitchFamily="49" charset="0"/>
              </a:rPr>
              <a:t>void main(void)</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while(1) 			//do it forever</a:t>
            </a:r>
          </a:p>
          <a:p>
            <a:r>
              <a:rPr lang="en-US" sz="1600" b="1" dirty="0">
                <a:solidFill>
                  <a:srgbClr val="004620"/>
                </a:solidFill>
                <a:latin typeface="Courier New" panose="02070309020205020404" pitchFamily="49" charset="0"/>
                <a:cs typeface="Courier New" panose="02070309020205020404" pitchFamily="49" charset="0"/>
              </a:rPr>
              <a:t>      { </a:t>
            </a:r>
          </a:p>
          <a:p>
            <a:r>
              <a:rPr lang="en-US" sz="1600" b="1" dirty="0">
                <a:solidFill>
                  <a:srgbClr val="004620"/>
                </a:solidFill>
                <a:latin typeface="Courier New" panose="02070309020205020404" pitchFamily="49" charset="0"/>
                <a:cs typeface="Courier New" panose="02070309020205020404" pitchFamily="49" charset="0"/>
              </a:rPr>
              <a:t>        P0=0x55;</a:t>
            </a:r>
          </a:p>
          <a:p>
            <a:r>
              <a:rPr lang="en-US" sz="1600" b="1" dirty="0">
                <a:solidFill>
                  <a:srgbClr val="004620"/>
                </a:solidFill>
                <a:latin typeface="Courier New" panose="02070309020205020404" pitchFamily="49" charset="0"/>
                <a:cs typeface="Courier New" panose="02070309020205020404" pitchFamily="49" charset="0"/>
              </a:rPr>
              <a:t>        P1=0x55;</a:t>
            </a:r>
          </a:p>
          <a:p>
            <a:r>
              <a:rPr lang="en-US" sz="1600" b="1" dirty="0">
                <a:solidFill>
                  <a:srgbClr val="004620"/>
                </a:solidFill>
                <a:latin typeface="Courier New" panose="02070309020205020404" pitchFamily="49" charset="0"/>
                <a:cs typeface="Courier New" panose="02070309020205020404" pitchFamily="49" charset="0"/>
              </a:rPr>
              <a:t>        P2=0x55;</a:t>
            </a:r>
          </a:p>
          <a:p>
            <a:r>
              <a:rPr lang="en-US" sz="1600" b="1" dirty="0">
                <a:solidFill>
                  <a:srgbClr val="004620"/>
                </a:solidFill>
                <a:latin typeface="Courier New" panose="02070309020205020404" pitchFamily="49" charset="0"/>
                <a:cs typeface="Courier New" panose="02070309020205020404" pitchFamily="49" charset="0"/>
              </a:rPr>
              <a:t>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(250);	//250 </a:t>
            </a:r>
            <a:r>
              <a:rPr lang="en-US" sz="1600" b="1" dirty="0" err="1">
                <a:solidFill>
                  <a:srgbClr val="004620"/>
                </a:solidFill>
                <a:latin typeface="Courier New" panose="02070309020205020404" pitchFamily="49" charset="0"/>
                <a:cs typeface="Courier New" panose="02070309020205020404" pitchFamily="49" charset="0"/>
              </a:rPr>
              <a:t>ms</a:t>
            </a:r>
            <a:r>
              <a:rPr lang="en-US" sz="1600" b="1" dirty="0">
                <a:solidFill>
                  <a:srgbClr val="004620"/>
                </a:solidFill>
                <a:latin typeface="Courier New" panose="02070309020205020404" pitchFamily="49" charset="0"/>
                <a:cs typeface="Courier New" panose="02070309020205020404" pitchFamily="49" charset="0"/>
              </a:rPr>
              <a:t> delay</a:t>
            </a:r>
          </a:p>
          <a:p>
            <a:r>
              <a:rPr lang="en-US" sz="1600" b="1" dirty="0">
                <a:solidFill>
                  <a:srgbClr val="004620"/>
                </a:solidFill>
                <a:latin typeface="Courier New" panose="02070309020205020404" pitchFamily="49" charset="0"/>
                <a:cs typeface="Courier New" panose="02070309020205020404" pitchFamily="49" charset="0"/>
              </a:rPr>
              <a:t>        P0=0xAA;</a:t>
            </a:r>
          </a:p>
          <a:p>
            <a:r>
              <a:rPr lang="en-US" sz="1600" b="1" dirty="0">
                <a:solidFill>
                  <a:srgbClr val="004620"/>
                </a:solidFill>
                <a:latin typeface="Courier New" panose="02070309020205020404" pitchFamily="49" charset="0"/>
                <a:cs typeface="Courier New" panose="02070309020205020404" pitchFamily="49" charset="0"/>
              </a:rPr>
              <a:t>        P1=0xAA;</a:t>
            </a:r>
          </a:p>
          <a:p>
            <a:r>
              <a:rPr lang="en-US" sz="1600" b="1" dirty="0">
                <a:solidFill>
                  <a:srgbClr val="004620"/>
                </a:solidFill>
                <a:latin typeface="Courier New" panose="02070309020205020404" pitchFamily="49" charset="0"/>
                <a:cs typeface="Courier New" panose="02070309020205020404" pitchFamily="49" charset="0"/>
              </a:rPr>
              <a:t>        P2=0xAA;</a:t>
            </a:r>
          </a:p>
          <a:p>
            <a:r>
              <a:rPr lang="en-US" sz="1600" b="1" dirty="0">
                <a:solidFill>
                  <a:srgbClr val="004620"/>
                </a:solidFill>
                <a:latin typeface="Courier New" panose="02070309020205020404" pitchFamily="49" charset="0"/>
                <a:cs typeface="Courier New" panose="02070309020205020404" pitchFamily="49" charset="0"/>
              </a:rPr>
              <a:t>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(250);</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void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(unsigned int </a:t>
            </a:r>
            <a:r>
              <a:rPr lang="en-US" sz="1600" b="1" dirty="0" err="1">
                <a:solidFill>
                  <a:srgbClr val="004620"/>
                </a:solidFill>
                <a:latin typeface="Courier New" panose="02070309020205020404" pitchFamily="49" charset="0"/>
                <a:cs typeface="Courier New" panose="02070309020205020404" pitchFamily="49" charset="0"/>
              </a:rPr>
              <a:t>itime</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unsigned int </a:t>
            </a:r>
            <a:r>
              <a:rPr lang="en-US" sz="1600" b="1" dirty="0" err="1">
                <a:solidFill>
                  <a:srgbClr val="004620"/>
                </a:solidFill>
                <a:latin typeface="Courier New" panose="02070309020205020404" pitchFamily="49" charset="0"/>
                <a:cs typeface="Courier New" panose="02070309020205020404" pitchFamily="49" charset="0"/>
              </a:rPr>
              <a:t>i</a:t>
            </a:r>
            <a:r>
              <a:rPr lang="en-US" sz="1600" b="1" dirty="0">
                <a:solidFill>
                  <a:srgbClr val="004620"/>
                </a:solidFill>
                <a:latin typeface="Courier New" panose="02070309020205020404" pitchFamily="49" charset="0"/>
                <a:cs typeface="Courier New" panose="02070309020205020404" pitchFamily="49" charset="0"/>
              </a:rPr>
              <a:t>, j;</a:t>
            </a:r>
          </a:p>
          <a:p>
            <a:r>
              <a:rPr lang="en-US" sz="1600" b="1" dirty="0">
                <a:solidFill>
                  <a:srgbClr val="004620"/>
                </a:solidFill>
                <a:latin typeface="Courier New" panose="02070309020205020404" pitchFamily="49" charset="0"/>
                <a:cs typeface="Courier New" panose="02070309020205020404" pitchFamily="49" charset="0"/>
              </a:rPr>
              <a:t>    for(</a:t>
            </a:r>
            <a:r>
              <a:rPr lang="en-US" sz="1600" b="1" dirty="0" err="1">
                <a:solidFill>
                  <a:srgbClr val="004620"/>
                </a:solidFill>
                <a:latin typeface="Courier New" panose="02070309020205020404" pitchFamily="49" charset="0"/>
                <a:cs typeface="Courier New" panose="02070309020205020404" pitchFamily="49" charset="0"/>
              </a:rPr>
              <a:t>i</a:t>
            </a:r>
            <a:r>
              <a:rPr lang="en-US" sz="1600" b="1" dirty="0">
                <a:solidFill>
                  <a:srgbClr val="004620"/>
                </a:solidFill>
                <a:latin typeface="Courier New" panose="02070309020205020404" pitchFamily="49" charset="0"/>
                <a:cs typeface="Courier New" panose="02070309020205020404" pitchFamily="49" charset="0"/>
              </a:rPr>
              <a:t>=0;i&lt;</a:t>
            </a:r>
            <a:r>
              <a:rPr lang="en-US" sz="1600" b="1" dirty="0" err="1">
                <a:solidFill>
                  <a:srgbClr val="004620"/>
                </a:solidFill>
                <a:latin typeface="Courier New" panose="02070309020205020404" pitchFamily="49" charset="0"/>
                <a:cs typeface="Courier New" panose="02070309020205020404" pitchFamily="49" charset="0"/>
              </a:rPr>
              <a:t>itime;i</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for(j=0;j&lt;1275;j++);</a:t>
            </a:r>
          </a:p>
          <a:p>
            <a:r>
              <a:rPr lang="en-US" sz="16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4866968" y="195643"/>
            <a:ext cx="7064477" cy="430887"/>
          </a:xfrm>
          <a:prstGeom prst="rect">
            <a:avLst/>
          </a:prstGeom>
          <a:noFill/>
        </p:spPr>
        <p:txBody>
          <a:bodyPr wrap="square">
            <a:spAutoFit/>
          </a:bodyPr>
          <a:lstStyle/>
          <a:p>
            <a:pPr algn="ctr"/>
            <a:r>
              <a:rPr lang="en-US" sz="2200" b="1" dirty="0">
                <a:solidFill>
                  <a:srgbClr val="004620"/>
                </a:solidFill>
              </a:rPr>
              <a:t>Solution:</a:t>
            </a:r>
          </a:p>
        </p:txBody>
      </p:sp>
      <p:sp>
        <p:nvSpPr>
          <p:cNvPr id="3" name="Rectangle: Rounded Corners 2">
            <a:extLst>
              <a:ext uri="{FF2B5EF4-FFF2-40B4-BE49-F238E27FC236}">
                <a16:creationId xmlns:a16="http://schemas.microsoft.com/office/drawing/2014/main" id="{6C026E9B-74FC-4BD0-97BF-B83FBD7EBBD2}"/>
              </a:ext>
            </a:extLst>
          </p:cNvPr>
          <p:cNvSpPr/>
          <p:nvPr/>
        </p:nvSpPr>
        <p:spPr>
          <a:xfrm>
            <a:off x="8369086" y="5398333"/>
            <a:ext cx="3347634" cy="1079960"/>
          </a:xfrm>
          <a:prstGeom prst="roundRect">
            <a:avLst/>
          </a:prstGeom>
          <a:solidFill>
            <a:srgbClr val="65FFAB"/>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3ECA475-DC1D-4D61-B3A6-1FAD8FC65554}"/>
              </a:ext>
            </a:extLst>
          </p:cNvPr>
          <p:cNvSpPr txBox="1"/>
          <p:nvPr/>
        </p:nvSpPr>
        <p:spPr>
          <a:xfrm>
            <a:off x="8515757" y="5476648"/>
            <a:ext cx="3054292" cy="923330"/>
          </a:xfrm>
          <a:prstGeom prst="rect">
            <a:avLst/>
          </a:prstGeom>
          <a:noFill/>
        </p:spPr>
        <p:txBody>
          <a:bodyPr wrap="square">
            <a:spAutoFit/>
          </a:bodyPr>
          <a:lstStyle/>
          <a:p>
            <a:pPr algn="ctr"/>
            <a:r>
              <a:rPr lang="en-US" b="1" dirty="0">
                <a:solidFill>
                  <a:srgbClr val="004620"/>
                </a:solidFill>
                <a:latin typeface="Courier New" panose="02070309020205020404" pitchFamily="49" charset="0"/>
                <a:cs typeface="Courier New" panose="02070309020205020404" pitchFamily="49" charset="0"/>
              </a:rPr>
              <a:t>// Accessing Ports as SFRs using the </a:t>
            </a:r>
            <a:r>
              <a:rPr lang="en-US" b="1" dirty="0" err="1">
                <a:solidFill>
                  <a:srgbClr val="004620"/>
                </a:solidFill>
                <a:latin typeface="Courier New" panose="02070309020205020404" pitchFamily="49" charset="0"/>
                <a:cs typeface="Courier New" panose="02070309020205020404" pitchFamily="49" charset="0"/>
              </a:rPr>
              <a:t>sfr</a:t>
            </a:r>
            <a:r>
              <a:rPr lang="en-US" b="1" dirty="0">
                <a:solidFill>
                  <a:srgbClr val="004620"/>
                </a:solidFill>
                <a:latin typeface="Courier New" panose="02070309020205020404" pitchFamily="49" charset="0"/>
                <a:cs typeface="Courier New" panose="02070309020205020404" pitchFamily="49" charset="0"/>
              </a:rPr>
              <a:t> data type</a:t>
            </a:r>
          </a:p>
        </p:txBody>
      </p:sp>
    </p:spTree>
    <p:extLst>
      <p:ext uri="{BB962C8B-B14F-4D97-AF65-F5344CB8AC3E}">
        <p14:creationId xmlns:p14="http://schemas.microsoft.com/office/powerpoint/2010/main" val="349423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Vertic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outVertical)">
                                      <p:cBhvr>
                                        <p:cTn id="25" dur="500"/>
                                        <p:tgtEl>
                                          <p:spTgt spid="3"/>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outVertic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8" grpId="0"/>
      <p:bldP spid="11" grpId="0"/>
      <p:bldP spid="12" grpId="0"/>
      <p:bldP spid="3"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461665"/>
          </a:xfrm>
          <a:prstGeom prst="rect">
            <a:avLst/>
          </a:prstGeom>
          <a:noFill/>
        </p:spPr>
        <p:txBody>
          <a:bodyPr wrap="square">
            <a:spAutoFit/>
          </a:bodyPr>
          <a:lstStyle/>
          <a:p>
            <a:r>
              <a:rPr lang="en-US" sz="2400" b="1" dirty="0"/>
              <a:t>Write an 8051 C program to turn bit P1.5 on and off 50,000 times.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3134837"/>
            <a:ext cx="10294374" cy="3170099"/>
          </a:xfrm>
          <a:prstGeom prst="rect">
            <a:avLst/>
          </a:prstGeom>
          <a:noFill/>
        </p:spPr>
        <p:txBody>
          <a:bodyPr wrap="square">
            <a:spAutoFit/>
          </a:bodyPr>
          <a:lstStyle/>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MYBIT = 0x95;	//another way to declare bit P1^5 </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unsigned int z;</a:t>
            </a:r>
          </a:p>
          <a:p>
            <a:r>
              <a:rPr lang="en-US" sz="2000" b="1" dirty="0">
                <a:solidFill>
                  <a:srgbClr val="004620"/>
                </a:solidFill>
                <a:latin typeface="Courier New" panose="02070309020205020404" pitchFamily="49" charset="0"/>
                <a:cs typeface="Courier New" panose="02070309020205020404" pitchFamily="49" charset="0"/>
              </a:rPr>
              <a:t>    for(z=0;z&lt;50000;z++)</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MYBIT=1;</a:t>
            </a:r>
          </a:p>
          <a:p>
            <a:r>
              <a:rPr lang="en-US" sz="2000" b="1" dirty="0">
                <a:solidFill>
                  <a:srgbClr val="004620"/>
                </a:solidFill>
                <a:latin typeface="Courier New" panose="02070309020205020404" pitchFamily="49" charset="0"/>
                <a:cs typeface="Courier New" panose="02070309020205020404" pitchFamily="49" charset="0"/>
              </a:rPr>
              <a:t>        MYBIT=0;</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58403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830997"/>
          </a:xfrm>
          <a:prstGeom prst="rect">
            <a:avLst/>
          </a:prstGeom>
          <a:noFill/>
        </p:spPr>
        <p:txBody>
          <a:bodyPr wrap="square">
            <a:spAutoFit/>
          </a:bodyPr>
          <a:lstStyle/>
          <a:p>
            <a:r>
              <a:rPr lang="en-US" sz="2400" b="1" dirty="0"/>
              <a:t>Write an 8051 C program to get the status of bit P1.0, save it, and send it to P2.7 continuously.</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64572"/>
            <a:ext cx="10294374" cy="4093428"/>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inbit</a:t>
            </a:r>
            <a:r>
              <a:rPr lang="en-US" sz="2000" b="1" dirty="0">
                <a:solidFill>
                  <a:srgbClr val="004620"/>
                </a:solidFill>
                <a:latin typeface="Courier New" panose="02070309020205020404" pitchFamily="49" charset="0"/>
                <a:cs typeface="Courier New" panose="02070309020205020404" pitchFamily="49" charset="0"/>
              </a:rPr>
              <a:t> = P1^0;</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outbit</a:t>
            </a:r>
            <a:r>
              <a:rPr lang="en-US" sz="2000" b="1" dirty="0">
                <a:solidFill>
                  <a:srgbClr val="004620"/>
                </a:solidFill>
                <a:latin typeface="Courier New" panose="02070309020205020404" pitchFamily="49" charset="0"/>
                <a:cs typeface="Courier New" panose="02070309020205020404" pitchFamily="49" charset="0"/>
              </a:rPr>
              <a:t> = P2^7;		//</a:t>
            </a:r>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is used to declare SFR bits</a:t>
            </a:r>
          </a:p>
          <a:p>
            <a:r>
              <a:rPr lang="en-US" sz="2000" b="1" dirty="0">
                <a:solidFill>
                  <a:srgbClr val="004620"/>
                </a:solidFill>
                <a:latin typeface="Courier New" panose="02070309020205020404" pitchFamily="49" charset="0"/>
                <a:cs typeface="Courier New" panose="02070309020205020404" pitchFamily="49" charset="0"/>
              </a:rPr>
              <a:t>bit </a:t>
            </a:r>
            <a:r>
              <a:rPr lang="en-US" sz="2000" b="1" dirty="0" err="1">
                <a:solidFill>
                  <a:srgbClr val="004620"/>
                </a:solidFill>
                <a:latin typeface="Courier New" panose="02070309020205020404" pitchFamily="49" charset="0"/>
                <a:cs typeface="Courier New" panose="02070309020205020404" pitchFamily="49" charset="0"/>
              </a:rPr>
              <a:t>membit</a:t>
            </a:r>
            <a:r>
              <a:rPr lang="en-US" sz="2000" b="1" dirty="0">
                <a:solidFill>
                  <a:srgbClr val="004620"/>
                </a:solidFill>
                <a:latin typeface="Courier New" panose="02070309020205020404" pitchFamily="49" charset="0"/>
                <a:cs typeface="Courier New" panose="02070309020205020404" pitchFamily="49" charset="0"/>
              </a:rPr>
              <a:t>;      		//notice we use bit to declare</a:t>
            </a:r>
          </a:p>
          <a:p>
            <a:r>
              <a:rPr lang="en-US" sz="2000" b="1" dirty="0">
                <a:solidFill>
                  <a:srgbClr val="004620"/>
                </a:solidFill>
                <a:latin typeface="Courier New" panose="02070309020205020404" pitchFamily="49" charset="0"/>
                <a:cs typeface="Courier New" panose="02070309020205020404" pitchFamily="49" charset="0"/>
              </a:rPr>
              <a:t>                		//bit-addressable memory</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while(1)</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membit</a:t>
            </a:r>
            <a:r>
              <a:rPr lang="en-US" sz="2000" b="1" dirty="0">
                <a:solidFill>
                  <a:srgbClr val="004620"/>
                </a:solidFill>
                <a:latin typeface="Courier New" panose="02070309020205020404" pitchFamily="49" charset="0"/>
                <a:cs typeface="Courier New" panose="02070309020205020404" pitchFamily="49" charset="0"/>
              </a:rPr>
              <a:t>=</a:t>
            </a:r>
            <a:r>
              <a:rPr lang="en-US" sz="2000" b="1" dirty="0" err="1">
                <a:solidFill>
                  <a:srgbClr val="004620"/>
                </a:solidFill>
                <a:latin typeface="Courier New" panose="02070309020205020404" pitchFamily="49" charset="0"/>
                <a:cs typeface="Courier New" panose="02070309020205020404" pitchFamily="49" charset="0"/>
              </a:rPr>
              <a:t>inbit</a:t>
            </a:r>
            <a:r>
              <a:rPr lang="en-US" sz="2000" b="1" dirty="0">
                <a:solidFill>
                  <a:srgbClr val="004620"/>
                </a:solidFill>
                <a:latin typeface="Courier New" panose="02070309020205020404" pitchFamily="49" charset="0"/>
                <a:cs typeface="Courier New" panose="02070309020205020404" pitchFamily="49" charset="0"/>
              </a:rPr>
              <a:t>;	//get a bit from P1.0</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outbit</a:t>
            </a:r>
            <a:r>
              <a:rPr lang="en-US" sz="2000" b="1" dirty="0">
                <a:solidFill>
                  <a:srgbClr val="004620"/>
                </a:solidFill>
                <a:latin typeface="Courier New" panose="02070309020205020404" pitchFamily="49" charset="0"/>
                <a:cs typeface="Courier New" panose="02070309020205020404" pitchFamily="49" charset="0"/>
              </a:rPr>
              <a:t>=</a:t>
            </a:r>
            <a:r>
              <a:rPr lang="en-US" sz="2000" b="1" dirty="0" err="1">
                <a:solidFill>
                  <a:srgbClr val="004620"/>
                </a:solidFill>
                <a:latin typeface="Courier New" panose="02070309020205020404" pitchFamily="49" charset="0"/>
                <a:cs typeface="Courier New" panose="02070309020205020404" pitchFamily="49" charset="0"/>
              </a:rPr>
              <a:t>membit</a:t>
            </a:r>
            <a:r>
              <a:rPr lang="en-US" sz="2000" b="1" dirty="0">
                <a:solidFill>
                  <a:srgbClr val="004620"/>
                </a:solidFill>
                <a:latin typeface="Courier New" panose="02070309020205020404" pitchFamily="49" charset="0"/>
                <a:cs typeface="Courier New" panose="02070309020205020404" pitchFamily="49" charset="0"/>
              </a:rPr>
              <a:t>;	//and send it to P2.7</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61053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948812" y="2005030"/>
            <a:ext cx="10284001" cy="3839574"/>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7-3: Bit-wise Logic Operators for C</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F1BC8B1-703F-496D-B233-5E6CE975CE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710" y="2072733"/>
            <a:ext cx="9700204" cy="2433570"/>
          </a:xfrm>
          <a:prstGeom prst="rect">
            <a:avLst/>
          </a:prstGeom>
        </p:spPr>
      </p:pic>
      <p:sp>
        <p:nvSpPr>
          <p:cNvPr id="10" name="TextBox 9">
            <a:extLst>
              <a:ext uri="{FF2B5EF4-FFF2-40B4-BE49-F238E27FC236}">
                <a16:creationId xmlns:a16="http://schemas.microsoft.com/office/drawing/2014/main" id="{8B177345-048F-4A15-93E2-F6A19491CA52}"/>
              </a:ext>
            </a:extLst>
          </p:cNvPr>
          <p:cNvSpPr txBox="1"/>
          <p:nvPr/>
        </p:nvSpPr>
        <p:spPr>
          <a:xfrm>
            <a:off x="1561454" y="4521801"/>
            <a:ext cx="6098582" cy="1477328"/>
          </a:xfrm>
          <a:prstGeom prst="rect">
            <a:avLst/>
          </a:prstGeom>
          <a:noFill/>
        </p:spPr>
        <p:txBody>
          <a:bodyPr wrap="square">
            <a:spAutoFit/>
          </a:bodyPr>
          <a:lstStyle/>
          <a:p>
            <a:r>
              <a:rPr lang="en-US" b="1" dirty="0"/>
              <a:t>1. 0x35 &amp; 0x0F = 0x05		/* ANDing */</a:t>
            </a:r>
          </a:p>
          <a:p>
            <a:r>
              <a:rPr lang="en-US" b="1" dirty="0"/>
              <a:t>2. 0x04 | 0x68 = 0x6C		/* </a:t>
            </a:r>
            <a:r>
              <a:rPr lang="en-US" b="1" dirty="0" err="1"/>
              <a:t>ORing</a:t>
            </a:r>
            <a:r>
              <a:rPr lang="en-US" b="1" dirty="0"/>
              <a:t>:   */</a:t>
            </a:r>
          </a:p>
          <a:p>
            <a:r>
              <a:rPr lang="en-US" b="1" dirty="0"/>
              <a:t>3. 0x54 ^ 0x78 = 0x2C		/* XORing */</a:t>
            </a:r>
          </a:p>
          <a:p>
            <a:r>
              <a:rPr lang="en-US" b="1" dirty="0"/>
              <a:t>4. ~0x55 = 0xAA			/* Inverting 55H */</a:t>
            </a:r>
          </a:p>
          <a:p>
            <a:endParaRPr lang="en-US" b="1" dirty="0"/>
          </a:p>
        </p:txBody>
      </p:sp>
    </p:spTree>
    <p:extLst>
      <p:ext uri="{BB962C8B-B14F-4D97-AF65-F5344CB8AC3E}">
        <p14:creationId xmlns:p14="http://schemas.microsoft.com/office/powerpoint/2010/main" val="228142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heel(1)">
                                      <p:cBhvr>
                                        <p:cTn id="14" dur="500"/>
                                        <p:tgtEl>
                                          <p:spTgt spid="10"/>
                                        </p:tgtEl>
                                      </p:cBhvr>
                                    </p:animEffect>
                                  </p:childTnLst>
                                </p:cTn>
                              </p:par>
                              <p:par>
                                <p:cTn id="15" presetID="21" presetClass="entr" presetSubtype="1"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500"/>
                                        <p:tgtEl>
                                          <p:spTgt spid="4"/>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heel(1)">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7-19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461665"/>
          </a:xfrm>
          <a:prstGeom prst="rect">
            <a:avLst/>
          </a:prstGeom>
          <a:noFill/>
        </p:spPr>
        <p:txBody>
          <a:bodyPr wrap="square">
            <a:spAutoFit/>
          </a:bodyPr>
          <a:lstStyle/>
          <a:p>
            <a:r>
              <a:rPr lang="en-US" sz="2400" b="1" dirty="0"/>
              <a:t>Run the following program on your simulator and examine the results.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64572"/>
            <a:ext cx="10294374" cy="347787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void main (void)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P0= 0x35 &amp; 0x0F;  	//ANDing</a:t>
            </a:r>
          </a:p>
          <a:p>
            <a:r>
              <a:rPr lang="en-US" sz="2000" b="1" dirty="0">
                <a:solidFill>
                  <a:srgbClr val="004620"/>
                </a:solidFill>
                <a:latin typeface="Courier New" panose="02070309020205020404" pitchFamily="49" charset="0"/>
                <a:cs typeface="Courier New" panose="02070309020205020404" pitchFamily="49" charset="0"/>
              </a:rPr>
              <a:t>    P1= 0x04 | 0x68; 	//</a:t>
            </a:r>
            <a:r>
              <a:rPr lang="en-US" sz="2000" b="1" dirty="0" err="1">
                <a:solidFill>
                  <a:srgbClr val="004620"/>
                </a:solidFill>
                <a:latin typeface="Courier New" panose="02070309020205020404" pitchFamily="49" charset="0"/>
                <a:cs typeface="Courier New" panose="02070309020205020404" pitchFamily="49" charset="0"/>
              </a:rPr>
              <a:t>ORing</a:t>
            </a:r>
            <a:endParaRPr lang="en-US" sz="2000" b="1" dirty="0">
              <a:solidFill>
                <a:srgbClr val="004620"/>
              </a:solidFill>
              <a:latin typeface="Courier New" panose="02070309020205020404" pitchFamily="49" charset="0"/>
              <a:cs typeface="Courier New" panose="02070309020205020404" pitchFamily="49" charset="0"/>
            </a:endParaRPr>
          </a:p>
          <a:p>
            <a:r>
              <a:rPr lang="en-US" sz="2000" b="1" dirty="0">
                <a:solidFill>
                  <a:srgbClr val="004620"/>
                </a:solidFill>
                <a:latin typeface="Courier New" panose="02070309020205020404" pitchFamily="49" charset="0"/>
                <a:cs typeface="Courier New" panose="02070309020205020404" pitchFamily="49" charset="0"/>
              </a:rPr>
              <a:t>    P2= 0x54 ^ 0x78;  	//XORing</a:t>
            </a:r>
          </a:p>
          <a:p>
            <a:r>
              <a:rPr lang="en-US" sz="2000" b="1" dirty="0">
                <a:solidFill>
                  <a:srgbClr val="004620"/>
                </a:solidFill>
                <a:latin typeface="Courier New" panose="02070309020205020404" pitchFamily="49" charset="0"/>
                <a:cs typeface="Courier New" panose="02070309020205020404" pitchFamily="49" charset="0"/>
              </a:rPr>
              <a:t>    P0= ~0x55;        	//inversing</a:t>
            </a:r>
          </a:p>
          <a:p>
            <a:r>
              <a:rPr lang="en-US" sz="2000" b="1" dirty="0">
                <a:solidFill>
                  <a:srgbClr val="004620"/>
                </a:solidFill>
                <a:latin typeface="Courier New" panose="02070309020205020404" pitchFamily="49" charset="0"/>
                <a:cs typeface="Courier New" panose="02070309020205020404" pitchFamily="49" charset="0"/>
              </a:rPr>
              <a:t>    P1= 0x9A &gt;&gt; 3;    	//shifting right 3 times</a:t>
            </a:r>
          </a:p>
          <a:p>
            <a:r>
              <a:rPr lang="en-US" sz="2000" b="1" dirty="0">
                <a:solidFill>
                  <a:srgbClr val="004620"/>
                </a:solidFill>
                <a:latin typeface="Courier New" panose="02070309020205020404" pitchFamily="49" charset="0"/>
                <a:cs typeface="Courier New" panose="02070309020205020404" pitchFamily="49" charset="0"/>
              </a:rPr>
              <a:t>    P2= 0x77 &gt;&gt; 4;    	//shifting right 4 times</a:t>
            </a:r>
          </a:p>
          <a:p>
            <a:r>
              <a:rPr lang="en-US" sz="2000" b="1" dirty="0">
                <a:solidFill>
                  <a:srgbClr val="004620"/>
                </a:solidFill>
                <a:latin typeface="Courier New" panose="02070309020205020404" pitchFamily="49" charset="0"/>
                <a:cs typeface="Courier New" panose="02070309020205020404" pitchFamily="49" charset="0"/>
              </a:rPr>
              <a:t>    P0= 0x6 &lt;&lt; 4;    	//shifting left 4 times</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00514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97E47DF-238B-42FE-B41A-4F110635321E}"/>
              </a:ext>
            </a:extLst>
          </p:cNvPr>
          <p:cNvSpPr/>
          <p:nvPr/>
        </p:nvSpPr>
        <p:spPr>
          <a:xfrm>
            <a:off x="6432411" y="3749134"/>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294968" y="1434558"/>
            <a:ext cx="11651226" cy="615553"/>
          </a:xfrm>
          <a:prstGeom prst="rect">
            <a:avLst/>
          </a:prstGeom>
          <a:noFill/>
        </p:spPr>
        <p:txBody>
          <a:bodyPr wrap="square">
            <a:spAutoFit/>
          </a:bodyPr>
          <a:lstStyle/>
          <a:p>
            <a:r>
              <a:rPr lang="en-US" sz="1700" b="1" dirty="0"/>
              <a:t>Write an 8051 C program to toggle all the bits of P0 and P2 continuously with a 250 </a:t>
            </a:r>
            <a:r>
              <a:rPr lang="en-US" sz="1700" b="1" dirty="0" err="1"/>
              <a:t>ms</a:t>
            </a:r>
            <a:r>
              <a:rPr lang="en-US" sz="1700" b="1" dirty="0"/>
              <a:t> delay.  Use the inverting operator. </a:t>
            </a:r>
          </a:p>
          <a:p>
            <a:endParaRPr lang="en-US" sz="17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1852141"/>
            <a:ext cx="8962104" cy="5016758"/>
          </a:xfrm>
          <a:prstGeom prst="rect">
            <a:avLst/>
          </a:prstGeom>
          <a:noFill/>
        </p:spPr>
        <p:txBody>
          <a:bodyPr wrap="square">
            <a:spAutoFit/>
          </a:bodyPr>
          <a:lstStyle/>
          <a:p>
            <a:r>
              <a:rPr lang="en-US" sz="1600" b="1" dirty="0">
                <a:solidFill>
                  <a:srgbClr val="004620"/>
                </a:solidFill>
                <a:latin typeface="Courier New" panose="02070309020205020404" pitchFamily="49" charset="0"/>
                <a:cs typeface="Courier New" panose="02070309020205020404" pitchFamily="49" charset="0"/>
              </a:rPr>
              <a:t>#include &lt;reg51.h&gt;</a:t>
            </a:r>
          </a:p>
          <a:p>
            <a:r>
              <a:rPr lang="en-US" sz="1600" b="1" dirty="0">
                <a:solidFill>
                  <a:srgbClr val="004620"/>
                </a:solidFill>
                <a:latin typeface="Courier New" panose="02070309020205020404" pitchFamily="49" charset="0"/>
                <a:cs typeface="Courier New" panose="02070309020205020404" pitchFamily="49" charset="0"/>
              </a:rPr>
              <a:t>void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(unsigned int);</a:t>
            </a:r>
          </a:p>
          <a:p>
            <a:r>
              <a:rPr lang="en-US" sz="1600" b="1" dirty="0">
                <a:solidFill>
                  <a:srgbClr val="004620"/>
                </a:solidFill>
                <a:latin typeface="Courier New" panose="02070309020205020404" pitchFamily="49" charset="0"/>
                <a:cs typeface="Courier New" panose="02070309020205020404" pitchFamily="49" charset="0"/>
              </a:rPr>
              <a:t>void main(void)</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P0=0x55;</a:t>
            </a:r>
          </a:p>
          <a:p>
            <a:r>
              <a:rPr lang="en-US" sz="1600" b="1" dirty="0">
                <a:solidFill>
                  <a:srgbClr val="004620"/>
                </a:solidFill>
                <a:latin typeface="Courier New" panose="02070309020205020404" pitchFamily="49" charset="0"/>
                <a:cs typeface="Courier New" panose="02070309020205020404" pitchFamily="49" charset="0"/>
              </a:rPr>
              <a:t>    P2=0x55;</a:t>
            </a:r>
          </a:p>
          <a:p>
            <a:r>
              <a:rPr lang="en-US" sz="1600" b="1" dirty="0">
                <a:solidFill>
                  <a:srgbClr val="004620"/>
                </a:solidFill>
                <a:latin typeface="Courier New" panose="02070309020205020404" pitchFamily="49" charset="0"/>
                <a:cs typeface="Courier New" panose="02070309020205020404" pitchFamily="49" charset="0"/>
              </a:rPr>
              <a:t>    while(1)</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P0=~P0;</a:t>
            </a:r>
          </a:p>
          <a:p>
            <a:r>
              <a:rPr lang="en-US" sz="1600" b="1" dirty="0">
                <a:solidFill>
                  <a:srgbClr val="004620"/>
                </a:solidFill>
                <a:latin typeface="Courier New" panose="02070309020205020404" pitchFamily="49" charset="0"/>
                <a:cs typeface="Courier New" panose="02070309020205020404" pitchFamily="49" charset="0"/>
              </a:rPr>
              <a:t>        P2=~P2;</a:t>
            </a:r>
          </a:p>
          <a:p>
            <a:r>
              <a:rPr lang="en-US" sz="1600" b="1" dirty="0">
                <a:solidFill>
                  <a:srgbClr val="004620"/>
                </a:solidFill>
                <a:latin typeface="Courier New" panose="02070309020205020404" pitchFamily="49" charset="0"/>
                <a:cs typeface="Courier New" panose="02070309020205020404" pitchFamily="49" charset="0"/>
              </a:rPr>
              <a:t>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(250);</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a:t>
            </a:r>
          </a:p>
          <a:p>
            <a:endParaRPr lang="en-US" sz="1600" b="1" dirty="0">
              <a:solidFill>
                <a:srgbClr val="004620"/>
              </a:solidFill>
              <a:latin typeface="Courier New" panose="02070309020205020404" pitchFamily="49" charset="0"/>
              <a:cs typeface="Courier New" panose="02070309020205020404" pitchFamily="49" charset="0"/>
            </a:endParaRPr>
          </a:p>
          <a:p>
            <a:r>
              <a:rPr lang="en-US" sz="1600" b="1" dirty="0">
                <a:solidFill>
                  <a:srgbClr val="004620"/>
                </a:solidFill>
                <a:latin typeface="Courier New" panose="02070309020205020404" pitchFamily="49" charset="0"/>
                <a:cs typeface="Courier New" panose="02070309020205020404" pitchFamily="49" charset="0"/>
              </a:rPr>
              <a:t>void </a:t>
            </a:r>
            <a:r>
              <a:rPr lang="en-US" sz="1600" b="1" dirty="0" err="1">
                <a:solidFill>
                  <a:srgbClr val="004620"/>
                </a:solidFill>
                <a:latin typeface="Courier New" panose="02070309020205020404" pitchFamily="49" charset="0"/>
                <a:cs typeface="Courier New" panose="02070309020205020404" pitchFamily="49" charset="0"/>
              </a:rPr>
              <a:t>MSDelay</a:t>
            </a:r>
            <a:r>
              <a:rPr lang="en-US" sz="1600" b="1" dirty="0">
                <a:solidFill>
                  <a:srgbClr val="004620"/>
                </a:solidFill>
                <a:latin typeface="Courier New" panose="02070309020205020404" pitchFamily="49" charset="0"/>
                <a:cs typeface="Courier New" panose="02070309020205020404" pitchFamily="49" charset="0"/>
              </a:rPr>
              <a:t>(unsigned int </a:t>
            </a:r>
            <a:r>
              <a:rPr lang="en-US" sz="1600" b="1" dirty="0" err="1">
                <a:solidFill>
                  <a:srgbClr val="004620"/>
                </a:solidFill>
                <a:latin typeface="Courier New" panose="02070309020205020404" pitchFamily="49" charset="0"/>
                <a:cs typeface="Courier New" panose="02070309020205020404" pitchFamily="49" charset="0"/>
              </a:rPr>
              <a:t>itime</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a:t>
            </a:r>
          </a:p>
          <a:p>
            <a:r>
              <a:rPr lang="en-US" sz="1600" b="1" dirty="0">
                <a:solidFill>
                  <a:srgbClr val="004620"/>
                </a:solidFill>
                <a:latin typeface="Courier New" panose="02070309020205020404" pitchFamily="49" charset="0"/>
                <a:cs typeface="Courier New" panose="02070309020205020404" pitchFamily="49" charset="0"/>
              </a:rPr>
              <a:t>    unsigned int </a:t>
            </a:r>
            <a:r>
              <a:rPr lang="en-US" sz="1600" b="1" dirty="0" err="1">
                <a:solidFill>
                  <a:srgbClr val="004620"/>
                </a:solidFill>
                <a:latin typeface="Courier New" panose="02070309020205020404" pitchFamily="49" charset="0"/>
                <a:cs typeface="Courier New" panose="02070309020205020404" pitchFamily="49" charset="0"/>
              </a:rPr>
              <a:t>i</a:t>
            </a:r>
            <a:r>
              <a:rPr lang="en-US" sz="1600" b="1" dirty="0">
                <a:solidFill>
                  <a:srgbClr val="004620"/>
                </a:solidFill>
                <a:latin typeface="Courier New" panose="02070309020205020404" pitchFamily="49" charset="0"/>
                <a:cs typeface="Courier New" panose="02070309020205020404" pitchFamily="49" charset="0"/>
              </a:rPr>
              <a:t>, j;</a:t>
            </a:r>
          </a:p>
          <a:p>
            <a:r>
              <a:rPr lang="en-US" sz="1600" b="1" dirty="0">
                <a:solidFill>
                  <a:srgbClr val="004620"/>
                </a:solidFill>
                <a:latin typeface="Courier New" panose="02070309020205020404" pitchFamily="49" charset="0"/>
                <a:cs typeface="Courier New" panose="02070309020205020404" pitchFamily="49" charset="0"/>
              </a:rPr>
              <a:t>    for(</a:t>
            </a:r>
            <a:r>
              <a:rPr lang="en-US" sz="1600" b="1" dirty="0" err="1">
                <a:solidFill>
                  <a:srgbClr val="004620"/>
                </a:solidFill>
                <a:latin typeface="Courier New" panose="02070309020205020404" pitchFamily="49" charset="0"/>
                <a:cs typeface="Courier New" panose="02070309020205020404" pitchFamily="49" charset="0"/>
              </a:rPr>
              <a:t>i</a:t>
            </a:r>
            <a:r>
              <a:rPr lang="en-US" sz="1600" b="1" dirty="0">
                <a:solidFill>
                  <a:srgbClr val="004620"/>
                </a:solidFill>
                <a:latin typeface="Courier New" panose="02070309020205020404" pitchFamily="49" charset="0"/>
                <a:cs typeface="Courier New" panose="02070309020205020404" pitchFamily="49" charset="0"/>
              </a:rPr>
              <a:t>=0;i&lt;</a:t>
            </a:r>
            <a:r>
              <a:rPr lang="en-US" sz="1600" b="1" dirty="0" err="1">
                <a:solidFill>
                  <a:srgbClr val="004620"/>
                </a:solidFill>
                <a:latin typeface="Courier New" panose="02070309020205020404" pitchFamily="49" charset="0"/>
                <a:cs typeface="Courier New" panose="02070309020205020404" pitchFamily="49" charset="0"/>
              </a:rPr>
              <a:t>itime;i</a:t>
            </a:r>
            <a:r>
              <a:rPr lang="en-US" sz="1600" b="1" dirty="0">
                <a:solidFill>
                  <a:srgbClr val="004620"/>
                </a:solidFill>
                <a:latin typeface="Courier New" panose="02070309020205020404" pitchFamily="49" charset="0"/>
                <a:cs typeface="Courier New" panose="02070309020205020404" pitchFamily="49" charset="0"/>
              </a:rPr>
              <a:t>++)</a:t>
            </a:r>
          </a:p>
          <a:p>
            <a:r>
              <a:rPr lang="en-US" sz="1600" b="1" dirty="0">
                <a:solidFill>
                  <a:srgbClr val="004620"/>
                </a:solidFill>
                <a:latin typeface="Courier New" panose="02070309020205020404" pitchFamily="49" charset="0"/>
                <a:cs typeface="Courier New" panose="02070309020205020404" pitchFamily="49" charset="0"/>
              </a:rPr>
              <a:t>      for(j=0;j&lt;1275;j++);</a:t>
            </a:r>
          </a:p>
          <a:p>
            <a:r>
              <a:rPr lang="en-US" sz="16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1733560"/>
            <a:ext cx="12192000" cy="400110"/>
          </a:xfrm>
          <a:prstGeom prst="rect">
            <a:avLst/>
          </a:prstGeom>
          <a:noFill/>
        </p:spPr>
        <p:txBody>
          <a:bodyPr wrap="square">
            <a:spAutoFit/>
          </a:bodyPr>
          <a:lstStyle/>
          <a:p>
            <a:pPr algn="ctr"/>
            <a:r>
              <a:rPr lang="en-US" sz="2000" b="1" dirty="0">
                <a:solidFill>
                  <a:srgbClr val="004620"/>
                </a:solidFill>
              </a:rPr>
              <a:t>Solution:</a:t>
            </a:r>
          </a:p>
        </p:txBody>
      </p:sp>
      <p:sp>
        <p:nvSpPr>
          <p:cNvPr id="13" name="TextBox 12">
            <a:extLst>
              <a:ext uri="{FF2B5EF4-FFF2-40B4-BE49-F238E27FC236}">
                <a16:creationId xmlns:a16="http://schemas.microsoft.com/office/drawing/2014/main" id="{CEF9796D-193C-41C8-B5CB-599A9E9B3F5C}"/>
              </a:ext>
            </a:extLst>
          </p:cNvPr>
          <p:cNvSpPr txBox="1"/>
          <p:nvPr/>
        </p:nvSpPr>
        <p:spPr>
          <a:xfrm>
            <a:off x="6747657" y="3797516"/>
            <a:ext cx="4413455" cy="1200329"/>
          </a:xfrm>
          <a:prstGeom prst="rect">
            <a:avLst/>
          </a:prstGeom>
          <a:noFill/>
        </p:spPr>
        <p:txBody>
          <a:bodyPr wrap="square">
            <a:spAutoFit/>
          </a:bodyPr>
          <a:lstStyle/>
          <a:p>
            <a:pPr algn="ctr"/>
            <a:r>
              <a:rPr lang="en-US" b="1" dirty="0">
                <a:solidFill>
                  <a:srgbClr val="004620"/>
                </a:solidFill>
                <a:latin typeface="Courier New" panose="02070309020205020404" pitchFamily="49" charset="0"/>
                <a:cs typeface="Courier New" panose="02070309020205020404" pitchFamily="49" charset="0"/>
              </a:rPr>
              <a:t>The program below is tested for the DS89C4x0 </a:t>
            </a:r>
          </a:p>
          <a:p>
            <a:pPr algn="ctr"/>
            <a:r>
              <a:rPr lang="en-US" b="1" dirty="0">
                <a:solidFill>
                  <a:srgbClr val="004620"/>
                </a:solidFill>
                <a:latin typeface="Courier New" panose="02070309020205020404" pitchFamily="49" charset="0"/>
                <a:cs typeface="Courier New" panose="02070309020205020404" pitchFamily="49" charset="0"/>
              </a:rPr>
              <a:t>with XTAL = 11.0592 </a:t>
            </a:r>
            <a:r>
              <a:rPr lang="en-US" b="1" dirty="0" err="1">
                <a:solidFill>
                  <a:srgbClr val="004620"/>
                </a:solidFill>
                <a:latin typeface="Courier New" panose="02070309020205020404" pitchFamily="49" charset="0"/>
                <a:cs typeface="Courier New" panose="02070309020205020404" pitchFamily="49" charset="0"/>
              </a:rPr>
              <a:t>MHz.</a:t>
            </a:r>
            <a:r>
              <a:rPr lang="en-US" b="1" dirty="0">
                <a:solidFill>
                  <a:srgbClr val="004620"/>
                </a:solidFill>
                <a:latin typeface="Courier New" panose="02070309020205020404" pitchFamily="49" charset="0"/>
                <a:cs typeface="Courier New" panose="02070309020205020404" pitchFamily="49" charset="0"/>
              </a:rPr>
              <a:t>	</a:t>
            </a:r>
          </a:p>
          <a:p>
            <a:pPr algn="ctr"/>
            <a:endParaRPr lang="en-US" b="1" dirty="0">
              <a:solidFill>
                <a:srgbClr val="00462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04372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8" grpId="0"/>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97E47DF-238B-42FE-B41A-4F110635321E}"/>
              </a:ext>
            </a:extLst>
          </p:cNvPr>
          <p:cNvSpPr/>
          <p:nvPr/>
        </p:nvSpPr>
        <p:spPr>
          <a:xfrm>
            <a:off x="6432411" y="3749134"/>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294968" y="1434558"/>
            <a:ext cx="11651226" cy="615553"/>
          </a:xfrm>
          <a:prstGeom prst="rect">
            <a:avLst/>
          </a:prstGeom>
          <a:noFill/>
        </p:spPr>
        <p:txBody>
          <a:bodyPr wrap="square">
            <a:spAutoFit/>
          </a:bodyPr>
          <a:lstStyle/>
          <a:p>
            <a:r>
              <a:rPr lang="en-US" sz="1700" b="1" dirty="0"/>
              <a:t>Write an 8051 C program to toggle all the bits of P0, P1, and P2 continuously with a 250 </a:t>
            </a:r>
            <a:r>
              <a:rPr lang="en-US" sz="1700" b="1" dirty="0" err="1"/>
              <a:t>ms</a:t>
            </a:r>
            <a:r>
              <a:rPr lang="en-US" sz="1700" b="1" dirty="0"/>
              <a:t> delay.  Use the Ex-OR operator.</a:t>
            </a:r>
          </a:p>
          <a:p>
            <a:endParaRPr lang="en-US" sz="17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34064" y="1807897"/>
            <a:ext cx="8962104" cy="5262979"/>
          </a:xfrm>
          <a:prstGeom prst="rect">
            <a:avLst/>
          </a:prstGeom>
          <a:noFill/>
        </p:spPr>
        <p:txBody>
          <a:bodyPr wrap="square">
            <a:spAutoFit/>
          </a:bodyPr>
          <a:lstStyle/>
          <a:p>
            <a:r>
              <a:rPr lang="en-US" sz="1550" b="1" dirty="0">
                <a:solidFill>
                  <a:srgbClr val="004620"/>
                </a:solidFill>
                <a:latin typeface="Courier New" panose="02070309020205020404" pitchFamily="49" charset="0"/>
                <a:cs typeface="Courier New" panose="02070309020205020404" pitchFamily="49" charset="0"/>
              </a:rPr>
              <a:t>#include &lt;reg51.h&gt;</a:t>
            </a:r>
          </a:p>
          <a:p>
            <a:r>
              <a:rPr lang="en-US" sz="1550" b="1" dirty="0">
                <a:solidFill>
                  <a:srgbClr val="004620"/>
                </a:solidFill>
                <a:latin typeface="Courier New" panose="02070309020205020404" pitchFamily="49" charset="0"/>
                <a:cs typeface="Courier New" panose="02070309020205020404" pitchFamily="49" charset="0"/>
              </a:rPr>
              <a:t>void </a:t>
            </a:r>
            <a:r>
              <a:rPr lang="en-US" sz="1550" b="1" dirty="0" err="1">
                <a:solidFill>
                  <a:srgbClr val="004620"/>
                </a:solidFill>
                <a:latin typeface="Courier New" panose="02070309020205020404" pitchFamily="49" charset="0"/>
                <a:cs typeface="Courier New" panose="02070309020205020404" pitchFamily="49" charset="0"/>
              </a:rPr>
              <a:t>MSDelay</a:t>
            </a:r>
            <a:r>
              <a:rPr lang="en-US" sz="1550" b="1" dirty="0">
                <a:solidFill>
                  <a:srgbClr val="004620"/>
                </a:solidFill>
                <a:latin typeface="Courier New" panose="02070309020205020404" pitchFamily="49" charset="0"/>
                <a:cs typeface="Courier New" panose="02070309020205020404" pitchFamily="49" charset="0"/>
              </a:rPr>
              <a:t>(unsigned int);</a:t>
            </a:r>
          </a:p>
          <a:p>
            <a:r>
              <a:rPr lang="en-US" sz="1550" b="1" dirty="0">
                <a:solidFill>
                  <a:srgbClr val="004620"/>
                </a:solidFill>
                <a:latin typeface="Courier New" panose="02070309020205020404" pitchFamily="49" charset="0"/>
                <a:cs typeface="Courier New" panose="02070309020205020404" pitchFamily="49" charset="0"/>
              </a:rPr>
              <a:t>void main(void)</a:t>
            </a:r>
          </a:p>
          <a:p>
            <a:r>
              <a:rPr lang="en-US" sz="1550" b="1" dirty="0">
                <a:solidFill>
                  <a:srgbClr val="004620"/>
                </a:solidFill>
                <a:latin typeface="Courier New" panose="02070309020205020404" pitchFamily="49" charset="0"/>
                <a:cs typeface="Courier New" panose="02070309020205020404" pitchFamily="49" charset="0"/>
              </a:rPr>
              <a:t>  {</a:t>
            </a:r>
          </a:p>
          <a:p>
            <a:r>
              <a:rPr lang="en-US" sz="1550" b="1" dirty="0">
                <a:solidFill>
                  <a:srgbClr val="004620"/>
                </a:solidFill>
                <a:latin typeface="Courier New" panose="02070309020205020404" pitchFamily="49" charset="0"/>
                <a:cs typeface="Courier New" panose="02070309020205020404" pitchFamily="49" charset="0"/>
              </a:rPr>
              <a:t>    P0=0x55;</a:t>
            </a:r>
          </a:p>
          <a:p>
            <a:r>
              <a:rPr lang="en-US" sz="1550" b="1" dirty="0">
                <a:solidFill>
                  <a:srgbClr val="004620"/>
                </a:solidFill>
                <a:latin typeface="Courier New" panose="02070309020205020404" pitchFamily="49" charset="0"/>
                <a:cs typeface="Courier New" panose="02070309020205020404" pitchFamily="49" charset="0"/>
              </a:rPr>
              <a:t>    P1=0x55;</a:t>
            </a:r>
          </a:p>
          <a:p>
            <a:r>
              <a:rPr lang="en-US" sz="1550" b="1" dirty="0">
                <a:solidFill>
                  <a:srgbClr val="004620"/>
                </a:solidFill>
                <a:latin typeface="Courier New" panose="02070309020205020404" pitchFamily="49" charset="0"/>
                <a:cs typeface="Courier New" panose="02070309020205020404" pitchFamily="49" charset="0"/>
              </a:rPr>
              <a:t>    P2=0x55;</a:t>
            </a:r>
          </a:p>
          <a:p>
            <a:r>
              <a:rPr lang="en-US" sz="1550" b="1" dirty="0">
                <a:solidFill>
                  <a:srgbClr val="004620"/>
                </a:solidFill>
                <a:latin typeface="Courier New" panose="02070309020205020404" pitchFamily="49" charset="0"/>
                <a:cs typeface="Courier New" panose="02070309020205020404" pitchFamily="49" charset="0"/>
              </a:rPr>
              <a:t>    while(1)</a:t>
            </a:r>
          </a:p>
          <a:p>
            <a:r>
              <a:rPr lang="en-US" sz="1550" b="1" dirty="0">
                <a:solidFill>
                  <a:srgbClr val="004620"/>
                </a:solidFill>
                <a:latin typeface="Courier New" panose="02070309020205020404" pitchFamily="49" charset="0"/>
                <a:cs typeface="Courier New" panose="02070309020205020404" pitchFamily="49" charset="0"/>
              </a:rPr>
              <a:t>      {</a:t>
            </a:r>
          </a:p>
          <a:p>
            <a:r>
              <a:rPr lang="en-US" sz="1550" b="1" dirty="0">
                <a:solidFill>
                  <a:srgbClr val="004620"/>
                </a:solidFill>
                <a:latin typeface="Courier New" panose="02070309020205020404" pitchFamily="49" charset="0"/>
                <a:cs typeface="Courier New" panose="02070309020205020404" pitchFamily="49" charset="0"/>
              </a:rPr>
              <a:t>        P0=P0^0xFF;</a:t>
            </a:r>
          </a:p>
          <a:p>
            <a:r>
              <a:rPr lang="en-US" sz="1550" b="1" dirty="0">
                <a:solidFill>
                  <a:srgbClr val="004620"/>
                </a:solidFill>
                <a:latin typeface="Courier New" panose="02070309020205020404" pitchFamily="49" charset="0"/>
                <a:cs typeface="Courier New" panose="02070309020205020404" pitchFamily="49" charset="0"/>
              </a:rPr>
              <a:t>        P1=P1^0xFF;</a:t>
            </a:r>
          </a:p>
          <a:p>
            <a:r>
              <a:rPr lang="en-US" sz="1550" b="1" dirty="0">
                <a:solidFill>
                  <a:srgbClr val="004620"/>
                </a:solidFill>
                <a:latin typeface="Courier New" panose="02070309020205020404" pitchFamily="49" charset="0"/>
                <a:cs typeface="Courier New" panose="02070309020205020404" pitchFamily="49" charset="0"/>
              </a:rPr>
              <a:t>        P2=P2^0xFF;</a:t>
            </a:r>
          </a:p>
          <a:p>
            <a:r>
              <a:rPr lang="en-US" sz="1550" b="1" dirty="0">
                <a:solidFill>
                  <a:srgbClr val="004620"/>
                </a:solidFill>
                <a:latin typeface="Courier New" panose="02070309020205020404" pitchFamily="49" charset="0"/>
                <a:cs typeface="Courier New" panose="02070309020205020404" pitchFamily="49" charset="0"/>
              </a:rPr>
              <a:t>        </a:t>
            </a:r>
            <a:r>
              <a:rPr lang="en-US" sz="1550" b="1" dirty="0" err="1">
                <a:solidFill>
                  <a:srgbClr val="004620"/>
                </a:solidFill>
                <a:latin typeface="Courier New" panose="02070309020205020404" pitchFamily="49" charset="0"/>
                <a:cs typeface="Courier New" panose="02070309020205020404" pitchFamily="49" charset="0"/>
              </a:rPr>
              <a:t>MSDelay</a:t>
            </a:r>
            <a:r>
              <a:rPr lang="en-US" sz="1550" b="1" dirty="0">
                <a:solidFill>
                  <a:srgbClr val="004620"/>
                </a:solidFill>
                <a:latin typeface="Courier New" panose="02070309020205020404" pitchFamily="49" charset="0"/>
                <a:cs typeface="Courier New" panose="02070309020205020404" pitchFamily="49" charset="0"/>
              </a:rPr>
              <a:t>(250);</a:t>
            </a:r>
          </a:p>
          <a:p>
            <a:r>
              <a:rPr lang="en-US" sz="1550" b="1" dirty="0">
                <a:solidFill>
                  <a:srgbClr val="004620"/>
                </a:solidFill>
                <a:latin typeface="Courier New" panose="02070309020205020404" pitchFamily="49" charset="0"/>
                <a:cs typeface="Courier New" panose="02070309020205020404" pitchFamily="49" charset="0"/>
              </a:rPr>
              <a:t>      }</a:t>
            </a:r>
          </a:p>
          <a:p>
            <a:r>
              <a:rPr lang="en-US" sz="1550" b="1" dirty="0">
                <a:solidFill>
                  <a:srgbClr val="004620"/>
                </a:solidFill>
                <a:latin typeface="Courier New" panose="02070309020205020404" pitchFamily="49" charset="0"/>
                <a:cs typeface="Courier New" panose="02070309020205020404" pitchFamily="49" charset="0"/>
              </a:rPr>
              <a:t>  }</a:t>
            </a:r>
          </a:p>
          <a:p>
            <a:r>
              <a:rPr lang="en-US" sz="1550" b="1" dirty="0">
                <a:solidFill>
                  <a:srgbClr val="004620"/>
                </a:solidFill>
                <a:latin typeface="Courier New" panose="02070309020205020404" pitchFamily="49" charset="0"/>
                <a:cs typeface="Courier New" panose="02070309020205020404" pitchFamily="49" charset="0"/>
              </a:rPr>
              <a:t>void </a:t>
            </a:r>
            <a:r>
              <a:rPr lang="en-US" sz="1550" b="1" dirty="0" err="1">
                <a:solidFill>
                  <a:srgbClr val="004620"/>
                </a:solidFill>
                <a:latin typeface="Courier New" panose="02070309020205020404" pitchFamily="49" charset="0"/>
                <a:cs typeface="Courier New" panose="02070309020205020404" pitchFamily="49" charset="0"/>
              </a:rPr>
              <a:t>MSDelay</a:t>
            </a:r>
            <a:r>
              <a:rPr lang="en-US" sz="1550" b="1" dirty="0">
                <a:solidFill>
                  <a:srgbClr val="004620"/>
                </a:solidFill>
                <a:latin typeface="Courier New" panose="02070309020205020404" pitchFamily="49" charset="0"/>
                <a:cs typeface="Courier New" panose="02070309020205020404" pitchFamily="49" charset="0"/>
              </a:rPr>
              <a:t>(unsigned int </a:t>
            </a:r>
            <a:r>
              <a:rPr lang="en-US" sz="1550" b="1" dirty="0" err="1">
                <a:solidFill>
                  <a:srgbClr val="004620"/>
                </a:solidFill>
                <a:latin typeface="Courier New" panose="02070309020205020404" pitchFamily="49" charset="0"/>
                <a:cs typeface="Courier New" panose="02070309020205020404" pitchFamily="49" charset="0"/>
              </a:rPr>
              <a:t>itime</a:t>
            </a:r>
            <a:r>
              <a:rPr lang="en-US" sz="1550" b="1" dirty="0">
                <a:solidFill>
                  <a:srgbClr val="004620"/>
                </a:solidFill>
                <a:latin typeface="Courier New" panose="02070309020205020404" pitchFamily="49" charset="0"/>
                <a:cs typeface="Courier New" panose="02070309020205020404" pitchFamily="49" charset="0"/>
              </a:rPr>
              <a:t>)</a:t>
            </a:r>
          </a:p>
          <a:p>
            <a:r>
              <a:rPr lang="en-US" sz="1550" b="1" dirty="0">
                <a:solidFill>
                  <a:srgbClr val="004620"/>
                </a:solidFill>
                <a:latin typeface="Courier New" panose="02070309020205020404" pitchFamily="49" charset="0"/>
                <a:cs typeface="Courier New" panose="02070309020205020404" pitchFamily="49" charset="0"/>
              </a:rPr>
              <a:t>  {</a:t>
            </a:r>
          </a:p>
          <a:p>
            <a:r>
              <a:rPr lang="en-US" sz="1550" b="1" dirty="0">
                <a:solidFill>
                  <a:srgbClr val="004620"/>
                </a:solidFill>
                <a:latin typeface="Courier New" panose="02070309020205020404" pitchFamily="49" charset="0"/>
                <a:cs typeface="Courier New" panose="02070309020205020404" pitchFamily="49" charset="0"/>
              </a:rPr>
              <a:t>    unsigned int </a:t>
            </a:r>
            <a:r>
              <a:rPr lang="en-US" sz="1550" b="1" dirty="0" err="1">
                <a:solidFill>
                  <a:srgbClr val="004620"/>
                </a:solidFill>
                <a:latin typeface="Courier New" panose="02070309020205020404" pitchFamily="49" charset="0"/>
                <a:cs typeface="Courier New" panose="02070309020205020404" pitchFamily="49" charset="0"/>
              </a:rPr>
              <a:t>i</a:t>
            </a:r>
            <a:r>
              <a:rPr lang="en-US" sz="1550" b="1" dirty="0">
                <a:solidFill>
                  <a:srgbClr val="004620"/>
                </a:solidFill>
                <a:latin typeface="Courier New" panose="02070309020205020404" pitchFamily="49" charset="0"/>
                <a:cs typeface="Courier New" panose="02070309020205020404" pitchFamily="49" charset="0"/>
              </a:rPr>
              <a:t>, j;</a:t>
            </a:r>
          </a:p>
          <a:p>
            <a:r>
              <a:rPr lang="en-US" sz="1550" b="1" dirty="0">
                <a:solidFill>
                  <a:srgbClr val="004620"/>
                </a:solidFill>
                <a:latin typeface="Courier New" panose="02070309020205020404" pitchFamily="49" charset="0"/>
                <a:cs typeface="Courier New" panose="02070309020205020404" pitchFamily="49" charset="0"/>
              </a:rPr>
              <a:t>    for(</a:t>
            </a:r>
            <a:r>
              <a:rPr lang="en-US" sz="1550" b="1" dirty="0" err="1">
                <a:solidFill>
                  <a:srgbClr val="004620"/>
                </a:solidFill>
                <a:latin typeface="Courier New" panose="02070309020205020404" pitchFamily="49" charset="0"/>
                <a:cs typeface="Courier New" panose="02070309020205020404" pitchFamily="49" charset="0"/>
              </a:rPr>
              <a:t>i</a:t>
            </a:r>
            <a:r>
              <a:rPr lang="en-US" sz="1550" b="1" dirty="0">
                <a:solidFill>
                  <a:srgbClr val="004620"/>
                </a:solidFill>
                <a:latin typeface="Courier New" panose="02070309020205020404" pitchFamily="49" charset="0"/>
                <a:cs typeface="Courier New" panose="02070309020205020404" pitchFamily="49" charset="0"/>
              </a:rPr>
              <a:t>=0;i&lt;</a:t>
            </a:r>
            <a:r>
              <a:rPr lang="en-US" sz="1550" b="1" dirty="0" err="1">
                <a:solidFill>
                  <a:srgbClr val="004620"/>
                </a:solidFill>
                <a:latin typeface="Courier New" panose="02070309020205020404" pitchFamily="49" charset="0"/>
                <a:cs typeface="Courier New" panose="02070309020205020404" pitchFamily="49" charset="0"/>
              </a:rPr>
              <a:t>itime;i</a:t>
            </a:r>
            <a:r>
              <a:rPr lang="en-US" sz="1550" b="1" dirty="0">
                <a:solidFill>
                  <a:srgbClr val="004620"/>
                </a:solidFill>
                <a:latin typeface="Courier New" panose="02070309020205020404" pitchFamily="49" charset="0"/>
                <a:cs typeface="Courier New" panose="02070309020205020404" pitchFamily="49" charset="0"/>
              </a:rPr>
              <a:t>++)</a:t>
            </a:r>
          </a:p>
          <a:p>
            <a:r>
              <a:rPr lang="en-US" sz="1550" b="1" dirty="0">
                <a:solidFill>
                  <a:srgbClr val="004620"/>
                </a:solidFill>
                <a:latin typeface="Courier New" panose="02070309020205020404" pitchFamily="49" charset="0"/>
                <a:cs typeface="Courier New" panose="02070309020205020404" pitchFamily="49" charset="0"/>
              </a:rPr>
              <a:t>      for(j=0;j&lt;1275;j++);</a:t>
            </a:r>
          </a:p>
          <a:p>
            <a:r>
              <a:rPr lang="en-US" sz="155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1733560"/>
            <a:ext cx="12192000" cy="400110"/>
          </a:xfrm>
          <a:prstGeom prst="rect">
            <a:avLst/>
          </a:prstGeom>
          <a:noFill/>
        </p:spPr>
        <p:txBody>
          <a:bodyPr wrap="square">
            <a:spAutoFit/>
          </a:bodyPr>
          <a:lstStyle/>
          <a:p>
            <a:pPr algn="ctr"/>
            <a:r>
              <a:rPr lang="en-US" sz="2000" b="1" dirty="0">
                <a:solidFill>
                  <a:srgbClr val="004620"/>
                </a:solidFill>
              </a:rPr>
              <a:t>Solution:</a:t>
            </a:r>
          </a:p>
        </p:txBody>
      </p:sp>
      <p:sp>
        <p:nvSpPr>
          <p:cNvPr id="13" name="TextBox 12">
            <a:extLst>
              <a:ext uri="{FF2B5EF4-FFF2-40B4-BE49-F238E27FC236}">
                <a16:creationId xmlns:a16="http://schemas.microsoft.com/office/drawing/2014/main" id="{CEF9796D-193C-41C8-B5CB-599A9E9B3F5C}"/>
              </a:ext>
            </a:extLst>
          </p:cNvPr>
          <p:cNvSpPr txBox="1"/>
          <p:nvPr/>
        </p:nvSpPr>
        <p:spPr>
          <a:xfrm>
            <a:off x="6747657" y="3797516"/>
            <a:ext cx="4413455" cy="923330"/>
          </a:xfrm>
          <a:prstGeom prst="rect">
            <a:avLst/>
          </a:prstGeom>
          <a:noFill/>
        </p:spPr>
        <p:txBody>
          <a:bodyPr wrap="square">
            <a:spAutoFit/>
          </a:bodyPr>
          <a:lstStyle/>
          <a:p>
            <a:pPr algn="ctr"/>
            <a:r>
              <a:rPr lang="en-US" b="1" dirty="0">
                <a:solidFill>
                  <a:srgbClr val="004620"/>
                </a:solidFill>
                <a:latin typeface="Courier New" panose="02070309020205020404" pitchFamily="49" charset="0"/>
                <a:cs typeface="Courier New" panose="02070309020205020404" pitchFamily="49" charset="0"/>
              </a:rPr>
              <a:t>The program below is tested for the DS89C4x0 </a:t>
            </a:r>
          </a:p>
          <a:p>
            <a:pPr algn="ctr"/>
            <a:r>
              <a:rPr lang="en-US" b="1" dirty="0">
                <a:solidFill>
                  <a:srgbClr val="004620"/>
                </a:solidFill>
                <a:latin typeface="Courier New" panose="02070309020205020404" pitchFamily="49" charset="0"/>
                <a:cs typeface="Courier New" panose="02070309020205020404" pitchFamily="49" charset="0"/>
              </a:rPr>
              <a:t>with XTAL = 11.0592 </a:t>
            </a:r>
            <a:r>
              <a:rPr lang="en-US" b="1" dirty="0" err="1">
                <a:solidFill>
                  <a:srgbClr val="004620"/>
                </a:solidFill>
                <a:latin typeface="Courier New" panose="02070309020205020404" pitchFamily="49" charset="0"/>
                <a:cs typeface="Courier New" panose="02070309020205020404" pitchFamily="49" charset="0"/>
              </a:rPr>
              <a:t>MHz.</a:t>
            </a:r>
            <a:endParaRPr lang="en-US" b="1" dirty="0">
              <a:solidFill>
                <a:srgbClr val="00462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660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8" grpId="0"/>
      <p:bldP spid="11" grpId="0"/>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461665"/>
          </a:xfrm>
          <a:prstGeom prst="rect">
            <a:avLst/>
          </a:prstGeom>
          <a:noFill/>
        </p:spPr>
        <p:txBody>
          <a:bodyPr wrap="square">
            <a:spAutoFit/>
          </a:bodyPr>
          <a:lstStyle/>
          <a:p>
            <a:r>
              <a:rPr lang="en-US" sz="2400" b="1" dirty="0"/>
              <a:t>Write an 8051 C program to get bit P1.0 and send it to P2.7 after inverting it.</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64572"/>
            <a:ext cx="10294374" cy="3785652"/>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	</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inbit</a:t>
            </a:r>
            <a:r>
              <a:rPr lang="en-US" sz="2000" b="1" dirty="0">
                <a:solidFill>
                  <a:srgbClr val="004620"/>
                </a:solidFill>
                <a:latin typeface="Courier New" panose="02070309020205020404" pitchFamily="49" charset="0"/>
                <a:cs typeface="Courier New" panose="02070309020205020404" pitchFamily="49" charset="0"/>
              </a:rPr>
              <a:t>=P1^0;</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outbit</a:t>
            </a:r>
            <a:r>
              <a:rPr lang="en-US" sz="2000" b="1" dirty="0">
                <a:solidFill>
                  <a:srgbClr val="004620"/>
                </a:solidFill>
                <a:latin typeface="Courier New" panose="02070309020205020404" pitchFamily="49" charset="0"/>
                <a:cs typeface="Courier New" panose="02070309020205020404" pitchFamily="49" charset="0"/>
              </a:rPr>
              <a:t>=P2^7;	//</a:t>
            </a:r>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is used declare port (SFR) bits</a:t>
            </a:r>
          </a:p>
          <a:p>
            <a:r>
              <a:rPr lang="en-US" sz="2000" b="1" dirty="0">
                <a:solidFill>
                  <a:srgbClr val="004620"/>
                </a:solidFill>
                <a:latin typeface="Courier New" panose="02070309020205020404" pitchFamily="49" charset="0"/>
                <a:cs typeface="Courier New" panose="02070309020205020404" pitchFamily="49" charset="0"/>
              </a:rPr>
              <a:t>bit </a:t>
            </a:r>
            <a:r>
              <a:rPr lang="en-US" sz="2000" b="1" dirty="0" err="1">
                <a:solidFill>
                  <a:srgbClr val="004620"/>
                </a:solidFill>
                <a:latin typeface="Courier New" panose="02070309020205020404" pitchFamily="49" charset="0"/>
                <a:cs typeface="Courier New" panose="02070309020205020404" pitchFamily="49" charset="0"/>
              </a:rPr>
              <a:t>membit</a:t>
            </a:r>
            <a:r>
              <a:rPr lang="en-US" sz="2000" b="1" dirty="0">
                <a:solidFill>
                  <a:srgbClr val="004620"/>
                </a:solidFill>
                <a:latin typeface="Courier New" panose="02070309020205020404" pitchFamily="49" charset="0"/>
                <a:cs typeface="Courier New" panose="02070309020205020404" pitchFamily="49" charset="0"/>
              </a:rPr>
              <a:t>;    		//notice this is bit-addressable memory</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while(1)</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membit</a:t>
            </a:r>
            <a:r>
              <a:rPr lang="en-US" sz="2000" b="1" dirty="0">
                <a:solidFill>
                  <a:srgbClr val="004620"/>
                </a:solidFill>
                <a:latin typeface="Courier New" panose="02070309020205020404" pitchFamily="49" charset="0"/>
                <a:cs typeface="Courier New" panose="02070309020205020404" pitchFamily="49" charset="0"/>
              </a:rPr>
              <a:t>=</a:t>
            </a:r>
            <a:r>
              <a:rPr lang="en-US" sz="2000" b="1" dirty="0" err="1">
                <a:solidFill>
                  <a:srgbClr val="004620"/>
                </a:solidFill>
                <a:latin typeface="Courier New" panose="02070309020205020404" pitchFamily="49" charset="0"/>
                <a:cs typeface="Courier New" panose="02070309020205020404" pitchFamily="49" charset="0"/>
              </a:rPr>
              <a:t>inbit</a:t>
            </a:r>
            <a:r>
              <a:rPr lang="en-US" sz="2000" b="1" dirty="0">
                <a:solidFill>
                  <a:srgbClr val="004620"/>
                </a:solidFill>
                <a:latin typeface="Courier New" panose="02070309020205020404" pitchFamily="49" charset="0"/>
                <a:cs typeface="Courier New" panose="02070309020205020404" pitchFamily="49" charset="0"/>
              </a:rPr>
              <a:t>; 	//get a bit from P1.0</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outbit</a:t>
            </a:r>
            <a:r>
              <a:rPr lang="en-US" sz="2000" b="1" dirty="0">
                <a:solidFill>
                  <a:srgbClr val="004620"/>
                </a:solidFill>
                <a:latin typeface="Courier New" panose="02070309020205020404" pitchFamily="49" charset="0"/>
                <a:cs typeface="Courier New" panose="02070309020205020404" pitchFamily="49" charset="0"/>
              </a:rPr>
              <a:t>=~</a:t>
            </a:r>
            <a:r>
              <a:rPr lang="en-US" sz="2000" b="1" dirty="0" err="1">
                <a:solidFill>
                  <a:srgbClr val="004620"/>
                </a:solidFill>
                <a:latin typeface="Courier New" panose="02070309020205020404" pitchFamily="49" charset="0"/>
                <a:cs typeface="Courier New" panose="02070309020205020404" pitchFamily="49" charset="0"/>
              </a:rPr>
              <a:t>membit</a:t>
            </a:r>
            <a:r>
              <a:rPr lang="en-US" sz="2000" b="1" dirty="0">
                <a:solidFill>
                  <a:srgbClr val="004620"/>
                </a:solidFill>
                <a:latin typeface="Courier New" panose="02070309020205020404" pitchFamily="49" charset="0"/>
                <a:cs typeface="Courier New" panose="02070309020205020404" pitchFamily="49" charset="0"/>
              </a:rPr>
              <a:t>;	//invert it and send it to P2.7</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40674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2931222-FADD-4235-BC31-0AFE5FC5D056}"/>
              </a:ext>
            </a:extLst>
          </p:cNvPr>
          <p:cNvSpPr/>
          <p:nvPr/>
        </p:nvSpPr>
        <p:spPr>
          <a:xfrm>
            <a:off x="4660490" y="168208"/>
            <a:ext cx="7270956" cy="652158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400667" y="2001430"/>
            <a:ext cx="4097591" cy="3093154"/>
          </a:xfrm>
          <a:prstGeom prst="rect">
            <a:avLst/>
          </a:prstGeom>
          <a:noFill/>
        </p:spPr>
        <p:txBody>
          <a:bodyPr wrap="square">
            <a:spAutoFit/>
          </a:bodyPr>
          <a:lstStyle/>
          <a:p>
            <a:r>
              <a:rPr lang="en-US" sz="2200" b="1" dirty="0"/>
              <a:t>Write an 8051 C program to read the P1.0 and P1.1 bits and issue an ASCII character to P0 according to the following table.</a:t>
            </a:r>
          </a:p>
          <a:p>
            <a:endParaRPr lang="en-US" sz="2200" b="1" dirty="0"/>
          </a:p>
          <a:p>
            <a:r>
              <a:rPr lang="en-US" sz="1700" b="1" dirty="0"/>
              <a:t>P1.1	P1.0</a:t>
            </a:r>
          </a:p>
          <a:p>
            <a:r>
              <a:rPr lang="en-US" sz="1700" b="1" dirty="0"/>
              <a:t>0	0	send ‘0’ to P0</a:t>
            </a:r>
          </a:p>
          <a:p>
            <a:r>
              <a:rPr lang="en-US" sz="1700" b="1" dirty="0"/>
              <a:t>0	1	send ‘1’ to P0</a:t>
            </a:r>
          </a:p>
          <a:p>
            <a:r>
              <a:rPr lang="en-US" sz="1700" b="1" dirty="0"/>
              <a:t>1	0	send ‘2’ to P0</a:t>
            </a:r>
          </a:p>
          <a:p>
            <a:r>
              <a:rPr lang="en-US" sz="1700" b="1" dirty="0"/>
              <a:t>1	1	send ‘3’ to P0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866967" y="593352"/>
            <a:ext cx="7064477" cy="5876609"/>
          </a:xfrm>
          <a:prstGeom prst="rect">
            <a:avLst/>
          </a:prstGeom>
          <a:noFill/>
        </p:spPr>
        <p:txBody>
          <a:bodyPr wrap="square">
            <a:spAutoFit/>
          </a:bodyPr>
          <a:lstStyle/>
          <a:p>
            <a:pPr>
              <a:lnSpc>
                <a:spcPts val="1500"/>
              </a:lnSpc>
            </a:pPr>
            <a:r>
              <a:rPr lang="en-US" sz="1600" b="1" dirty="0">
                <a:solidFill>
                  <a:srgbClr val="004620"/>
                </a:solidFill>
                <a:latin typeface="Courier New" panose="02070309020205020404" pitchFamily="49" charset="0"/>
                <a:cs typeface="Courier New" panose="02070309020205020404" pitchFamily="49" charset="0"/>
              </a:rPr>
              <a:t>#include &lt;reg51.h&gt;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void main(void)</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unsigned char z;</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z=P1;      	//read P1</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z=z&amp;0x3;   	//mask the unused bits</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switch(z)  	//make decision</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case(0):</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P0='0';	//issue ASCII 0</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break;</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case(1):</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P0='1';	//issue ASCII 1</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break;</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case(2):</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P0='2';	//issue ASCII 2</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break;</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case(3):</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P0='3';	//issue ASCII 3</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break;</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4866968" y="195643"/>
            <a:ext cx="7064477" cy="430887"/>
          </a:xfrm>
          <a:prstGeom prst="rect">
            <a:avLst/>
          </a:prstGeom>
          <a:noFill/>
        </p:spPr>
        <p:txBody>
          <a:bodyPr wrap="square">
            <a:spAutoFit/>
          </a:bodyPr>
          <a:lstStyle/>
          <a:p>
            <a:pPr algn="ctr"/>
            <a:r>
              <a:rPr lang="en-US" sz="2200" b="1" dirty="0">
                <a:solidFill>
                  <a:srgbClr val="004620"/>
                </a:solidFill>
              </a:rPr>
              <a:t>Solution:</a:t>
            </a:r>
          </a:p>
        </p:txBody>
      </p:sp>
    </p:spTree>
    <p:extLst>
      <p:ext uri="{BB962C8B-B14F-4D97-AF65-F5344CB8AC3E}">
        <p14:creationId xmlns:p14="http://schemas.microsoft.com/office/powerpoint/2010/main" val="322120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outVertical)">
                                      <p:cBhvr>
                                        <p:cTn id="17" dur="500"/>
                                        <p:tgtEl>
                                          <p:spTgt spid="12"/>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outVertical)">
                                      <p:cBhvr>
                                        <p:cTn id="20" dur="500"/>
                                        <p:tgtEl>
                                          <p:spTgt spid="11"/>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8"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948812" y="2005030"/>
            <a:ext cx="10284001" cy="3839574"/>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7-4: ASCII Code for Digits 0 - 9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78542CC-96D8-4BC6-825F-FFAFC379B4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9994" y="2098769"/>
            <a:ext cx="8841635" cy="3652095"/>
          </a:xfrm>
          <a:prstGeom prst="rect">
            <a:avLst/>
          </a:prstGeom>
        </p:spPr>
      </p:pic>
    </p:spTree>
    <p:extLst>
      <p:ext uri="{BB962C8B-B14F-4D97-AF65-F5344CB8AC3E}">
        <p14:creationId xmlns:p14="http://schemas.microsoft.com/office/powerpoint/2010/main" val="3385055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par>
                                <p:cTn id="15" presetID="14"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948812" y="2005030"/>
            <a:ext cx="10284001" cy="3839574"/>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ASCII to Packed BCD Conversion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5942C4C6-5A5F-46E9-A9EB-3CD110FBE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6087" y="2730712"/>
            <a:ext cx="9399825" cy="1915029"/>
          </a:xfrm>
          <a:prstGeom prst="rect">
            <a:avLst/>
          </a:prstGeom>
        </p:spPr>
      </p:pic>
    </p:spTree>
    <p:extLst>
      <p:ext uri="{BB962C8B-B14F-4D97-AF65-F5344CB8AC3E}">
        <p14:creationId xmlns:p14="http://schemas.microsoft.com/office/powerpoint/2010/main" val="146803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vertical)">
                                      <p:cBhvr>
                                        <p:cTn id="14" dur="500"/>
                                        <p:tgtEl>
                                          <p:spTgt spid="11"/>
                                        </p:tgtEl>
                                      </p:cBhvr>
                                    </p:animEffect>
                                  </p:childTnLst>
                                </p:cTn>
                              </p:par>
                              <p:par>
                                <p:cTn id="15" presetID="14" presetClass="entr" presetSubtype="5"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830997"/>
          </a:xfrm>
          <a:prstGeom prst="rect">
            <a:avLst/>
          </a:prstGeom>
          <a:noFill/>
        </p:spPr>
        <p:txBody>
          <a:bodyPr wrap="square">
            <a:spAutoFit/>
          </a:bodyPr>
          <a:lstStyle/>
          <a:p>
            <a:r>
              <a:rPr lang="en-US" sz="2400" b="1" dirty="0"/>
              <a:t>Write an 8051 C program to convert packed BCD 0x29 to ASCII and display the bytes on P1 and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64572"/>
            <a:ext cx="10294374" cy="347787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unsigned char x, y, z;</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mybyte</a:t>
            </a:r>
            <a:r>
              <a:rPr lang="en-US" sz="2000" b="1" dirty="0">
                <a:solidFill>
                  <a:srgbClr val="004620"/>
                </a:solidFill>
                <a:latin typeface="Courier New" panose="02070309020205020404" pitchFamily="49" charset="0"/>
                <a:cs typeface="Courier New" panose="02070309020205020404" pitchFamily="49" charset="0"/>
              </a:rPr>
              <a:t> = 0x29;</a:t>
            </a:r>
          </a:p>
          <a:p>
            <a:r>
              <a:rPr lang="en-US" sz="2000" b="1" dirty="0">
                <a:solidFill>
                  <a:srgbClr val="004620"/>
                </a:solidFill>
                <a:latin typeface="Courier New" panose="02070309020205020404" pitchFamily="49" charset="0"/>
                <a:cs typeface="Courier New" panose="02070309020205020404" pitchFamily="49" charset="0"/>
              </a:rPr>
              <a:t>    x = </a:t>
            </a:r>
            <a:r>
              <a:rPr lang="en-US" sz="2000" b="1" dirty="0" err="1">
                <a:solidFill>
                  <a:srgbClr val="004620"/>
                </a:solidFill>
                <a:latin typeface="Courier New" panose="02070309020205020404" pitchFamily="49" charset="0"/>
                <a:cs typeface="Courier New" panose="02070309020205020404" pitchFamily="49" charset="0"/>
              </a:rPr>
              <a:t>mybyte</a:t>
            </a:r>
            <a:r>
              <a:rPr lang="en-US" sz="2000" b="1" dirty="0">
                <a:solidFill>
                  <a:srgbClr val="004620"/>
                </a:solidFill>
                <a:latin typeface="Courier New" panose="02070309020205020404" pitchFamily="49" charset="0"/>
                <a:cs typeface="Courier New" panose="02070309020205020404" pitchFamily="49" charset="0"/>
              </a:rPr>
              <a:t> &amp; 0x0F;      	//mask lower 4 bits</a:t>
            </a:r>
          </a:p>
          <a:p>
            <a:r>
              <a:rPr lang="en-US" sz="2000" b="1" dirty="0">
                <a:solidFill>
                  <a:srgbClr val="004620"/>
                </a:solidFill>
                <a:latin typeface="Courier New" panose="02070309020205020404" pitchFamily="49" charset="0"/>
                <a:cs typeface="Courier New" panose="02070309020205020404" pitchFamily="49" charset="0"/>
              </a:rPr>
              <a:t>    P1 =  x | 0x30;         	//make it ASCII</a:t>
            </a:r>
          </a:p>
          <a:p>
            <a:r>
              <a:rPr lang="en-US" sz="2000" b="1" dirty="0">
                <a:solidFill>
                  <a:srgbClr val="004620"/>
                </a:solidFill>
                <a:latin typeface="Courier New" panose="02070309020205020404" pitchFamily="49" charset="0"/>
                <a:cs typeface="Courier New" panose="02070309020205020404" pitchFamily="49" charset="0"/>
              </a:rPr>
              <a:t>    y = </a:t>
            </a:r>
            <a:r>
              <a:rPr lang="en-US" sz="2000" b="1" dirty="0" err="1">
                <a:solidFill>
                  <a:srgbClr val="004620"/>
                </a:solidFill>
                <a:latin typeface="Courier New" panose="02070309020205020404" pitchFamily="49" charset="0"/>
                <a:cs typeface="Courier New" panose="02070309020205020404" pitchFamily="49" charset="0"/>
              </a:rPr>
              <a:t>mybyte</a:t>
            </a:r>
            <a:r>
              <a:rPr lang="en-US" sz="2000" b="1" dirty="0">
                <a:solidFill>
                  <a:srgbClr val="004620"/>
                </a:solidFill>
                <a:latin typeface="Courier New" panose="02070309020205020404" pitchFamily="49" charset="0"/>
                <a:cs typeface="Courier New" panose="02070309020205020404" pitchFamily="49" charset="0"/>
              </a:rPr>
              <a:t> &amp; 0xF0;       	//mask upper 4 bits</a:t>
            </a:r>
          </a:p>
          <a:p>
            <a:r>
              <a:rPr lang="en-US" sz="2000" b="1" dirty="0">
                <a:solidFill>
                  <a:srgbClr val="004620"/>
                </a:solidFill>
                <a:latin typeface="Courier New" panose="02070309020205020404" pitchFamily="49" charset="0"/>
                <a:cs typeface="Courier New" panose="02070309020205020404" pitchFamily="49" charset="0"/>
              </a:rPr>
              <a:t>    y = y &gt;&gt; 4;            	//shift it to lower 4 bits</a:t>
            </a:r>
          </a:p>
          <a:p>
            <a:r>
              <a:rPr lang="en-US" sz="2000" b="1" dirty="0">
                <a:solidFill>
                  <a:srgbClr val="004620"/>
                </a:solidFill>
                <a:latin typeface="Courier New" panose="02070309020205020404" pitchFamily="49" charset="0"/>
                <a:cs typeface="Courier New" panose="02070309020205020404" pitchFamily="49" charset="0"/>
              </a:rPr>
              <a:t>    P2 = y | 0x30;         	//make it ASCII</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88010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830997"/>
          </a:xfrm>
          <a:prstGeom prst="rect">
            <a:avLst/>
          </a:prstGeom>
          <a:noFill/>
        </p:spPr>
        <p:txBody>
          <a:bodyPr wrap="square">
            <a:spAutoFit/>
          </a:bodyPr>
          <a:lstStyle/>
          <a:p>
            <a:r>
              <a:rPr lang="en-US" sz="2400" b="1" dirty="0"/>
              <a:t>Write an 8051 C program to convert ASCII digits of ‘4’ and ‘7’ to packed BCD and display them on P1.</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64572"/>
            <a:ext cx="10294374" cy="3785652"/>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bcdbyte</a:t>
            </a:r>
            <a:r>
              <a:rPr lang="en-US" sz="2000" b="1" dirty="0">
                <a:solidFill>
                  <a:srgbClr val="004620"/>
                </a:solidFill>
                <a:latin typeface="Courier New" panose="02070309020205020404" pitchFamily="49" charset="0"/>
                <a:cs typeface="Courier New" panose="02070309020205020404" pitchFamily="49" charset="0"/>
              </a:rPr>
              <a:t>;</a:t>
            </a:r>
          </a:p>
          <a:p>
            <a:r>
              <a:rPr lang="en-US" sz="2000" b="1" dirty="0">
                <a:solidFill>
                  <a:srgbClr val="004620"/>
                </a:solidFill>
                <a:latin typeface="Courier New" panose="02070309020205020404" pitchFamily="49" charset="0"/>
                <a:cs typeface="Courier New" panose="02070309020205020404" pitchFamily="49" charset="0"/>
              </a:rPr>
              <a:t>    unsigned char w='4';</a:t>
            </a:r>
          </a:p>
          <a:p>
            <a:r>
              <a:rPr lang="en-US" sz="2000" b="1" dirty="0">
                <a:solidFill>
                  <a:srgbClr val="004620"/>
                </a:solidFill>
                <a:latin typeface="Courier New" panose="02070309020205020404" pitchFamily="49" charset="0"/>
                <a:cs typeface="Courier New" panose="02070309020205020404" pitchFamily="49" charset="0"/>
              </a:rPr>
              <a:t>    unsigned char z='7';</a:t>
            </a:r>
          </a:p>
          <a:p>
            <a:r>
              <a:rPr lang="en-US" sz="2000" b="1" dirty="0">
                <a:solidFill>
                  <a:srgbClr val="004620"/>
                </a:solidFill>
                <a:latin typeface="Courier New" panose="02070309020205020404" pitchFamily="49" charset="0"/>
                <a:cs typeface="Courier New" panose="02070309020205020404" pitchFamily="49" charset="0"/>
              </a:rPr>
              <a:t>    w = w &amp; 0x0F;   	//mask 3</a:t>
            </a:r>
          </a:p>
          <a:p>
            <a:r>
              <a:rPr lang="en-US" sz="2000" b="1" dirty="0">
                <a:solidFill>
                  <a:srgbClr val="004620"/>
                </a:solidFill>
                <a:latin typeface="Courier New" panose="02070309020205020404" pitchFamily="49" charset="0"/>
                <a:cs typeface="Courier New" panose="02070309020205020404" pitchFamily="49" charset="0"/>
              </a:rPr>
              <a:t>    w = w &lt;&lt; 4;    	//shift left to make upper BCD digit</a:t>
            </a:r>
          </a:p>
          <a:p>
            <a:r>
              <a:rPr lang="en-US" sz="2000" b="1" dirty="0">
                <a:solidFill>
                  <a:srgbClr val="004620"/>
                </a:solidFill>
                <a:latin typeface="Courier New" panose="02070309020205020404" pitchFamily="49" charset="0"/>
                <a:cs typeface="Courier New" panose="02070309020205020404" pitchFamily="49" charset="0"/>
              </a:rPr>
              <a:t>    z = z &amp; 0x0F;   	//mask 3</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bcdbyte</a:t>
            </a:r>
            <a:r>
              <a:rPr lang="en-US" sz="2000" b="1" dirty="0">
                <a:solidFill>
                  <a:srgbClr val="004620"/>
                </a:solidFill>
                <a:latin typeface="Courier New" panose="02070309020205020404" pitchFamily="49" charset="0"/>
                <a:cs typeface="Courier New" panose="02070309020205020404" pitchFamily="49" charset="0"/>
              </a:rPr>
              <a:t> = w | z;	//combine to make packed BCD</a:t>
            </a:r>
          </a:p>
          <a:p>
            <a:r>
              <a:rPr lang="en-US" sz="2000" b="1" dirty="0">
                <a:solidFill>
                  <a:srgbClr val="004620"/>
                </a:solidFill>
                <a:latin typeface="Courier New" panose="02070309020205020404" pitchFamily="49" charset="0"/>
                <a:cs typeface="Courier New" panose="02070309020205020404" pitchFamily="49" charset="0"/>
              </a:rPr>
              <a:t>    P1 = </a:t>
            </a:r>
            <a:r>
              <a:rPr lang="en-US" sz="2000" b="1" dirty="0" err="1">
                <a:solidFill>
                  <a:srgbClr val="004620"/>
                </a:solidFill>
                <a:latin typeface="Courier New" panose="02070309020205020404" pitchFamily="49" charset="0"/>
                <a:cs typeface="Courier New" panose="02070309020205020404" pitchFamily="49" charset="0"/>
              </a:rPr>
              <a:t>bcdbyte</a:t>
            </a:r>
            <a:r>
              <a:rPr lang="en-US" sz="2000" b="1" dirty="0">
                <a:solidFill>
                  <a:srgbClr val="004620"/>
                </a:solidFill>
                <a:latin typeface="Courier New" panose="02070309020205020404" pitchFamily="49" charset="0"/>
                <a:cs typeface="Courier New" panose="02070309020205020404" pitchFamily="49" charset="0"/>
              </a:rPr>
              <a:t>;</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96861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1938992"/>
          </a:xfrm>
          <a:prstGeom prst="rect">
            <a:avLst/>
          </a:prstGeom>
          <a:noFill/>
        </p:spPr>
        <p:txBody>
          <a:bodyPr wrap="square">
            <a:spAutoFit/>
          </a:bodyPr>
          <a:lstStyle/>
          <a:p>
            <a:r>
              <a:rPr lang="en-US" sz="2400" b="1" dirty="0"/>
              <a:t>Assume that we have 4 bytes of hexadecimal data: 25H, 62H, 3FH, and 52H.</a:t>
            </a:r>
          </a:p>
          <a:p>
            <a:r>
              <a:rPr lang="en-US" sz="2400" b="1" dirty="0"/>
              <a:t>(a) Find the checksum byte,	(b) perform the checksum operation to ensure data integrity, and  (c) if the second byte 62H has been changed to 22H, show how checksum detects the error.</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3344923"/>
            <a:ext cx="10294374" cy="3416320"/>
          </a:xfrm>
          <a:prstGeom prst="rect">
            <a:avLst/>
          </a:prstGeom>
          <a:noFill/>
        </p:spPr>
        <p:txBody>
          <a:bodyPr wrap="square">
            <a:spAutoFit/>
          </a:bodyPr>
          <a:lstStyle/>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(a)	Find the checksum byte.</a:t>
            </a:r>
          </a:p>
          <a:p>
            <a:r>
              <a:rPr lang="en-US" sz="2400" b="1" dirty="0">
                <a:solidFill>
                  <a:srgbClr val="004620"/>
                </a:solidFill>
                <a:cs typeface="Courier New" panose="02070309020205020404" pitchFamily="49" charset="0"/>
              </a:rPr>
              <a:t>	25H</a:t>
            </a:r>
          </a:p>
          <a:p>
            <a:r>
              <a:rPr lang="en-US" sz="2400" b="1" dirty="0">
                <a:solidFill>
                  <a:srgbClr val="004620"/>
                </a:solidFill>
                <a:cs typeface="Courier New" panose="02070309020205020404" pitchFamily="49" charset="0"/>
              </a:rPr>
              <a:t>        +	62H</a:t>
            </a:r>
          </a:p>
          <a:p>
            <a:r>
              <a:rPr lang="en-US" sz="2400" b="1" dirty="0">
                <a:solidFill>
                  <a:srgbClr val="004620"/>
                </a:solidFill>
                <a:cs typeface="Courier New" panose="02070309020205020404" pitchFamily="49" charset="0"/>
              </a:rPr>
              <a:t>        +	3FH</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  52H</a:t>
            </a:r>
          </a:p>
          <a:p>
            <a:r>
              <a:rPr lang="en-US" sz="2400" b="1" dirty="0">
                <a:solidFill>
                  <a:srgbClr val="004620"/>
                </a:solidFill>
                <a:cs typeface="Courier New" panose="02070309020205020404" pitchFamily="49" charset="0"/>
              </a:rPr>
              <a:t>          118H </a:t>
            </a:r>
          </a:p>
          <a:p>
            <a:pPr algn="ctr"/>
            <a:r>
              <a:rPr lang="en-US" sz="2400" b="1" dirty="0">
                <a:solidFill>
                  <a:srgbClr val="004620"/>
                </a:solidFill>
                <a:cs typeface="Courier New" panose="02070309020205020404" pitchFamily="49" charset="0"/>
              </a:rPr>
              <a:t>(Dropping carry of 1 and taking the 2’s complement, we get E8H.)</a:t>
            </a:r>
          </a:p>
          <a:p>
            <a:endParaRPr lang="en-US" sz="24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1" y="296398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64994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1938992"/>
          </a:xfrm>
          <a:prstGeom prst="rect">
            <a:avLst/>
          </a:prstGeom>
          <a:noFill/>
        </p:spPr>
        <p:txBody>
          <a:bodyPr wrap="square">
            <a:spAutoFit/>
          </a:bodyPr>
          <a:lstStyle/>
          <a:p>
            <a:r>
              <a:rPr lang="en-US" sz="2400" b="1" dirty="0"/>
              <a:t>Assume that we have 4 bytes of hexadecimal data: 25H, 62H, 3FH, and 52H.</a:t>
            </a:r>
          </a:p>
          <a:p>
            <a:r>
              <a:rPr lang="en-US" sz="2400" b="1" dirty="0"/>
              <a:t>(a) Find the checksum byte,	(b) perform the checksum operation to ensure data integrity, and  (c) if the second byte 62H has been changed to 22H, show how checksum detects the error.</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3344923"/>
            <a:ext cx="10294374" cy="3046988"/>
          </a:xfrm>
          <a:prstGeom prst="rect">
            <a:avLst/>
          </a:prstGeom>
          <a:noFill/>
        </p:spPr>
        <p:txBody>
          <a:bodyPr wrap="square">
            <a:spAutoFit/>
          </a:bodyPr>
          <a:lstStyle/>
          <a:p>
            <a:r>
              <a:rPr lang="en-US" sz="2400" b="1" dirty="0">
                <a:solidFill>
                  <a:srgbClr val="004620"/>
                </a:solidFill>
                <a:cs typeface="Courier New" panose="02070309020205020404" pitchFamily="49" charset="0"/>
              </a:rPr>
              <a:t>(b) 	Perform the checksum operation to ensure data integrity.</a:t>
            </a:r>
          </a:p>
          <a:p>
            <a:r>
              <a:rPr lang="en-US" sz="2400" b="1" dirty="0">
                <a:solidFill>
                  <a:srgbClr val="004620"/>
                </a:solidFill>
                <a:cs typeface="Courier New" panose="02070309020205020404" pitchFamily="49" charset="0"/>
              </a:rPr>
              <a:t>	25H</a:t>
            </a:r>
          </a:p>
          <a:p>
            <a:r>
              <a:rPr lang="en-US" sz="2400" b="1" dirty="0">
                <a:solidFill>
                  <a:srgbClr val="004620"/>
                </a:solidFill>
                <a:cs typeface="Courier New" panose="02070309020205020404" pitchFamily="49" charset="0"/>
              </a:rPr>
              <a:t>        +	62H</a:t>
            </a:r>
          </a:p>
          <a:p>
            <a:r>
              <a:rPr lang="en-US" sz="2400" b="1" dirty="0">
                <a:solidFill>
                  <a:srgbClr val="004620"/>
                </a:solidFill>
                <a:cs typeface="Courier New" panose="02070309020205020404" pitchFamily="49" charset="0"/>
              </a:rPr>
              <a:t>        +	3FH</a:t>
            </a:r>
          </a:p>
          <a:p>
            <a:r>
              <a:rPr lang="en-US" sz="2400" b="1" dirty="0">
                <a:solidFill>
                  <a:srgbClr val="004620"/>
                </a:solidFill>
                <a:cs typeface="Courier New" panose="02070309020205020404" pitchFamily="49" charset="0"/>
              </a:rPr>
              <a:t>        +  52H</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  E8H</a:t>
            </a:r>
          </a:p>
          <a:p>
            <a:r>
              <a:rPr lang="en-US" sz="2400" b="1" dirty="0">
                <a:solidFill>
                  <a:srgbClr val="004620"/>
                </a:solidFill>
                <a:cs typeface="Courier New" panose="02070309020205020404" pitchFamily="49" charset="0"/>
              </a:rPr>
              <a:t>          200H </a:t>
            </a:r>
          </a:p>
          <a:p>
            <a:pPr algn="ctr"/>
            <a:r>
              <a:rPr lang="en-US" sz="2400" b="1" dirty="0">
                <a:solidFill>
                  <a:srgbClr val="004620"/>
                </a:solidFill>
                <a:cs typeface="Courier New" panose="02070309020205020404" pitchFamily="49" charset="0"/>
              </a:rPr>
              <a:t>(Dropping the carries we get 00, which means data is not corrupted.)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96398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12289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1938992"/>
          </a:xfrm>
          <a:prstGeom prst="rect">
            <a:avLst/>
          </a:prstGeom>
          <a:noFill/>
        </p:spPr>
        <p:txBody>
          <a:bodyPr wrap="square">
            <a:spAutoFit/>
          </a:bodyPr>
          <a:lstStyle/>
          <a:p>
            <a:r>
              <a:rPr lang="en-US" sz="2400" b="1" dirty="0"/>
              <a:t>Assume that we have 4 bytes of hexadecimal data: 25H, 62H, 3FH, and 52H.</a:t>
            </a:r>
          </a:p>
          <a:p>
            <a:r>
              <a:rPr lang="en-US" sz="2400" b="1" dirty="0"/>
              <a:t>(a) Find the checksum byte,	(b) perform the checksum operation to ensure data integrity, and  (c) if the second byte 62H has been changed to 22H, show how checksum detects the error.</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3267433"/>
            <a:ext cx="10721412" cy="3416320"/>
          </a:xfrm>
          <a:prstGeom prst="rect">
            <a:avLst/>
          </a:prstGeom>
          <a:noFill/>
        </p:spPr>
        <p:txBody>
          <a:bodyPr wrap="square">
            <a:spAutoFit/>
          </a:bodyPr>
          <a:lstStyle/>
          <a:p>
            <a:r>
              <a:rPr lang="en-US" sz="2400" b="1" dirty="0">
                <a:solidFill>
                  <a:srgbClr val="004620"/>
                </a:solidFill>
                <a:cs typeface="Courier New" panose="02070309020205020404" pitchFamily="49" charset="0"/>
              </a:rPr>
              <a:t>(c) 	If the second byte 62H has been changed to 22H, show how checksum detects the error.</a:t>
            </a:r>
          </a:p>
          <a:p>
            <a:r>
              <a:rPr lang="en-US" sz="2400" b="1" dirty="0">
                <a:solidFill>
                  <a:srgbClr val="004620"/>
                </a:solidFill>
                <a:cs typeface="Courier New" panose="02070309020205020404" pitchFamily="49" charset="0"/>
              </a:rPr>
              <a:t>	25H</a:t>
            </a:r>
          </a:p>
          <a:p>
            <a:r>
              <a:rPr lang="en-US" sz="2400" b="1" dirty="0">
                <a:solidFill>
                  <a:srgbClr val="004620"/>
                </a:solidFill>
                <a:cs typeface="Courier New" panose="02070309020205020404" pitchFamily="49" charset="0"/>
              </a:rPr>
              <a:t>        +	22H</a:t>
            </a:r>
          </a:p>
          <a:p>
            <a:r>
              <a:rPr lang="en-US" sz="2400" b="1" dirty="0">
                <a:solidFill>
                  <a:srgbClr val="004620"/>
                </a:solidFill>
                <a:cs typeface="Courier New" panose="02070309020205020404" pitchFamily="49" charset="0"/>
              </a:rPr>
              <a:t>        +	3FH</a:t>
            </a:r>
          </a:p>
          <a:p>
            <a:r>
              <a:rPr lang="en-US" sz="2400" b="1" dirty="0">
                <a:solidFill>
                  <a:srgbClr val="004620"/>
                </a:solidFill>
                <a:cs typeface="Courier New" panose="02070309020205020404" pitchFamily="49" charset="0"/>
              </a:rPr>
              <a:t>        +  52H</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  E8H</a:t>
            </a:r>
          </a:p>
          <a:p>
            <a:r>
              <a:rPr lang="en-US" sz="2400" b="1" dirty="0">
                <a:solidFill>
                  <a:srgbClr val="004620"/>
                </a:solidFill>
                <a:cs typeface="Courier New" panose="02070309020205020404" pitchFamily="49" charset="0"/>
              </a:rPr>
              <a:t>          1C0H </a:t>
            </a:r>
          </a:p>
          <a:p>
            <a:pPr algn="ctr"/>
            <a:r>
              <a:rPr lang="en-US" sz="2400" b="1" dirty="0">
                <a:solidFill>
                  <a:srgbClr val="004620"/>
                </a:solidFill>
                <a:cs typeface="Courier New" panose="02070309020205020404" pitchFamily="49" charset="0"/>
              </a:rPr>
              <a:t>(Dropping the carry, we get C0H, which means data is corrupted.)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88649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76833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2931222-FADD-4235-BC31-0AFE5FC5D056}"/>
              </a:ext>
            </a:extLst>
          </p:cNvPr>
          <p:cNvSpPr/>
          <p:nvPr/>
        </p:nvSpPr>
        <p:spPr>
          <a:xfrm>
            <a:off x="4660490" y="168208"/>
            <a:ext cx="7270956" cy="652158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459660" y="2977658"/>
            <a:ext cx="4097591" cy="1107996"/>
          </a:xfrm>
          <a:prstGeom prst="rect">
            <a:avLst/>
          </a:prstGeom>
          <a:noFill/>
        </p:spPr>
        <p:txBody>
          <a:bodyPr wrap="square">
            <a:spAutoFit/>
          </a:bodyPr>
          <a:lstStyle/>
          <a:p>
            <a:r>
              <a:rPr lang="en-US" sz="2200" b="1" dirty="0"/>
              <a:t>Write an 8051 C program to calculate the checksum byte for the data given in Example 7-26.</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866967" y="593352"/>
            <a:ext cx="7064477" cy="5944576"/>
          </a:xfrm>
          <a:prstGeom prst="rect">
            <a:avLst/>
          </a:prstGeom>
          <a:noFill/>
        </p:spPr>
        <p:txBody>
          <a:bodyPr wrap="square">
            <a:spAutoFit/>
          </a:bodyPr>
          <a:lstStyle/>
          <a:p>
            <a:pPr>
              <a:lnSpc>
                <a:spcPts val="1900"/>
              </a:lnSpc>
            </a:pPr>
            <a:r>
              <a:rPr lang="en-US" sz="1700" b="1" dirty="0">
                <a:solidFill>
                  <a:srgbClr val="004620"/>
                </a:solidFill>
                <a:latin typeface="Courier New" panose="02070309020205020404" pitchFamily="49" charset="0"/>
                <a:cs typeface="Courier New" panose="02070309020205020404" pitchFamily="49" charset="0"/>
              </a:rPr>
              <a:t>#include &lt;reg51.h&gt;</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void main(void)</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unsigned char </a:t>
            </a:r>
            <a:r>
              <a:rPr lang="en-US" sz="1700" b="1" dirty="0" err="1">
                <a:solidFill>
                  <a:srgbClr val="004620"/>
                </a:solidFill>
                <a:latin typeface="Courier New" panose="02070309020205020404" pitchFamily="49" charset="0"/>
                <a:cs typeface="Courier New" panose="02070309020205020404" pitchFamily="49" charset="0"/>
              </a:rPr>
              <a:t>mydata</a:t>
            </a:r>
            <a:r>
              <a:rPr lang="en-US" sz="1700" b="1" dirty="0">
                <a:solidFill>
                  <a:srgbClr val="004620"/>
                </a:solidFill>
                <a:latin typeface="Courier New" panose="02070309020205020404" pitchFamily="49" charset="0"/>
                <a:cs typeface="Courier New" panose="02070309020205020404" pitchFamily="49" charset="0"/>
              </a:rPr>
              <a:t>[] = {0x25,0x62,0x3F,0x52};</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unsigned char sum=0;</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unsigned char x;</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unsigned char </a:t>
            </a:r>
            <a:r>
              <a:rPr lang="en-US" sz="1700" b="1" dirty="0" err="1">
                <a:solidFill>
                  <a:srgbClr val="004620"/>
                </a:solidFill>
                <a:latin typeface="Courier New" panose="02070309020205020404" pitchFamily="49" charset="0"/>
                <a:cs typeface="Courier New" panose="02070309020205020404" pitchFamily="49" charset="0"/>
              </a:rPr>
              <a:t>chksumbyte</a:t>
            </a:r>
            <a:r>
              <a:rPr lang="en-US" sz="1700" b="1" dirty="0">
                <a:solidFill>
                  <a:srgbClr val="004620"/>
                </a:solidFill>
                <a:latin typeface="Courier New" panose="02070309020205020404" pitchFamily="49" charset="0"/>
                <a:cs typeface="Courier New" panose="02070309020205020404" pitchFamily="49" charset="0"/>
              </a:rPr>
              <a:t>;</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for(x=0;x&lt;4;x++)</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P2=</a:t>
            </a:r>
            <a:r>
              <a:rPr lang="en-US" sz="1700" b="1" dirty="0" err="1">
                <a:solidFill>
                  <a:srgbClr val="004620"/>
                </a:solidFill>
                <a:latin typeface="Courier New" panose="02070309020205020404" pitchFamily="49" charset="0"/>
                <a:cs typeface="Courier New" panose="02070309020205020404" pitchFamily="49" charset="0"/>
              </a:rPr>
              <a:t>mydata</a:t>
            </a:r>
            <a:r>
              <a:rPr lang="en-US" sz="1700" b="1" dirty="0">
                <a:solidFill>
                  <a:srgbClr val="004620"/>
                </a:solidFill>
                <a:latin typeface="Courier New" panose="02070309020205020404" pitchFamily="49" charset="0"/>
                <a:cs typeface="Courier New" panose="02070309020205020404" pitchFamily="49" charset="0"/>
              </a:rPr>
              <a:t>[x];    		//issue each byte to P2</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sum=</a:t>
            </a:r>
            <a:r>
              <a:rPr lang="en-US" sz="1700" b="1" dirty="0" err="1">
                <a:solidFill>
                  <a:srgbClr val="004620"/>
                </a:solidFill>
                <a:latin typeface="Courier New" panose="02070309020205020404" pitchFamily="49" charset="0"/>
                <a:cs typeface="Courier New" panose="02070309020205020404" pitchFamily="49" charset="0"/>
              </a:rPr>
              <a:t>sum+mydata</a:t>
            </a:r>
            <a:r>
              <a:rPr lang="en-US" sz="1700" b="1" dirty="0">
                <a:solidFill>
                  <a:srgbClr val="004620"/>
                </a:solidFill>
                <a:latin typeface="Courier New" panose="02070309020205020404" pitchFamily="49" charset="0"/>
                <a:cs typeface="Courier New" panose="02070309020205020404" pitchFamily="49" charset="0"/>
              </a:rPr>
              <a:t>[x];		//add them together</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P1=sum;        		//issue the sum to P1</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a:t>
            </a:r>
            <a:r>
              <a:rPr lang="en-US" sz="1700" b="1" dirty="0" err="1">
                <a:solidFill>
                  <a:srgbClr val="004620"/>
                </a:solidFill>
                <a:latin typeface="Courier New" panose="02070309020205020404" pitchFamily="49" charset="0"/>
                <a:cs typeface="Courier New" panose="02070309020205020404" pitchFamily="49" charset="0"/>
              </a:rPr>
              <a:t>chksumbyte</a:t>
            </a:r>
            <a:r>
              <a:rPr lang="en-US" sz="1700" b="1" dirty="0">
                <a:solidFill>
                  <a:srgbClr val="004620"/>
                </a:solidFill>
                <a:latin typeface="Courier New" panose="02070309020205020404" pitchFamily="49" charset="0"/>
                <a:cs typeface="Courier New" panose="02070309020205020404" pitchFamily="49" charset="0"/>
              </a:rPr>
              <a:t>=~sum+1;  		//make 2’s complement</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P1=</a:t>
            </a:r>
            <a:r>
              <a:rPr lang="en-US" sz="1700" b="1" dirty="0" err="1">
                <a:solidFill>
                  <a:srgbClr val="004620"/>
                </a:solidFill>
                <a:latin typeface="Courier New" panose="02070309020205020404" pitchFamily="49" charset="0"/>
                <a:cs typeface="Courier New" panose="02070309020205020404" pitchFamily="49" charset="0"/>
              </a:rPr>
              <a:t>chksumbyte</a:t>
            </a:r>
            <a:r>
              <a:rPr lang="en-US" sz="1700" b="1" dirty="0">
                <a:solidFill>
                  <a:srgbClr val="004620"/>
                </a:solidFill>
                <a:latin typeface="Courier New" panose="02070309020205020404" pitchFamily="49" charset="0"/>
                <a:cs typeface="Courier New" panose="02070309020205020404" pitchFamily="49" charset="0"/>
              </a:rPr>
              <a:t>;     		//show the checksum byte</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900"/>
              </a:lnSpc>
            </a:pPr>
            <a:r>
              <a:rPr lang="en-US" sz="1700" b="1" dirty="0">
                <a:solidFill>
                  <a:srgbClr val="004620"/>
                </a:solidFill>
                <a:latin typeface="Courier New" panose="02070309020205020404" pitchFamily="49" charset="0"/>
                <a:cs typeface="Courier New" panose="02070309020205020404" pitchFamily="49" charset="0"/>
              </a:rPr>
              <a:t>Single-step the above program on the 8051 simulator and examine the contents of P1 and P2. Notice that each byte is put on P1 as they are added together.</a:t>
            </a:r>
          </a:p>
        </p:txBody>
      </p:sp>
      <p:sp>
        <p:nvSpPr>
          <p:cNvPr id="12" name="TextBox 11">
            <a:extLst>
              <a:ext uri="{FF2B5EF4-FFF2-40B4-BE49-F238E27FC236}">
                <a16:creationId xmlns:a16="http://schemas.microsoft.com/office/drawing/2014/main" id="{0BD49A13-274A-4D19-9B3F-75215B817F53}"/>
              </a:ext>
            </a:extLst>
          </p:cNvPr>
          <p:cNvSpPr txBox="1"/>
          <p:nvPr/>
        </p:nvSpPr>
        <p:spPr>
          <a:xfrm>
            <a:off x="4866968" y="195643"/>
            <a:ext cx="7064477" cy="430887"/>
          </a:xfrm>
          <a:prstGeom prst="rect">
            <a:avLst/>
          </a:prstGeom>
          <a:noFill/>
        </p:spPr>
        <p:txBody>
          <a:bodyPr wrap="square">
            <a:spAutoFit/>
          </a:bodyPr>
          <a:lstStyle/>
          <a:p>
            <a:pPr algn="ctr"/>
            <a:r>
              <a:rPr lang="en-US" sz="2200" b="1" dirty="0">
                <a:solidFill>
                  <a:srgbClr val="004620"/>
                </a:solidFill>
              </a:rPr>
              <a:t>Solution:</a:t>
            </a:r>
          </a:p>
        </p:txBody>
      </p:sp>
    </p:spTree>
    <p:extLst>
      <p:ext uri="{BB962C8B-B14F-4D97-AF65-F5344CB8AC3E}">
        <p14:creationId xmlns:p14="http://schemas.microsoft.com/office/powerpoint/2010/main" val="325573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outVertical)">
                                      <p:cBhvr>
                                        <p:cTn id="17" dur="500"/>
                                        <p:tgtEl>
                                          <p:spTgt spid="12"/>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outVertical)">
                                      <p:cBhvr>
                                        <p:cTn id="20" dur="500"/>
                                        <p:tgtEl>
                                          <p:spTgt spid="11"/>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8" grpId="0"/>
      <p:bldP spid="11"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830997"/>
          </a:xfrm>
          <a:prstGeom prst="rect">
            <a:avLst/>
          </a:prstGeom>
          <a:noFill/>
        </p:spPr>
        <p:txBody>
          <a:bodyPr wrap="square">
            <a:spAutoFit/>
          </a:bodyPr>
          <a:lstStyle/>
          <a:p>
            <a:r>
              <a:rPr lang="en-US" sz="2400" b="1" dirty="0"/>
              <a:t>Write an 8051 C program to perform step (b) of  Example 7-26.  If data is good, send ASCII character ‘G’ to P0. Otherwise send ‘B’ to P0.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64572"/>
            <a:ext cx="10294374" cy="4093428"/>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mydata</a:t>
            </a:r>
            <a:r>
              <a:rPr lang="en-US" sz="2000" b="1" dirty="0">
                <a:solidFill>
                  <a:srgbClr val="004620"/>
                </a:solidFill>
                <a:latin typeface="Courier New" panose="02070309020205020404" pitchFamily="49" charset="0"/>
                <a:cs typeface="Courier New" panose="02070309020205020404" pitchFamily="49" charset="0"/>
              </a:rPr>
              <a:t>[]={0x25,0x62,0x3F,0x52,0xE8};</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chksum</a:t>
            </a:r>
            <a:r>
              <a:rPr lang="en-US" sz="2000" b="1" dirty="0">
                <a:solidFill>
                  <a:srgbClr val="004620"/>
                </a:solidFill>
                <a:latin typeface="Courier New" panose="02070309020205020404" pitchFamily="49" charset="0"/>
                <a:cs typeface="Courier New" panose="02070309020205020404" pitchFamily="49" charset="0"/>
              </a:rPr>
              <a:t>=0;</a:t>
            </a:r>
          </a:p>
          <a:p>
            <a:r>
              <a:rPr lang="en-US" sz="2000" b="1" dirty="0">
                <a:solidFill>
                  <a:srgbClr val="004620"/>
                </a:solidFill>
                <a:latin typeface="Courier New" panose="02070309020205020404" pitchFamily="49" charset="0"/>
                <a:cs typeface="Courier New" panose="02070309020205020404" pitchFamily="49" charset="0"/>
              </a:rPr>
              <a:t>    unsigned char x;</a:t>
            </a:r>
          </a:p>
          <a:p>
            <a:r>
              <a:rPr lang="en-US" sz="2000" b="1" dirty="0">
                <a:solidFill>
                  <a:srgbClr val="004620"/>
                </a:solidFill>
                <a:latin typeface="Courier New" panose="02070309020205020404" pitchFamily="49" charset="0"/>
                <a:cs typeface="Courier New" panose="02070309020205020404" pitchFamily="49" charset="0"/>
              </a:rPr>
              <a:t>    for(x=0;x&lt;5;x++)</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chksum</a:t>
            </a:r>
            <a:r>
              <a:rPr lang="en-US" sz="2000" b="1" dirty="0">
                <a:solidFill>
                  <a:srgbClr val="004620"/>
                </a:solidFill>
                <a:latin typeface="Courier New" panose="02070309020205020404" pitchFamily="49" charset="0"/>
                <a:cs typeface="Courier New" panose="02070309020205020404" pitchFamily="49" charset="0"/>
              </a:rPr>
              <a:t>=</a:t>
            </a:r>
            <a:r>
              <a:rPr lang="en-US" sz="2000" b="1" dirty="0" err="1">
                <a:solidFill>
                  <a:srgbClr val="004620"/>
                </a:solidFill>
                <a:latin typeface="Courier New" panose="02070309020205020404" pitchFamily="49" charset="0"/>
                <a:cs typeface="Courier New" panose="02070309020205020404" pitchFamily="49" charset="0"/>
              </a:rPr>
              <a:t>chksum+mydata</a:t>
            </a:r>
            <a:r>
              <a:rPr lang="en-US" sz="2000" b="1" dirty="0">
                <a:solidFill>
                  <a:srgbClr val="004620"/>
                </a:solidFill>
                <a:latin typeface="Courier New" panose="02070309020205020404" pitchFamily="49" charset="0"/>
                <a:cs typeface="Courier New" panose="02070309020205020404" pitchFamily="49" charset="0"/>
              </a:rPr>
              <a:t>[x];	//add them together</a:t>
            </a:r>
          </a:p>
          <a:p>
            <a:r>
              <a:rPr lang="en-US" sz="2000" b="1" dirty="0">
                <a:solidFill>
                  <a:srgbClr val="004620"/>
                </a:solidFill>
                <a:latin typeface="Courier New" panose="02070309020205020404" pitchFamily="49" charset="0"/>
                <a:cs typeface="Courier New" panose="02070309020205020404" pitchFamily="49" charset="0"/>
              </a:rPr>
              <a:t>    if(</a:t>
            </a:r>
            <a:r>
              <a:rPr lang="en-US" sz="2000" b="1" dirty="0" err="1">
                <a:solidFill>
                  <a:srgbClr val="004620"/>
                </a:solidFill>
                <a:latin typeface="Courier New" panose="02070309020205020404" pitchFamily="49" charset="0"/>
                <a:cs typeface="Courier New" panose="02070309020205020404" pitchFamily="49" charset="0"/>
              </a:rPr>
              <a:t>chksum</a:t>
            </a:r>
            <a:r>
              <a:rPr lang="en-US" sz="2000" b="1" dirty="0">
                <a:solidFill>
                  <a:srgbClr val="004620"/>
                </a:solidFill>
                <a:latin typeface="Courier New" panose="02070309020205020404" pitchFamily="49" charset="0"/>
                <a:cs typeface="Courier New" panose="02070309020205020404" pitchFamily="49" charset="0"/>
              </a:rPr>
              <a:t>==0)</a:t>
            </a:r>
          </a:p>
          <a:p>
            <a:r>
              <a:rPr lang="en-US" sz="2000" b="1" dirty="0">
                <a:solidFill>
                  <a:srgbClr val="004620"/>
                </a:solidFill>
                <a:latin typeface="Courier New" panose="02070309020205020404" pitchFamily="49" charset="0"/>
                <a:cs typeface="Courier New" panose="02070309020205020404" pitchFamily="49" charset="0"/>
              </a:rPr>
              <a:t>      P0='G';</a:t>
            </a:r>
          </a:p>
          <a:p>
            <a:r>
              <a:rPr lang="en-US" sz="2000" b="1" dirty="0">
                <a:solidFill>
                  <a:srgbClr val="004620"/>
                </a:solidFill>
                <a:latin typeface="Courier New" panose="02070309020205020404" pitchFamily="49" charset="0"/>
                <a:cs typeface="Courier New" panose="02070309020205020404" pitchFamily="49" charset="0"/>
              </a:rPr>
              <a:t>    else</a:t>
            </a:r>
          </a:p>
          <a:p>
            <a:r>
              <a:rPr lang="en-US" sz="2000" b="1" dirty="0">
                <a:solidFill>
                  <a:srgbClr val="004620"/>
                </a:solidFill>
                <a:latin typeface="Courier New" panose="02070309020205020404" pitchFamily="49" charset="0"/>
                <a:cs typeface="Courier New" panose="02070309020205020404" pitchFamily="49" charset="0"/>
              </a:rPr>
              <a:t>      P0='B';</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57855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7-29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34558"/>
            <a:ext cx="10294374" cy="830997"/>
          </a:xfrm>
          <a:prstGeom prst="rect">
            <a:avLst/>
          </a:prstGeom>
          <a:noFill/>
        </p:spPr>
        <p:txBody>
          <a:bodyPr wrap="square">
            <a:spAutoFit/>
          </a:bodyPr>
          <a:lstStyle/>
          <a:p>
            <a:r>
              <a:rPr lang="en-US" sz="2400" b="1" dirty="0"/>
              <a:t>Write an 8051 C program to convert 11111101 (FD hex) to decimal and display the digits on P0, P1, and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35076"/>
            <a:ext cx="10294374" cy="4093428"/>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unsigned char x, </a:t>
            </a:r>
            <a:r>
              <a:rPr lang="en-US" sz="2000" b="1" dirty="0" err="1">
                <a:solidFill>
                  <a:srgbClr val="004620"/>
                </a:solidFill>
                <a:latin typeface="Courier New" panose="02070309020205020404" pitchFamily="49" charset="0"/>
                <a:cs typeface="Courier New" panose="02070309020205020404" pitchFamily="49" charset="0"/>
              </a:rPr>
              <a:t>binbyte</a:t>
            </a:r>
            <a:r>
              <a:rPr lang="en-US" sz="2000" b="1" dirty="0">
                <a:solidFill>
                  <a:srgbClr val="004620"/>
                </a:solidFill>
                <a:latin typeface="Courier New" panose="02070309020205020404" pitchFamily="49" charset="0"/>
                <a:cs typeface="Courier New" panose="02070309020205020404" pitchFamily="49" charset="0"/>
              </a:rPr>
              <a:t>, d1, d2, d3;</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binbyte</a:t>
            </a:r>
            <a:r>
              <a:rPr lang="en-US" sz="2000" b="1" dirty="0">
                <a:solidFill>
                  <a:srgbClr val="004620"/>
                </a:solidFill>
                <a:latin typeface="Courier New" panose="02070309020205020404" pitchFamily="49" charset="0"/>
                <a:cs typeface="Courier New" panose="02070309020205020404" pitchFamily="49" charset="0"/>
              </a:rPr>
              <a:t> = 0xFD;		//binary(hex) byte</a:t>
            </a:r>
          </a:p>
          <a:p>
            <a:r>
              <a:rPr lang="en-US" sz="2000" b="1" dirty="0">
                <a:solidFill>
                  <a:srgbClr val="004620"/>
                </a:solidFill>
                <a:latin typeface="Courier New" panose="02070309020205020404" pitchFamily="49" charset="0"/>
                <a:cs typeface="Courier New" panose="02070309020205020404" pitchFamily="49" charset="0"/>
              </a:rPr>
              <a:t>    x = </a:t>
            </a:r>
            <a:r>
              <a:rPr lang="en-US" sz="2000" b="1" dirty="0" err="1">
                <a:solidFill>
                  <a:srgbClr val="004620"/>
                </a:solidFill>
                <a:latin typeface="Courier New" panose="02070309020205020404" pitchFamily="49" charset="0"/>
                <a:cs typeface="Courier New" panose="02070309020205020404" pitchFamily="49" charset="0"/>
              </a:rPr>
              <a:t>binbyte</a:t>
            </a:r>
            <a:r>
              <a:rPr lang="en-US" sz="2000" b="1" dirty="0">
                <a:solidFill>
                  <a:srgbClr val="004620"/>
                </a:solidFill>
                <a:latin typeface="Courier New" panose="02070309020205020404" pitchFamily="49" charset="0"/>
                <a:cs typeface="Courier New" panose="02070309020205020404" pitchFamily="49" charset="0"/>
              </a:rPr>
              <a:t> / 10;		//divide by 10</a:t>
            </a:r>
          </a:p>
          <a:p>
            <a:r>
              <a:rPr lang="en-US" sz="2000" b="1" dirty="0">
                <a:solidFill>
                  <a:srgbClr val="004620"/>
                </a:solidFill>
                <a:latin typeface="Courier New" panose="02070309020205020404" pitchFamily="49" charset="0"/>
                <a:cs typeface="Courier New" panose="02070309020205020404" pitchFamily="49" charset="0"/>
              </a:rPr>
              <a:t>    d1 = </a:t>
            </a:r>
            <a:r>
              <a:rPr lang="en-US" sz="2000" b="1" dirty="0" err="1">
                <a:solidFill>
                  <a:srgbClr val="004620"/>
                </a:solidFill>
                <a:latin typeface="Courier New" panose="02070309020205020404" pitchFamily="49" charset="0"/>
                <a:cs typeface="Courier New" panose="02070309020205020404" pitchFamily="49" charset="0"/>
              </a:rPr>
              <a:t>binbyte</a:t>
            </a:r>
            <a:r>
              <a:rPr lang="en-US" sz="2000" b="1" dirty="0">
                <a:solidFill>
                  <a:srgbClr val="004620"/>
                </a:solidFill>
                <a:latin typeface="Courier New" panose="02070309020205020404" pitchFamily="49" charset="0"/>
                <a:cs typeface="Courier New" panose="02070309020205020404" pitchFamily="49" charset="0"/>
              </a:rPr>
              <a:t> % 10;	//find remainder (LSD)</a:t>
            </a:r>
          </a:p>
          <a:p>
            <a:r>
              <a:rPr lang="en-US" sz="2000" b="1" dirty="0">
                <a:solidFill>
                  <a:srgbClr val="004620"/>
                </a:solidFill>
                <a:latin typeface="Courier New" panose="02070309020205020404" pitchFamily="49" charset="0"/>
                <a:cs typeface="Courier New" panose="02070309020205020404" pitchFamily="49" charset="0"/>
              </a:rPr>
              <a:t>    d2 = x % 10;     	//middle digit</a:t>
            </a:r>
          </a:p>
          <a:p>
            <a:r>
              <a:rPr lang="en-US" sz="2000" b="1" dirty="0">
                <a:solidFill>
                  <a:srgbClr val="004620"/>
                </a:solidFill>
                <a:latin typeface="Courier New" panose="02070309020205020404" pitchFamily="49" charset="0"/>
                <a:cs typeface="Courier New" panose="02070309020205020404" pitchFamily="49" charset="0"/>
              </a:rPr>
              <a:t>    d3 = x / 10;    		//most significant digit (MSD)</a:t>
            </a:r>
          </a:p>
          <a:p>
            <a:r>
              <a:rPr lang="en-US" sz="2000" b="1" dirty="0">
                <a:solidFill>
                  <a:srgbClr val="004620"/>
                </a:solidFill>
                <a:latin typeface="Courier New" panose="02070309020205020404" pitchFamily="49" charset="0"/>
                <a:cs typeface="Courier New" panose="02070309020205020404" pitchFamily="49" charset="0"/>
              </a:rPr>
              <a:t>    P0 = d1;</a:t>
            </a:r>
          </a:p>
          <a:p>
            <a:r>
              <a:rPr lang="en-US" sz="2000" b="1" dirty="0">
                <a:solidFill>
                  <a:srgbClr val="004620"/>
                </a:solidFill>
                <a:latin typeface="Courier New" panose="02070309020205020404" pitchFamily="49" charset="0"/>
                <a:cs typeface="Courier New" panose="02070309020205020404" pitchFamily="49" charset="0"/>
              </a:rPr>
              <a:t>    P1 = d2;</a:t>
            </a:r>
          </a:p>
          <a:p>
            <a:r>
              <a:rPr lang="en-US" sz="2000" b="1" dirty="0">
                <a:solidFill>
                  <a:srgbClr val="004620"/>
                </a:solidFill>
                <a:latin typeface="Courier New" panose="02070309020205020404" pitchFamily="49" charset="0"/>
                <a:cs typeface="Courier New" panose="02070309020205020404" pitchFamily="49" charset="0"/>
              </a:rPr>
              <a:t>    P2 = d3;</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15890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421822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15A8F1C-B2C7-4583-A9C2-4027616615C1}"/>
              </a:ext>
            </a:extLst>
          </p:cNvPr>
          <p:cNvSpPr/>
          <p:nvPr/>
        </p:nvSpPr>
        <p:spPr>
          <a:xfrm>
            <a:off x="841828" y="3244334"/>
            <a:ext cx="4426858" cy="1088571"/>
          </a:xfrm>
          <a:prstGeom prst="rect">
            <a:avLst/>
          </a:prstGeom>
          <a:solidFill>
            <a:schemeClr val="bg1"/>
          </a:solidFill>
          <a:ln w="28575">
            <a:solidFill>
              <a:srgbClr val="004620"/>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EBFC5C1-14E9-430F-898A-4BD5B9C1930B}"/>
              </a:ext>
            </a:extLst>
          </p:cNvPr>
          <p:cNvSpPr txBox="1"/>
          <p:nvPr/>
        </p:nvSpPr>
        <p:spPr>
          <a:xfrm>
            <a:off x="948812" y="3397125"/>
            <a:ext cx="4252686" cy="830997"/>
          </a:xfrm>
          <a:prstGeom prst="rect">
            <a:avLst/>
          </a:prstGeom>
          <a:noFill/>
        </p:spPr>
        <p:txBody>
          <a:bodyPr wrap="square">
            <a:spAutoFit/>
          </a:bodyPr>
          <a:lstStyle/>
          <a:p>
            <a:pPr algn="ctr"/>
            <a:r>
              <a:rPr lang="en-US" sz="2400" b="1" dirty="0">
                <a:solidFill>
                  <a:srgbClr val="004620"/>
                </a:solidFill>
              </a:rPr>
              <a:t>Figure 7-1. RAM Allocation in the 8051</a:t>
            </a:r>
          </a:p>
        </p:txBody>
      </p:sp>
      <p:pic>
        <p:nvPicPr>
          <p:cNvPr id="4" name="Picture 3">
            <a:extLst>
              <a:ext uri="{FF2B5EF4-FFF2-40B4-BE49-F238E27FC236}">
                <a16:creationId xmlns:a16="http://schemas.microsoft.com/office/drawing/2014/main" id="{9FDA67D6-F514-4A21-A054-02F2030B2933}"/>
              </a:ext>
            </a:extLst>
          </p:cNvPr>
          <p:cNvPicPr>
            <a:picLocks noChangeAspect="1"/>
          </p:cNvPicPr>
          <p:nvPr/>
        </p:nvPicPr>
        <p:blipFill rotWithShape="1">
          <a:blip r:embed="rId2">
            <a:extLst>
              <a:ext uri="{28A0092B-C50C-407E-A947-70E740481C1C}">
                <a14:useLocalDpi xmlns:a14="http://schemas.microsoft.com/office/drawing/2010/main" val="0"/>
              </a:ext>
            </a:extLst>
          </a:blip>
          <a:srcRect l="5151" t="8065" r="5151" b="8065"/>
          <a:stretch/>
        </p:blipFill>
        <p:spPr>
          <a:xfrm>
            <a:off x="5936342" y="150433"/>
            <a:ext cx="4963886" cy="6557134"/>
          </a:xfrm>
          <a:prstGeom prst="rect">
            <a:avLst/>
          </a:prstGeom>
          <a:ln w="38100">
            <a:solidFill>
              <a:srgbClr val="007A37"/>
            </a:solidFill>
          </a:ln>
          <a:effectLst>
            <a:outerShdw blurRad="63500" sx="102000" sy="102000" algn="ctr" rotWithShape="0">
              <a:srgbClr val="007A37">
                <a:alpha val="40000"/>
              </a:srgbClr>
            </a:outerShdw>
          </a:effectLst>
        </p:spPr>
      </p:pic>
    </p:spTree>
    <p:extLst>
      <p:ext uri="{BB962C8B-B14F-4D97-AF65-F5344CB8AC3E}">
        <p14:creationId xmlns:p14="http://schemas.microsoft.com/office/powerpoint/2010/main" val="401965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00536"/>
            <a:ext cx="10294374" cy="830997"/>
          </a:xfrm>
          <a:prstGeom prst="rect">
            <a:avLst/>
          </a:prstGeom>
          <a:noFill/>
        </p:spPr>
        <p:txBody>
          <a:bodyPr wrap="square">
            <a:spAutoFit/>
          </a:bodyPr>
          <a:lstStyle/>
          <a:p>
            <a:r>
              <a:rPr lang="en-US" sz="2400" b="1" dirty="0"/>
              <a:t>Compile and single-step the following program on your 8051 simulator.  Examine the contents of the 128-byte RAM space to locate the ASCII values.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686279"/>
            <a:ext cx="10422194" cy="4154984"/>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#include &lt;reg51.h&gt;</a:t>
            </a:r>
          </a:p>
          <a:p>
            <a:r>
              <a:rPr lang="en-US" sz="2200" b="1" dirty="0">
                <a:solidFill>
                  <a:srgbClr val="004620"/>
                </a:solidFill>
                <a:latin typeface="Courier New" panose="02070309020205020404" pitchFamily="49" charset="0"/>
                <a:cs typeface="Courier New" panose="02070309020205020404" pitchFamily="49" charset="0"/>
              </a:rPr>
              <a:t>void main(void)</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unsigned char </a:t>
            </a:r>
            <a:r>
              <a:rPr lang="en-US" sz="2200" b="1" dirty="0" err="1">
                <a:solidFill>
                  <a:srgbClr val="004620"/>
                </a:solidFill>
                <a:latin typeface="Courier New" panose="02070309020205020404" pitchFamily="49" charset="0"/>
                <a:cs typeface="Courier New" panose="02070309020205020404" pitchFamily="49" charset="0"/>
              </a:rPr>
              <a:t>mynum</a:t>
            </a:r>
            <a:r>
              <a:rPr lang="en-US" sz="2200" b="1" dirty="0">
                <a:solidFill>
                  <a:srgbClr val="004620"/>
                </a:solidFill>
                <a:latin typeface="Courier New" panose="02070309020205020404" pitchFamily="49" charset="0"/>
                <a:cs typeface="Courier New" panose="02070309020205020404" pitchFamily="49" charset="0"/>
              </a:rPr>
              <a:t>[]= "ABCDEF";	//This uses RAM space </a:t>
            </a:r>
          </a:p>
          <a:p>
            <a:r>
              <a:rPr lang="en-US" sz="2200" b="1" dirty="0">
                <a:solidFill>
                  <a:srgbClr val="004620"/>
                </a:solidFill>
                <a:latin typeface="Courier New" panose="02070309020205020404" pitchFamily="49" charset="0"/>
                <a:cs typeface="Courier New" panose="02070309020205020404" pitchFamily="49" charset="0"/>
              </a:rPr>
              <a:t>                                	//to store data</a:t>
            </a:r>
          </a:p>
          <a:p>
            <a:r>
              <a:rPr lang="en-US" sz="2200" b="1" dirty="0">
                <a:solidFill>
                  <a:srgbClr val="004620"/>
                </a:solidFill>
                <a:latin typeface="Courier New" panose="02070309020205020404" pitchFamily="49" charset="0"/>
                <a:cs typeface="Courier New" panose="02070309020205020404" pitchFamily="49" charset="0"/>
              </a:rPr>
              <a:t>    unsigned char z;</a:t>
            </a:r>
          </a:p>
          <a:p>
            <a:r>
              <a:rPr lang="en-US" sz="2200" b="1" dirty="0">
                <a:solidFill>
                  <a:srgbClr val="004620"/>
                </a:solidFill>
                <a:latin typeface="Courier New" panose="02070309020205020404" pitchFamily="49" charset="0"/>
                <a:cs typeface="Courier New" panose="02070309020205020404" pitchFamily="49" charset="0"/>
              </a:rPr>
              <a:t>    for(z=0;z&lt;=6;z++)</a:t>
            </a:r>
          </a:p>
          <a:p>
            <a:r>
              <a:rPr lang="en-US" sz="2200" b="1" dirty="0">
                <a:solidFill>
                  <a:srgbClr val="004620"/>
                </a:solidFill>
                <a:latin typeface="Courier New" panose="02070309020205020404" pitchFamily="49" charset="0"/>
                <a:cs typeface="Courier New" panose="02070309020205020404" pitchFamily="49" charset="0"/>
              </a:rPr>
              <a:t>      P1=</a:t>
            </a:r>
            <a:r>
              <a:rPr lang="en-US" sz="2200" b="1" dirty="0" err="1">
                <a:solidFill>
                  <a:srgbClr val="004620"/>
                </a:solidFill>
                <a:latin typeface="Courier New" panose="02070309020205020404" pitchFamily="49" charset="0"/>
                <a:cs typeface="Courier New" panose="02070309020205020404" pitchFamily="49" charset="0"/>
              </a:rPr>
              <a:t>mynum</a:t>
            </a:r>
            <a:r>
              <a:rPr lang="en-US" sz="2200" b="1" dirty="0">
                <a:solidFill>
                  <a:srgbClr val="004620"/>
                </a:solidFill>
                <a:latin typeface="Courier New" panose="02070309020205020404" pitchFamily="49" charset="0"/>
                <a:cs typeface="Courier New" panose="02070309020205020404" pitchFamily="49" charset="0"/>
              </a:rPr>
              <a:t> [z];</a:t>
            </a:r>
          </a:p>
          <a:p>
            <a:r>
              <a:rPr lang="en-US" sz="2200" b="1" dirty="0">
                <a:solidFill>
                  <a:srgbClr val="004620"/>
                </a:solidFill>
                <a:latin typeface="Courier New" panose="02070309020205020404" pitchFamily="49" charset="0"/>
                <a:cs typeface="Courier New" panose="02070309020205020404" pitchFamily="49" charset="0"/>
              </a:rPr>
              <a:t>  }</a:t>
            </a:r>
          </a:p>
          <a:p>
            <a:endParaRPr lang="en-US" sz="2200" b="1" dirty="0">
              <a:solidFill>
                <a:srgbClr val="004620"/>
              </a:solidFill>
              <a:cs typeface="Courier New" panose="02070309020205020404" pitchFamily="49" charset="0"/>
            </a:endParaRPr>
          </a:p>
          <a:p>
            <a:r>
              <a:rPr lang="en-US" sz="2200" b="1" dirty="0">
                <a:solidFill>
                  <a:srgbClr val="004620"/>
                </a:solidFill>
                <a:cs typeface="Courier New" panose="02070309020205020404" pitchFamily="49" charset="0"/>
              </a:rPr>
              <a:t>Run the above program on your 8051 simulator and examine the RAM space to locate values 41H, 42H, 43H, 44H, etc., the hex values for ASCII letters ‘A’, ‘B’, ‘C’, and so on.</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25199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81652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85950"/>
            <a:ext cx="10294374" cy="1015663"/>
          </a:xfrm>
          <a:prstGeom prst="rect">
            <a:avLst/>
          </a:prstGeom>
          <a:noFill/>
        </p:spPr>
        <p:txBody>
          <a:bodyPr wrap="square">
            <a:spAutoFit/>
          </a:bodyPr>
          <a:lstStyle/>
          <a:p>
            <a:r>
              <a:rPr lang="en-US" sz="2000" b="1" dirty="0"/>
              <a:t>Write, compile, and single-step the following program on your 8051 simulator.  Examine the contents of the code space to locate the values.</a:t>
            </a:r>
          </a:p>
          <a:p>
            <a:endParaRPr lang="en-US" sz="20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420815"/>
            <a:ext cx="10422194" cy="440120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mydata</a:t>
            </a:r>
            <a:r>
              <a:rPr lang="en-US" sz="2000" b="1" dirty="0">
                <a:solidFill>
                  <a:srgbClr val="004620"/>
                </a:solidFill>
                <a:latin typeface="Courier New" panose="02070309020205020404" pitchFamily="49" charset="0"/>
                <a:cs typeface="Courier New" panose="02070309020205020404" pitchFamily="49" charset="0"/>
              </a:rPr>
              <a:t>[100];	//100 byte space in RAM</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x,z</a:t>
            </a:r>
            <a:r>
              <a:rPr lang="en-US" sz="2000" b="1" dirty="0">
                <a:solidFill>
                  <a:srgbClr val="004620"/>
                </a:solidFill>
                <a:latin typeface="Courier New" panose="02070309020205020404" pitchFamily="49" charset="0"/>
                <a:cs typeface="Courier New" panose="02070309020205020404" pitchFamily="49" charset="0"/>
              </a:rPr>
              <a:t>=0;</a:t>
            </a:r>
          </a:p>
          <a:p>
            <a:r>
              <a:rPr lang="en-US" sz="2000" b="1" dirty="0">
                <a:solidFill>
                  <a:srgbClr val="004620"/>
                </a:solidFill>
                <a:latin typeface="Courier New" panose="02070309020205020404" pitchFamily="49" charset="0"/>
                <a:cs typeface="Courier New" panose="02070309020205020404" pitchFamily="49" charset="0"/>
              </a:rPr>
              <a:t>    for(x=0;x&lt;100;x++)</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z--;        			//count down</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mydata</a:t>
            </a:r>
            <a:r>
              <a:rPr lang="en-US" sz="2000" b="1" dirty="0">
                <a:solidFill>
                  <a:srgbClr val="004620"/>
                </a:solidFill>
                <a:latin typeface="Courier New" panose="02070309020205020404" pitchFamily="49" charset="0"/>
                <a:cs typeface="Courier New" panose="02070309020205020404" pitchFamily="49" charset="0"/>
              </a:rPr>
              <a:t>[x]=z; 		//save it in RAM</a:t>
            </a:r>
          </a:p>
          <a:p>
            <a:r>
              <a:rPr lang="en-US" sz="2000" b="1" dirty="0">
                <a:solidFill>
                  <a:srgbClr val="004620"/>
                </a:solidFill>
                <a:latin typeface="Courier New" panose="02070309020205020404" pitchFamily="49" charset="0"/>
                <a:cs typeface="Courier New" panose="02070309020205020404" pitchFamily="49" charset="0"/>
              </a:rPr>
              <a:t>        P1=z;       			//give a copy to P1 too</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endParaRPr lang="en-US" sz="2000" b="1" dirty="0">
              <a:solidFill>
                <a:srgbClr val="004620"/>
              </a:solidFill>
              <a:cs typeface="Courier New" panose="02070309020205020404" pitchFamily="49" charset="0"/>
            </a:endParaRPr>
          </a:p>
          <a:p>
            <a:r>
              <a:rPr lang="en-US" sz="2000" b="1" dirty="0">
                <a:solidFill>
                  <a:srgbClr val="004620"/>
                </a:solidFill>
                <a:cs typeface="Courier New" panose="02070309020205020404" pitchFamily="49" charset="0"/>
              </a:rPr>
              <a:t>Run the above program on your 8051 simulator and examine the data RAM space to locate values FFH, FEH, FDH, and so on in RAM.</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06026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6659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85950"/>
            <a:ext cx="10294374" cy="707886"/>
          </a:xfrm>
          <a:prstGeom prst="rect">
            <a:avLst/>
          </a:prstGeom>
          <a:noFill/>
        </p:spPr>
        <p:txBody>
          <a:bodyPr wrap="square">
            <a:spAutoFit/>
          </a:bodyPr>
          <a:lstStyle/>
          <a:p>
            <a:r>
              <a:rPr lang="en-US" sz="2000" b="1" dirty="0"/>
              <a:t>Compile and single-step the following program on your 8051 simulator.  Examine the contents of the code space to locate the ASCII values.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735556"/>
            <a:ext cx="10422194" cy="3785652"/>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code unsigned char </a:t>
            </a:r>
            <a:r>
              <a:rPr lang="en-US" sz="2000" b="1" dirty="0" err="1">
                <a:solidFill>
                  <a:srgbClr val="004620"/>
                </a:solidFill>
                <a:latin typeface="Courier New" panose="02070309020205020404" pitchFamily="49" charset="0"/>
                <a:cs typeface="Courier New" panose="02070309020205020404" pitchFamily="49" charset="0"/>
              </a:rPr>
              <a:t>mynum</a:t>
            </a:r>
            <a:r>
              <a:rPr lang="en-US" sz="2000" b="1" dirty="0">
                <a:solidFill>
                  <a:srgbClr val="004620"/>
                </a:solidFill>
                <a:latin typeface="Courier New" panose="02070309020205020404" pitchFamily="49" charset="0"/>
                <a:cs typeface="Courier New" panose="02070309020205020404" pitchFamily="49" charset="0"/>
              </a:rPr>
              <a:t>[]= "ABCDEF";	//uses code space</a:t>
            </a:r>
          </a:p>
          <a:p>
            <a:r>
              <a:rPr lang="en-US" sz="2000" b="1" dirty="0">
                <a:solidFill>
                  <a:srgbClr val="004620"/>
                </a:solidFill>
                <a:latin typeface="Courier New" panose="02070309020205020404" pitchFamily="49" charset="0"/>
                <a:cs typeface="Courier New" panose="02070309020205020404" pitchFamily="49" charset="0"/>
              </a:rPr>
              <a:t>                                      	//for data</a:t>
            </a:r>
          </a:p>
          <a:p>
            <a:r>
              <a:rPr lang="en-US" sz="2000" b="1" dirty="0">
                <a:solidFill>
                  <a:srgbClr val="004620"/>
                </a:solidFill>
                <a:latin typeface="Courier New" panose="02070309020205020404" pitchFamily="49" charset="0"/>
                <a:cs typeface="Courier New" panose="02070309020205020404" pitchFamily="49" charset="0"/>
              </a:rPr>
              <a:t>    unsigned char z;</a:t>
            </a:r>
          </a:p>
          <a:p>
            <a:r>
              <a:rPr lang="en-US" sz="2000" b="1" dirty="0">
                <a:solidFill>
                  <a:srgbClr val="004620"/>
                </a:solidFill>
                <a:latin typeface="Courier New" panose="02070309020205020404" pitchFamily="49" charset="0"/>
                <a:cs typeface="Courier New" panose="02070309020205020404" pitchFamily="49" charset="0"/>
              </a:rPr>
              <a:t>    for(z=0;z&lt;=6;z++)</a:t>
            </a:r>
          </a:p>
          <a:p>
            <a:r>
              <a:rPr lang="en-US" sz="2000" b="1" dirty="0">
                <a:solidFill>
                  <a:srgbClr val="004620"/>
                </a:solidFill>
                <a:latin typeface="Courier New" panose="02070309020205020404" pitchFamily="49" charset="0"/>
                <a:cs typeface="Courier New" panose="02070309020205020404" pitchFamily="49" charset="0"/>
              </a:rPr>
              <a:t>      P1=</a:t>
            </a:r>
            <a:r>
              <a:rPr lang="en-US" sz="2000" b="1" dirty="0" err="1">
                <a:solidFill>
                  <a:srgbClr val="004620"/>
                </a:solidFill>
                <a:latin typeface="Courier New" panose="02070309020205020404" pitchFamily="49" charset="0"/>
                <a:cs typeface="Courier New" panose="02070309020205020404" pitchFamily="49" charset="0"/>
              </a:rPr>
              <a:t>mynum</a:t>
            </a:r>
            <a:r>
              <a:rPr lang="en-US" sz="2000" b="1" dirty="0">
                <a:solidFill>
                  <a:srgbClr val="004620"/>
                </a:solidFill>
                <a:latin typeface="Courier New" panose="02070309020205020404" pitchFamily="49" charset="0"/>
                <a:cs typeface="Courier New" panose="02070309020205020404" pitchFamily="49" charset="0"/>
              </a:rPr>
              <a:t>[z];</a:t>
            </a:r>
          </a:p>
          <a:p>
            <a:r>
              <a:rPr lang="en-US" sz="2000" b="1" dirty="0">
                <a:solidFill>
                  <a:srgbClr val="004620"/>
                </a:solidFill>
                <a:latin typeface="Courier New" panose="02070309020205020404" pitchFamily="49" charset="0"/>
                <a:cs typeface="Courier New" panose="02070309020205020404" pitchFamily="49" charset="0"/>
              </a:rPr>
              <a:t>  }</a:t>
            </a:r>
          </a:p>
          <a:p>
            <a:endParaRPr lang="en-US" sz="2000" b="1" dirty="0">
              <a:solidFill>
                <a:srgbClr val="004620"/>
              </a:solidFill>
              <a:latin typeface="Courier New" panose="02070309020205020404" pitchFamily="49" charset="0"/>
              <a:cs typeface="Courier New" panose="02070309020205020404" pitchFamily="49" charset="0"/>
            </a:endParaRPr>
          </a:p>
          <a:p>
            <a:r>
              <a:rPr lang="en-US" sz="2000" b="1" dirty="0">
                <a:solidFill>
                  <a:srgbClr val="004620"/>
                </a:solidFill>
                <a:cs typeface="Courier New" panose="02070309020205020404" pitchFamily="49" charset="0"/>
              </a:rPr>
              <a:t>Run the above program on your 8051 simulator and examine the code space to locate values 41H, 42H, 43H, 44H, etc., the hex values for ASCII characters of ‘A’, ‘B’, ‘C’, and so on.</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213044"/>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41726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793829" y="2128458"/>
            <a:ext cx="10294374" cy="3785652"/>
          </a:xfrm>
          <a:prstGeom prst="rect">
            <a:avLst/>
          </a:prstGeom>
          <a:noFill/>
        </p:spPr>
        <p:txBody>
          <a:bodyPr wrap="square">
            <a:spAutoFit/>
          </a:bodyPr>
          <a:lstStyle/>
          <a:p>
            <a:r>
              <a:rPr lang="en-US" sz="2000" b="1" dirty="0"/>
              <a:t>Compare and contrast the following programs and discuss the advantages and disadvantages of each one.</a:t>
            </a:r>
          </a:p>
          <a:p>
            <a:r>
              <a:rPr lang="en-US" sz="2000" b="1" dirty="0"/>
              <a:t>(a)</a:t>
            </a:r>
          </a:p>
          <a:p>
            <a:r>
              <a:rPr lang="en-US" sz="2000" b="1" dirty="0"/>
              <a:t>  #include &lt;reg51.h&gt;</a:t>
            </a:r>
          </a:p>
          <a:p>
            <a:r>
              <a:rPr lang="en-US" sz="2000" b="1" dirty="0"/>
              <a:t>  void main(void)</a:t>
            </a:r>
          </a:p>
          <a:p>
            <a:r>
              <a:rPr lang="en-US" sz="2000" b="1" dirty="0"/>
              <a:t>    {</a:t>
            </a:r>
          </a:p>
          <a:p>
            <a:r>
              <a:rPr lang="en-US" sz="2000" b="1" dirty="0"/>
              <a:t>      P1='H';</a:t>
            </a:r>
          </a:p>
          <a:p>
            <a:r>
              <a:rPr lang="en-US" sz="2000" b="1" dirty="0"/>
              <a:t>      P1='E';</a:t>
            </a:r>
          </a:p>
          <a:p>
            <a:r>
              <a:rPr lang="en-US" sz="2000" b="1" dirty="0"/>
              <a:t>      P1='L';</a:t>
            </a:r>
          </a:p>
          <a:p>
            <a:r>
              <a:rPr lang="en-US" sz="2000" b="1" dirty="0"/>
              <a:t>      P1='L';</a:t>
            </a:r>
          </a:p>
          <a:p>
            <a:r>
              <a:rPr lang="en-US" sz="2000" b="1" dirty="0"/>
              <a:t>      P1='O';</a:t>
            </a:r>
          </a:p>
          <a:p>
            <a:r>
              <a:rPr lang="en-US" sz="2000" b="1" dirty="0"/>
              <a:t>    }</a:t>
            </a:r>
          </a:p>
        </p:txBody>
      </p:sp>
      <p:sp>
        <p:nvSpPr>
          <p:cNvPr id="9" name="TextBox 8">
            <a:extLst>
              <a:ext uri="{FF2B5EF4-FFF2-40B4-BE49-F238E27FC236}">
                <a16:creationId xmlns:a16="http://schemas.microsoft.com/office/drawing/2014/main" id="{A285D9FE-0233-40F8-A256-E8488D88C63A}"/>
              </a:ext>
            </a:extLst>
          </p:cNvPr>
          <p:cNvSpPr txBox="1"/>
          <p:nvPr/>
        </p:nvSpPr>
        <p:spPr>
          <a:xfrm>
            <a:off x="3235272" y="2744011"/>
            <a:ext cx="6098582" cy="3170099"/>
          </a:xfrm>
          <a:prstGeom prst="rect">
            <a:avLst/>
          </a:prstGeom>
          <a:noFill/>
        </p:spPr>
        <p:txBody>
          <a:bodyPr wrap="square">
            <a:spAutoFit/>
          </a:bodyPr>
          <a:lstStyle/>
          <a:p>
            <a:r>
              <a:rPr lang="en-US" sz="2000" b="1" dirty="0"/>
              <a:t>(b)</a:t>
            </a:r>
          </a:p>
          <a:p>
            <a:r>
              <a:rPr lang="en-US" sz="2000" b="1" dirty="0"/>
              <a:t>  #include &lt;reg51.h&gt;</a:t>
            </a:r>
          </a:p>
          <a:p>
            <a:r>
              <a:rPr lang="en-US" sz="2000" b="1" dirty="0"/>
              <a:t>  void main(void)</a:t>
            </a:r>
          </a:p>
          <a:p>
            <a:r>
              <a:rPr lang="en-US" sz="2000" b="1" dirty="0"/>
              <a:t>    {</a:t>
            </a:r>
          </a:p>
          <a:p>
            <a:r>
              <a:rPr lang="en-US" sz="2000" b="1" dirty="0"/>
              <a:t>      unsigned char </a:t>
            </a:r>
            <a:r>
              <a:rPr lang="en-US" sz="2000" b="1" dirty="0" err="1"/>
              <a:t>mydata</a:t>
            </a:r>
            <a:r>
              <a:rPr lang="en-US" sz="2000" b="1" dirty="0"/>
              <a:t>[]="HELLO";</a:t>
            </a:r>
          </a:p>
          <a:p>
            <a:r>
              <a:rPr lang="en-US" sz="2000" b="1" dirty="0"/>
              <a:t>      unsigned char z;</a:t>
            </a:r>
          </a:p>
          <a:p>
            <a:r>
              <a:rPr lang="en-US" sz="2000" b="1" dirty="0"/>
              <a:t>      for(z=0;z&lt;=5;z++)</a:t>
            </a:r>
          </a:p>
          <a:p>
            <a:r>
              <a:rPr lang="en-US" sz="2000" b="1" dirty="0"/>
              <a:t>        P1=</a:t>
            </a:r>
            <a:r>
              <a:rPr lang="en-US" sz="2000" b="1" dirty="0" err="1"/>
              <a:t>mydata</a:t>
            </a:r>
            <a:r>
              <a:rPr lang="en-US" sz="2000" b="1" dirty="0"/>
              <a:t>[z];</a:t>
            </a:r>
          </a:p>
          <a:p>
            <a:r>
              <a:rPr lang="en-US" sz="2000" b="1" dirty="0"/>
              <a:t>    }</a:t>
            </a:r>
          </a:p>
          <a:p>
            <a:endParaRPr lang="en-US" sz="2000" b="1" dirty="0"/>
          </a:p>
        </p:txBody>
      </p:sp>
      <p:sp>
        <p:nvSpPr>
          <p:cNvPr id="13" name="TextBox 12">
            <a:extLst>
              <a:ext uri="{FF2B5EF4-FFF2-40B4-BE49-F238E27FC236}">
                <a16:creationId xmlns:a16="http://schemas.microsoft.com/office/drawing/2014/main" id="{3BA1B0AF-2090-4475-BD9D-299897B47DCB}"/>
              </a:ext>
            </a:extLst>
          </p:cNvPr>
          <p:cNvSpPr txBox="1"/>
          <p:nvPr/>
        </p:nvSpPr>
        <p:spPr>
          <a:xfrm>
            <a:off x="7239229" y="2744011"/>
            <a:ext cx="6098582" cy="3170099"/>
          </a:xfrm>
          <a:prstGeom prst="rect">
            <a:avLst/>
          </a:prstGeom>
          <a:noFill/>
        </p:spPr>
        <p:txBody>
          <a:bodyPr wrap="square">
            <a:spAutoFit/>
          </a:bodyPr>
          <a:lstStyle/>
          <a:p>
            <a:r>
              <a:rPr lang="en-US" sz="2000" b="1" dirty="0"/>
              <a:t>(c)</a:t>
            </a:r>
          </a:p>
          <a:p>
            <a:r>
              <a:rPr lang="en-US" sz="2000" b="1" dirty="0"/>
              <a:t>  #include &lt;reg51.h&gt;</a:t>
            </a:r>
          </a:p>
          <a:p>
            <a:r>
              <a:rPr lang="en-US" sz="2000" b="1" dirty="0"/>
              <a:t>  void main(void)</a:t>
            </a:r>
          </a:p>
          <a:p>
            <a:r>
              <a:rPr lang="en-US" sz="2000" b="1" dirty="0"/>
              <a:t>    {</a:t>
            </a:r>
          </a:p>
          <a:p>
            <a:r>
              <a:rPr lang="en-US" sz="2000" b="1" dirty="0"/>
              <a:t>      //Notice Keyword code</a:t>
            </a:r>
          </a:p>
          <a:p>
            <a:r>
              <a:rPr lang="en-US" sz="2000" b="1" dirty="0"/>
              <a:t>      code unsigned char </a:t>
            </a:r>
            <a:r>
              <a:rPr lang="en-US" sz="2000" b="1" dirty="0" err="1"/>
              <a:t>mydata</a:t>
            </a:r>
            <a:r>
              <a:rPr lang="en-US" sz="2000" b="1" dirty="0"/>
              <a:t>[]="HELLO";</a:t>
            </a:r>
          </a:p>
          <a:p>
            <a:r>
              <a:rPr lang="en-US" sz="2000" b="1" dirty="0"/>
              <a:t>      unsigned char z;</a:t>
            </a:r>
          </a:p>
          <a:p>
            <a:r>
              <a:rPr lang="en-US" sz="2000" b="1" dirty="0"/>
              <a:t>      for(z=0;z&lt;=5;z++)</a:t>
            </a:r>
          </a:p>
          <a:p>
            <a:r>
              <a:rPr lang="en-US" sz="2000" b="1" dirty="0"/>
              <a:t>        P1=</a:t>
            </a:r>
            <a:r>
              <a:rPr lang="en-US" sz="2000" b="1" dirty="0" err="1"/>
              <a:t>mydata</a:t>
            </a:r>
            <a:r>
              <a:rPr lang="en-US" sz="2000" b="1" dirty="0"/>
              <a:t>[z];</a:t>
            </a:r>
          </a:p>
          <a:p>
            <a:r>
              <a:rPr lang="en-US" sz="2000" b="1" dirty="0"/>
              <a:t>    }</a:t>
            </a:r>
          </a:p>
        </p:txBody>
      </p:sp>
    </p:spTree>
    <p:extLst>
      <p:ext uri="{BB962C8B-B14F-4D97-AF65-F5344CB8AC3E}">
        <p14:creationId xmlns:p14="http://schemas.microsoft.com/office/powerpoint/2010/main" val="247305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369239"/>
            <a:ext cx="10294374" cy="4154984"/>
          </a:xfrm>
          <a:prstGeom prst="rect">
            <a:avLst/>
          </a:prstGeom>
          <a:noFill/>
        </p:spPr>
        <p:txBody>
          <a:bodyPr wrap="square">
            <a:spAutoFit/>
          </a:bodyPr>
          <a:lstStyle/>
          <a:p>
            <a:r>
              <a:rPr lang="en-US" sz="2400" b="1" dirty="0">
                <a:solidFill>
                  <a:srgbClr val="004620"/>
                </a:solidFill>
                <a:cs typeface="Courier New" panose="02070309020205020404" pitchFamily="49" charset="0"/>
              </a:rPr>
              <a:t>All the programs send out “HELLO” to P1, one character at a time, but they do it in different ways.  The first one is short and simple, but the individual characters are embedded into the program.  If we change the characters, the whole program changes. It also mixes the code and data together.  The second one uses the RAM data space to store array elements, therefore the size of the array is limited.  The third one uses a separate area of the code space for data. This allows the size of the array to be as long as you want if you have the on-chip ROM. However, the more code space you use for data, the less space is left for your program code.  Both programs (b) and (c) are easily upgradable if we want to change the string itself or make it longer.  That is not the case for program (a).</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169383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93834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3EE47A26-1059-484C-A38A-510D36210D57}"/>
              </a:ext>
            </a:extLst>
          </p:cNvPr>
          <p:cNvSpPr/>
          <p:nvPr/>
        </p:nvSpPr>
        <p:spPr>
          <a:xfrm>
            <a:off x="6417662" y="3206580"/>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412956" y="1539943"/>
            <a:ext cx="11520148" cy="400110"/>
          </a:xfrm>
          <a:prstGeom prst="rect">
            <a:avLst/>
          </a:prstGeom>
          <a:noFill/>
        </p:spPr>
        <p:txBody>
          <a:bodyPr wrap="square">
            <a:spAutoFit/>
          </a:bodyPr>
          <a:lstStyle/>
          <a:p>
            <a:r>
              <a:rPr lang="en-US" sz="2000" b="1" dirty="0"/>
              <a:t>Write a C program to send out the value 44H serially one bit at a time via P1.0.  The LSB should go out first.</a:t>
            </a:r>
          </a:p>
        </p:txBody>
      </p:sp>
      <p:sp>
        <p:nvSpPr>
          <p:cNvPr id="11" name="TextBox 10">
            <a:extLst>
              <a:ext uri="{FF2B5EF4-FFF2-40B4-BE49-F238E27FC236}">
                <a16:creationId xmlns:a16="http://schemas.microsoft.com/office/drawing/2014/main" id="{589970B7-2AE8-4CED-80FC-31F24CF2060B}"/>
              </a:ext>
            </a:extLst>
          </p:cNvPr>
          <p:cNvSpPr txBox="1"/>
          <p:nvPr/>
        </p:nvSpPr>
        <p:spPr>
          <a:xfrm>
            <a:off x="391613" y="2242360"/>
            <a:ext cx="5551988" cy="440120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P1b0 = P1^0;</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regALSB</a:t>
            </a:r>
            <a:r>
              <a:rPr lang="en-US" sz="2000" b="1" dirty="0">
                <a:solidFill>
                  <a:srgbClr val="004620"/>
                </a:solidFill>
                <a:latin typeface="Courier New" panose="02070309020205020404" pitchFamily="49" charset="0"/>
                <a:cs typeface="Courier New" panose="02070309020205020404" pitchFamily="49" charset="0"/>
              </a:rPr>
              <a:t> = ACC^0;</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 </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conbyte</a:t>
            </a:r>
            <a:r>
              <a:rPr lang="en-US" sz="2000" b="1" dirty="0">
                <a:solidFill>
                  <a:srgbClr val="004620"/>
                </a:solidFill>
                <a:latin typeface="Courier New" panose="02070309020205020404" pitchFamily="49" charset="0"/>
                <a:cs typeface="Courier New" panose="02070309020205020404" pitchFamily="49" charset="0"/>
              </a:rPr>
              <a:t> = 0x44;</a:t>
            </a:r>
          </a:p>
          <a:p>
            <a:r>
              <a:rPr lang="en-US" sz="2000" b="1" dirty="0">
                <a:solidFill>
                  <a:srgbClr val="004620"/>
                </a:solidFill>
                <a:latin typeface="Courier New" panose="02070309020205020404" pitchFamily="49" charset="0"/>
                <a:cs typeface="Courier New" panose="02070309020205020404" pitchFamily="49" charset="0"/>
              </a:rPr>
              <a:t>    unsigned char x;</a:t>
            </a:r>
          </a:p>
          <a:p>
            <a:r>
              <a:rPr lang="en-US" sz="2000" b="1" dirty="0">
                <a:solidFill>
                  <a:srgbClr val="004620"/>
                </a:solidFill>
                <a:latin typeface="Courier New" panose="02070309020205020404" pitchFamily="49" charset="0"/>
                <a:cs typeface="Courier New" panose="02070309020205020404" pitchFamily="49" charset="0"/>
              </a:rPr>
              <a:t>    ACC = </a:t>
            </a:r>
            <a:r>
              <a:rPr lang="en-US" sz="2000" b="1" dirty="0" err="1">
                <a:solidFill>
                  <a:srgbClr val="004620"/>
                </a:solidFill>
                <a:latin typeface="Courier New" panose="02070309020205020404" pitchFamily="49" charset="0"/>
                <a:cs typeface="Courier New" panose="02070309020205020404" pitchFamily="49" charset="0"/>
              </a:rPr>
              <a:t>conbyte</a:t>
            </a:r>
            <a:r>
              <a:rPr lang="en-US" sz="2000" b="1" dirty="0">
                <a:solidFill>
                  <a:srgbClr val="004620"/>
                </a:solidFill>
                <a:latin typeface="Courier New" panose="02070309020205020404" pitchFamily="49" charset="0"/>
                <a:cs typeface="Courier New" panose="02070309020205020404" pitchFamily="49" charset="0"/>
              </a:rPr>
              <a:t>;</a:t>
            </a:r>
          </a:p>
          <a:p>
            <a:r>
              <a:rPr lang="en-US" sz="2000" b="1" dirty="0">
                <a:solidFill>
                  <a:srgbClr val="004620"/>
                </a:solidFill>
                <a:latin typeface="Courier New" panose="02070309020205020404" pitchFamily="49" charset="0"/>
                <a:cs typeface="Courier New" panose="02070309020205020404" pitchFamily="49" charset="0"/>
              </a:rPr>
              <a:t>    for(x=0; x&lt;8; x++)</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P1b0 = </a:t>
            </a:r>
            <a:r>
              <a:rPr lang="en-US" sz="2000" b="1" dirty="0" err="1">
                <a:solidFill>
                  <a:srgbClr val="004620"/>
                </a:solidFill>
                <a:latin typeface="Courier New" panose="02070309020205020404" pitchFamily="49" charset="0"/>
                <a:cs typeface="Courier New" panose="02070309020205020404" pitchFamily="49" charset="0"/>
              </a:rPr>
              <a:t>regALSB</a:t>
            </a:r>
            <a:r>
              <a:rPr lang="en-US" sz="2000" b="1" dirty="0">
                <a:solidFill>
                  <a:srgbClr val="004620"/>
                </a:solidFill>
                <a:latin typeface="Courier New" panose="02070309020205020404" pitchFamily="49" charset="0"/>
                <a:cs typeface="Courier New" panose="02070309020205020404" pitchFamily="49" charset="0"/>
              </a:rPr>
              <a:t>;</a:t>
            </a:r>
          </a:p>
          <a:p>
            <a:r>
              <a:rPr lang="en-US" sz="2000" b="1" dirty="0">
                <a:solidFill>
                  <a:srgbClr val="004620"/>
                </a:solidFill>
                <a:latin typeface="Courier New" panose="02070309020205020404" pitchFamily="49" charset="0"/>
                <a:cs typeface="Courier New" panose="02070309020205020404" pitchFamily="49" charset="0"/>
              </a:rPr>
              <a:t>        ACC = ACC &gt;&gt; 1;</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9" y="1842250"/>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13" name="TextBox 12">
            <a:extLst>
              <a:ext uri="{FF2B5EF4-FFF2-40B4-BE49-F238E27FC236}">
                <a16:creationId xmlns:a16="http://schemas.microsoft.com/office/drawing/2014/main" id="{734DF4F0-94B8-4126-8BC8-206AA93F514B}"/>
              </a:ext>
            </a:extLst>
          </p:cNvPr>
          <p:cNvSpPr txBox="1"/>
          <p:nvPr/>
        </p:nvSpPr>
        <p:spPr>
          <a:xfrm>
            <a:off x="7020232" y="3420814"/>
            <a:ext cx="4088990" cy="646331"/>
          </a:xfrm>
          <a:prstGeom prst="rect">
            <a:avLst/>
          </a:prstGeom>
          <a:noFill/>
        </p:spPr>
        <p:txBody>
          <a:bodyPr wrap="square">
            <a:spAutoFit/>
          </a:bodyPr>
          <a:lstStyle/>
          <a:p>
            <a:r>
              <a:rPr lang="en-US" sz="1800" b="1" dirty="0">
                <a:solidFill>
                  <a:srgbClr val="004620"/>
                </a:solidFill>
                <a:latin typeface="Courier New" panose="02070309020205020404" pitchFamily="49" charset="0"/>
                <a:cs typeface="Courier New" panose="02070309020205020404" pitchFamily="49" charset="0"/>
              </a:rPr>
              <a:t>//SERIALIZING DATA VIA P1.0 (SHIFTING RIGHT)</a:t>
            </a:r>
          </a:p>
        </p:txBody>
      </p:sp>
      <p:pic>
        <p:nvPicPr>
          <p:cNvPr id="5" name="Picture 4">
            <a:extLst>
              <a:ext uri="{FF2B5EF4-FFF2-40B4-BE49-F238E27FC236}">
                <a16:creationId xmlns:a16="http://schemas.microsoft.com/office/drawing/2014/main" id="{CF7F39E2-0D8D-4198-AA19-C4BD50473A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1206" y="4954970"/>
            <a:ext cx="7059182" cy="1688595"/>
          </a:xfrm>
          <a:prstGeom prst="rect">
            <a:avLst/>
          </a:prstGeom>
        </p:spPr>
      </p:pic>
    </p:spTree>
    <p:extLst>
      <p:ext uri="{BB962C8B-B14F-4D97-AF65-F5344CB8AC3E}">
        <p14:creationId xmlns:p14="http://schemas.microsoft.com/office/powerpoint/2010/main" val="188266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8" grpId="0"/>
      <p:bldP spid="11" grpId="0"/>
      <p:bldP spid="12" grpId="0"/>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85950"/>
            <a:ext cx="10294374" cy="707886"/>
          </a:xfrm>
          <a:prstGeom prst="rect">
            <a:avLst/>
          </a:prstGeom>
          <a:noFill/>
        </p:spPr>
        <p:txBody>
          <a:bodyPr wrap="square">
            <a:spAutoFit/>
          </a:bodyPr>
          <a:lstStyle/>
          <a:p>
            <a:r>
              <a:rPr lang="en-US" sz="2000" b="1" dirty="0"/>
              <a:t>Write a C program to send out the value 44H serially one bit at a time via P1.0.  The MSB should go out first.</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424668"/>
            <a:ext cx="10422194" cy="440120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P1b0 =  P1^0;</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regAMSB</a:t>
            </a:r>
            <a:r>
              <a:rPr lang="en-US" sz="2000" b="1" dirty="0">
                <a:solidFill>
                  <a:srgbClr val="004620"/>
                </a:solidFill>
                <a:latin typeface="Courier New" panose="02070309020205020404" pitchFamily="49" charset="0"/>
                <a:cs typeface="Courier New" panose="02070309020205020404" pitchFamily="49" charset="0"/>
              </a:rPr>
              <a:t> = ACC^7;</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 </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conbyte</a:t>
            </a:r>
            <a:r>
              <a:rPr lang="en-US" sz="2000" b="1" dirty="0">
                <a:solidFill>
                  <a:srgbClr val="004620"/>
                </a:solidFill>
                <a:latin typeface="Courier New" panose="02070309020205020404" pitchFamily="49" charset="0"/>
                <a:cs typeface="Courier New" panose="02070309020205020404" pitchFamily="49" charset="0"/>
              </a:rPr>
              <a:t> = 0x44;</a:t>
            </a:r>
          </a:p>
          <a:p>
            <a:r>
              <a:rPr lang="en-US" sz="2000" b="1" dirty="0">
                <a:solidFill>
                  <a:srgbClr val="004620"/>
                </a:solidFill>
                <a:latin typeface="Courier New" panose="02070309020205020404" pitchFamily="49" charset="0"/>
                <a:cs typeface="Courier New" panose="02070309020205020404" pitchFamily="49" charset="0"/>
              </a:rPr>
              <a:t>    unsigned char x;</a:t>
            </a:r>
          </a:p>
          <a:p>
            <a:r>
              <a:rPr lang="en-US" sz="2000" b="1" dirty="0">
                <a:solidFill>
                  <a:srgbClr val="004620"/>
                </a:solidFill>
                <a:latin typeface="Courier New" panose="02070309020205020404" pitchFamily="49" charset="0"/>
                <a:cs typeface="Courier New" panose="02070309020205020404" pitchFamily="49" charset="0"/>
              </a:rPr>
              <a:t>    ACC = </a:t>
            </a:r>
            <a:r>
              <a:rPr lang="en-US" sz="2000" b="1" dirty="0" err="1">
                <a:solidFill>
                  <a:srgbClr val="004620"/>
                </a:solidFill>
                <a:latin typeface="Courier New" panose="02070309020205020404" pitchFamily="49" charset="0"/>
                <a:cs typeface="Courier New" panose="02070309020205020404" pitchFamily="49" charset="0"/>
              </a:rPr>
              <a:t>conbyte</a:t>
            </a:r>
            <a:r>
              <a:rPr lang="en-US" sz="2000" b="1" dirty="0">
                <a:solidFill>
                  <a:srgbClr val="004620"/>
                </a:solidFill>
                <a:latin typeface="Courier New" panose="02070309020205020404" pitchFamily="49" charset="0"/>
                <a:cs typeface="Courier New" panose="02070309020205020404" pitchFamily="49" charset="0"/>
              </a:rPr>
              <a:t>;</a:t>
            </a:r>
          </a:p>
          <a:p>
            <a:r>
              <a:rPr lang="en-US" sz="2000" b="1" dirty="0">
                <a:solidFill>
                  <a:srgbClr val="004620"/>
                </a:solidFill>
                <a:latin typeface="Courier New" panose="02070309020205020404" pitchFamily="49" charset="0"/>
                <a:cs typeface="Courier New" panose="02070309020205020404" pitchFamily="49" charset="0"/>
              </a:rPr>
              <a:t>    for(x=0; x&lt;8; x++)</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P1b0 = </a:t>
            </a:r>
            <a:r>
              <a:rPr lang="en-US" sz="2000" b="1" dirty="0" err="1">
                <a:solidFill>
                  <a:srgbClr val="004620"/>
                </a:solidFill>
                <a:latin typeface="Courier New" panose="02070309020205020404" pitchFamily="49" charset="0"/>
                <a:cs typeface="Courier New" panose="02070309020205020404" pitchFamily="49" charset="0"/>
              </a:rPr>
              <a:t>regAMSB</a:t>
            </a:r>
            <a:r>
              <a:rPr lang="en-US" sz="2000" b="1" dirty="0">
                <a:solidFill>
                  <a:srgbClr val="004620"/>
                </a:solidFill>
                <a:latin typeface="Courier New" panose="02070309020205020404" pitchFamily="49" charset="0"/>
                <a:cs typeface="Courier New" panose="02070309020205020404" pitchFamily="49" charset="0"/>
              </a:rPr>
              <a:t>;</a:t>
            </a:r>
          </a:p>
          <a:p>
            <a:r>
              <a:rPr lang="en-US" sz="2000" b="1" dirty="0">
                <a:solidFill>
                  <a:srgbClr val="004620"/>
                </a:solidFill>
                <a:latin typeface="Courier New" panose="02070309020205020404" pitchFamily="49" charset="0"/>
                <a:cs typeface="Courier New" panose="02070309020205020404" pitchFamily="49" charset="0"/>
              </a:rPr>
              <a:t>        ACC = ACC &lt;&lt; 1;</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endParaRPr lang="en-US" sz="20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1963003"/>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9" name="Rectangle: Rounded Corners 8">
            <a:extLst>
              <a:ext uri="{FF2B5EF4-FFF2-40B4-BE49-F238E27FC236}">
                <a16:creationId xmlns:a16="http://schemas.microsoft.com/office/drawing/2014/main" id="{806E2585-ADDC-40D8-A158-3F6F8E870268}"/>
              </a:ext>
            </a:extLst>
          </p:cNvPr>
          <p:cNvSpPr/>
          <p:nvPr/>
        </p:nvSpPr>
        <p:spPr>
          <a:xfrm>
            <a:off x="6510652" y="3704360"/>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0B26696-C588-4B96-AD21-046F28990677}"/>
              </a:ext>
            </a:extLst>
          </p:cNvPr>
          <p:cNvSpPr txBox="1"/>
          <p:nvPr/>
        </p:nvSpPr>
        <p:spPr>
          <a:xfrm>
            <a:off x="7113222" y="3918594"/>
            <a:ext cx="4088990" cy="646331"/>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//SERIALIZING DATA VIA P1.0 (SHIFTING LEFT)</a:t>
            </a:r>
          </a:p>
        </p:txBody>
      </p:sp>
    </p:spTree>
    <p:extLst>
      <p:ext uri="{BB962C8B-B14F-4D97-AF65-F5344CB8AC3E}">
        <p14:creationId xmlns:p14="http://schemas.microsoft.com/office/powerpoint/2010/main" val="258051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P spid="9" grpId="0" animBg="1"/>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3EE47A26-1059-484C-A38A-510D36210D57}"/>
              </a:ext>
            </a:extLst>
          </p:cNvPr>
          <p:cNvSpPr/>
          <p:nvPr/>
        </p:nvSpPr>
        <p:spPr>
          <a:xfrm>
            <a:off x="6417662" y="3206580"/>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412956" y="1539943"/>
            <a:ext cx="11520148" cy="400110"/>
          </a:xfrm>
          <a:prstGeom prst="rect">
            <a:avLst/>
          </a:prstGeom>
          <a:noFill/>
        </p:spPr>
        <p:txBody>
          <a:bodyPr wrap="square">
            <a:spAutoFit/>
          </a:bodyPr>
          <a:lstStyle/>
          <a:p>
            <a:r>
              <a:rPr lang="en-US" sz="2000" b="1" dirty="0"/>
              <a:t>Write a C program to bring in a byte of data serially one bit at a time via P1.0.  The LSB should come in first.</a:t>
            </a:r>
          </a:p>
        </p:txBody>
      </p:sp>
      <p:sp>
        <p:nvSpPr>
          <p:cNvPr id="11" name="TextBox 10">
            <a:extLst>
              <a:ext uri="{FF2B5EF4-FFF2-40B4-BE49-F238E27FC236}">
                <a16:creationId xmlns:a16="http://schemas.microsoft.com/office/drawing/2014/main" id="{589970B7-2AE8-4CED-80FC-31F24CF2060B}"/>
              </a:ext>
            </a:extLst>
          </p:cNvPr>
          <p:cNvSpPr txBox="1"/>
          <p:nvPr/>
        </p:nvSpPr>
        <p:spPr>
          <a:xfrm>
            <a:off x="391613" y="2242360"/>
            <a:ext cx="5551988" cy="440120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P1b0 =  P1^0;</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ACCMSB = ACC^7;</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 </a:t>
            </a:r>
          </a:p>
          <a:p>
            <a:r>
              <a:rPr lang="en-US" sz="2000" b="1" dirty="0">
                <a:solidFill>
                  <a:srgbClr val="004620"/>
                </a:solidFill>
                <a:latin typeface="Courier New" panose="02070309020205020404" pitchFamily="49" charset="0"/>
                <a:cs typeface="Courier New" panose="02070309020205020404" pitchFamily="49" charset="0"/>
              </a:rPr>
              <a:t>    unsigned char </a:t>
            </a:r>
            <a:r>
              <a:rPr lang="en-US" sz="2000" b="1" dirty="0" err="1">
                <a:solidFill>
                  <a:srgbClr val="004620"/>
                </a:solidFill>
                <a:latin typeface="Courier New" panose="02070309020205020404" pitchFamily="49" charset="0"/>
                <a:cs typeface="Courier New" panose="02070309020205020404" pitchFamily="49" charset="0"/>
              </a:rPr>
              <a:t>conbyte</a:t>
            </a:r>
            <a:r>
              <a:rPr lang="en-US" sz="2000" b="1" dirty="0">
                <a:solidFill>
                  <a:srgbClr val="004620"/>
                </a:solidFill>
                <a:latin typeface="Courier New" panose="02070309020205020404" pitchFamily="49" charset="0"/>
                <a:cs typeface="Courier New" panose="02070309020205020404" pitchFamily="49" charset="0"/>
              </a:rPr>
              <a:t> = 0x44;</a:t>
            </a:r>
          </a:p>
          <a:p>
            <a:r>
              <a:rPr lang="en-US" sz="2000" b="1" dirty="0">
                <a:solidFill>
                  <a:srgbClr val="004620"/>
                </a:solidFill>
                <a:latin typeface="Courier New" panose="02070309020205020404" pitchFamily="49" charset="0"/>
                <a:cs typeface="Courier New" panose="02070309020205020404" pitchFamily="49" charset="0"/>
              </a:rPr>
              <a:t>    unsigned char x;</a:t>
            </a:r>
          </a:p>
          <a:p>
            <a:r>
              <a:rPr lang="en-US" sz="2000" b="1" dirty="0">
                <a:solidFill>
                  <a:srgbClr val="004620"/>
                </a:solidFill>
                <a:latin typeface="Courier New" panose="02070309020205020404" pitchFamily="49" charset="0"/>
                <a:cs typeface="Courier New" panose="02070309020205020404" pitchFamily="49" charset="0"/>
              </a:rPr>
              <a:t>    for(x=0; x&lt;8; x++)</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ACCMSB = P1b0;</a:t>
            </a:r>
          </a:p>
          <a:p>
            <a:r>
              <a:rPr lang="en-US" sz="2000" b="1" dirty="0">
                <a:solidFill>
                  <a:srgbClr val="004620"/>
                </a:solidFill>
                <a:latin typeface="Courier New" panose="02070309020205020404" pitchFamily="49" charset="0"/>
                <a:cs typeface="Courier New" panose="02070309020205020404" pitchFamily="49" charset="0"/>
              </a:rPr>
              <a:t>        ACC = ACC &gt;&gt; 1;</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P2=ACC;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9" y="1842250"/>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13" name="TextBox 12">
            <a:extLst>
              <a:ext uri="{FF2B5EF4-FFF2-40B4-BE49-F238E27FC236}">
                <a16:creationId xmlns:a16="http://schemas.microsoft.com/office/drawing/2014/main" id="{734DF4F0-94B8-4126-8BC8-206AA93F514B}"/>
              </a:ext>
            </a:extLst>
          </p:cNvPr>
          <p:cNvSpPr txBox="1"/>
          <p:nvPr/>
        </p:nvSpPr>
        <p:spPr>
          <a:xfrm>
            <a:off x="7020232" y="3420814"/>
            <a:ext cx="4088990" cy="646331"/>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//BRINGING IN DATA VIA P1.0 (SHIFTING RIGHT)</a:t>
            </a:r>
          </a:p>
        </p:txBody>
      </p:sp>
      <p:pic>
        <p:nvPicPr>
          <p:cNvPr id="3" name="Picture 2">
            <a:extLst>
              <a:ext uri="{FF2B5EF4-FFF2-40B4-BE49-F238E27FC236}">
                <a16:creationId xmlns:a16="http://schemas.microsoft.com/office/drawing/2014/main" id="{487A27F2-7CA4-42D2-9473-F713DF30E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5291" y="5174862"/>
            <a:ext cx="7046990" cy="1575819"/>
          </a:xfrm>
          <a:prstGeom prst="rect">
            <a:avLst/>
          </a:prstGeom>
        </p:spPr>
      </p:pic>
    </p:spTree>
    <p:extLst>
      <p:ext uri="{BB962C8B-B14F-4D97-AF65-F5344CB8AC3E}">
        <p14:creationId xmlns:p14="http://schemas.microsoft.com/office/powerpoint/2010/main" val="260277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8" grpId="0"/>
      <p:bldP spid="11" grpId="0"/>
      <p:bldP spid="12" grpId="0"/>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7-37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85950"/>
            <a:ext cx="10294374" cy="707886"/>
          </a:xfrm>
          <a:prstGeom prst="rect">
            <a:avLst/>
          </a:prstGeom>
          <a:noFill/>
        </p:spPr>
        <p:txBody>
          <a:bodyPr wrap="square">
            <a:spAutoFit/>
          </a:bodyPr>
          <a:lstStyle/>
          <a:p>
            <a:r>
              <a:rPr lang="en-US" sz="2000" b="1" dirty="0"/>
              <a:t>Write a C program to bring in a byte of data serially one bit at a time via P1.0.  The MSB should come in first.</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424668"/>
            <a:ext cx="10422194" cy="4093428"/>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#include &lt;reg51.h&gt;</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P1b0 = P1^0;</a:t>
            </a:r>
          </a:p>
          <a:p>
            <a:r>
              <a:rPr lang="en-US" sz="2000" b="1" dirty="0" err="1">
                <a:solidFill>
                  <a:srgbClr val="004620"/>
                </a:solidFill>
                <a:latin typeface="Courier New" panose="02070309020205020404" pitchFamily="49" charset="0"/>
                <a:cs typeface="Courier New" panose="02070309020205020404" pitchFamily="49" charset="0"/>
              </a:rPr>
              <a:t>sbit</a:t>
            </a:r>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regALSB</a:t>
            </a:r>
            <a:r>
              <a:rPr lang="en-US" sz="2000" b="1" dirty="0">
                <a:solidFill>
                  <a:srgbClr val="004620"/>
                </a:solidFill>
                <a:latin typeface="Courier New" panose="02070309020205020404" pitchFamily="49" charset="0"/>
                <a:cs typeface="Courier New" panose="02070309020205020404" pitchFamily="49" charset="0"/>
              </a:rPr>
              <a:t> = ACC^0;</a:t>
            </a:r>
          </a:p>
          <a:p>
            <a:r>
              <a:rPr lang="en-US" sz="2000" b="1" dirty="0">
                <a:solidFill>
                  <a:srgbClr val="004620"/>
                </a:solidFill>
                <a:latin typeface="Courier New" panose="02070309020205020404" pitchFamily="49" charset="0"/>
                <a:cs typeface="Courier New" panose="02070309020205020404" pitchFamily="49" charset="0"/>
              </a:rPr>
              <a:t>void main(void)</a:t>
            </a:r>
          </a:p>
          <a:p>
            <a:r>
              <a:rPr lang="en-US" sz="2000" b="1" dirty="0">
                <a:solidFill>
                  <a:srgbClr val="004620"/>
                </a:solidFill>
                <a:latin typeface="Courier New" panose="02070309020205020404" pitchFamily="49" charset="0"/>
                <a:cs typeface="Courier New" panose="02070309020205020404" pitchFamily="49" charset="0"/>
              </a:rPr>
              <a:t>  { </a:t>
            </a:r>
          </a:p>
          <a:p>
            <a:r>
              <a:rPr lang="en-US" sz="2000" b="1" dirty="0">
                <a:solidFill>
                  <a:srgbClr val="004620"/>
                </a:solidFill>
                <a:latin typeface="Courier New" panose="02070309020205020404" pitchFamily="49" charset="0"/>
                <a:cs typeface="Courier New" panose="02070309020205020404" pitchFamily="49" charset="0"/>
              </a:rPr>
              <a:t>    unsigned char x;</a:t>
            </a:r>
          </a:p>
          <a:p>
            <a:r>
              <a:rPr lang="en-US" sz="2000" b="1" dirty="0">
                <a:solidFill>
                  <a:srgbClr val="004620"/>
                </a:solidFill>
                <a:latin typeface="Courier New" panose="02070309020205020404" pitchFamily="49" charset="0"/>
                <a:cs typeface="Courier New" panose="02070309020205020404" pitchFamily="49" charset="0"/>
              </a:rPr>
              <a:t>    for(x=0; x&lt;8; x++)</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a:t>
            </a:r>
            <a:r>
              <a:rPr lang="en-US" sz="2000" b="1" dirty="0" err="1">
                <a:solidFill>
                  <a:srgbClr val="004620"/>
                </a:solidFill>
                <a:latin typeface="Courier New" panose="02070309020205020404" pitchFamily="49" charset="0"/>
                <a:cs typeface="Courier New" panose="02070309020205020404" pitchFamily="49" charset="0"/>
              </a:rPr>
              <a:t>regALSB</a:t>
            </a:r>
            <a:r>
              <a:rPr lang="en-US" sz="2000" b="1" dirty="0">
                <a:solidFill>
                  <a:srgbClr val="004620"/>
                </a:solidFill>
                <a:latin typeface="Courier New" panose="02070309020205020404" pitchFamily="49" charset="0"/>
                <a:cs typeface="Courier New" panose="02070309020205020404" pitchFamily="49" charset="0"/>
              </a:rPr>
              <a:t> = P1b0;</a:t>
            </a:r>
          </a:p>
          <a:p>
            <a:r>
              <a:rPr lang="en-US" sz="2000" b="1" dirty="0">
                <a:solidFill>
                  <a:srgbClr val="004620"/>
                </a:solidFill>
                <a:latin typeface="Courier New" panose="02070309020205020404" pitchFamily="49" charset="0"/>
                <a:cs typeface="Courier New" panose="02070309020205020404" pitchFamily="49" charset="0"/>
              </a:rPr>
              <a:t>        ACC = ACC &lt;&lt; 1;</a:t>
            </a:r>
          </a:p>
          <a:p>
            <a:r>
              <a:rPr lang="en-US" sz="2000" b="1" dirty="0">
                <a:solidFill>
                  <a:srgbClr val="004620"/>
                </a:solidFill>
                <a:latin typeface="Courier New" panose="02070309020205020404" pitchFamily="49" charset="0"/>
                <a:cs typeface="Courier New" panose="02070309020205020404" pitchFamily="49" charset="0"/>
              </a:rPr>
              <a:t>      }</a:t>
            </a:r>
          </a:p>
          <a:p>
            <a:r>
              <a:rPr lang="en-US" sz="2000" b="1" dirty="0">
                <a:solidFill>
                  <a:srgbClr val="004620"/>
                </a:solidFill>
                <a:latin typeface="Courier New" panose="02070309020205020404" pitchFamily="49" charset="0"/>
                <a:cs typeface="Courier New" panose="02070309020205020404" pitchFamily="49" charset="0"/>
              </a:rPr>
              <a:t>    P2=ACC; </a:t>
            </a:r>
          </a:p>
          <a:p>
            <a:r>
              <a:rPr lang="en-US" sz="2000" b="1" dirty="0">
                <a:solidFill>
                  <a:srgbClr val="004620"/>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1963003"/>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9" name="Rectangle: Rounded Corners 8">
            <a:extLst>
              <a:ext uri="{FF2B5EF4-FFF2-40B4-BE49-F238E27FC236}">
                <a16:creationId xmlns:a16="http://schemas.microsoft.com/office/drawing/2014/main" id="{806E2585-ADDC-40D8-A158-3F6F8E870268}"/>
              </a:ext>
            </a:extLst>
          </p:cNvPr>
          <p:cNvSpPr/>
          <p:nvPr/>
        </p:nvSpPr>
        <p:spPr>
          <a:xfrm>
            <a:off x="6510652" y="3704360"/>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0B26696-C588-4B96-AD21-046F28990677}"/>
              </a:ext>
            </a:extLst>
          </p:cNvPr>
          <p:cNvSpPr txBox="1"/>
          <p:nvPr/>
        </p:nvSpPr>
        <p:spPr>
          <a:xfrm>
            <a:off x="7113222" y="3918594"/>
            <a:ext cx="4088990" cy="646331"/>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//BRINGING DATA IN VIA P1.0 (SHIFTING LEFT)</a:t>
            </a:r>
          </a:p>
        </p:txBody>
      </p:sp>
    </p:spTree>
    <p:extLst>
      <p:ext uri="{BB962C8B-B14F-4D97-AF65-F5344CB8AC3E}">
        <p14:creationId xmlns:p14="http://schemas.microsoft.com/office/powerpoint/2010/main" val="1494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outVertical)">
                                      <p:cBhvr>
                                        <p:cTn id="24" dur="500"/>
                                        <p:tgtEl>
                                          <p:spTgt spid="13"/>
                                        </p:tgtEl>
                                      </p:cBhvr>
                                    </p:animEffect>
                                  </p:childTnLst>
                                </p:cTn>
                              </p:par>
                              <p:par>
                                <p:cTn id="25" presetID="16" presetClass="entr" presetSubtype="37"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out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P spid="9" grpId="0" animBg="1"/>
      <p:bldP spid="1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606</TotalTime>
  <Words>5568</Words>
  <Application>Microsoft Office PowerPoint</Application>
  <PresentationFormat>Widescreen</PresentationFormat>
  <Paragraphs>740</Paragraphs>
  <Slides>50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77</cp:revision>
  <dcterms:created xsi:type="dcterms:W3CDTF">2021-12-24T07:30:16Z</dcterms:created>
  <dcterms:modified xsi:type="dcterms:W3CDTF">2022-01-09T15:13:42Z</dcterms:modified>
</cp:coreProperties>
</file>