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4"/>
  </p:notesMasterIdLst>
  <p:sldIdLst>
    <p:sldId id="273" r:id="rId2"/>
    <p:sldId id="256" r:id="rId3"/>
    <p:sldId id="257" r:id="rId4"/>
    <p:sldId id="258" r:id="rId5"/>
    <p:sldId id="569" r:id="rId6"/>
    <p:sldId id="462" r:id="rId7"/>
    <p:sldId id="547" r:id="rId8"/>
    <p:sldId id="522" r:id="rId9"/>
    <p:sldId id="570" r:id="rId10"/>
    <p:sldId id="571" r:id="rId11"/>
    <p:sldId id="572" r:id="rId12"/>
    <p:sldId id="525" r:id="rId13"/>
    <p:sldId id="573" r:id="rId14"/>
    <p:sldId id="574" r:id="rId15"/>
    <p:sldId id="575" r:id="rId16"/>
    <p:sldId id="576" r:id="rId17"/>
    <p:sldId id="577" r:id="rId18"/>
    <p:sldId id="454" r:id="rId19"/>
    <p:sldId id="578" r:id="rId20"/>
    <p:sldId id="579" r:id="rId21"/>
    <p:sldId id="472" r:id="rId22"/>
    <p:sldId id="4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  <a:srgbClr val="65FFAB"/>
    <a:srgbClr val="004620"/>
    <a:srgbClr val="CC3300"/>
    <a:srgbClr val="FF4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72400-3D7E-440D-9EA4-340B6948EFC7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315A5-469A-4287-94FC-053411E5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14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DEA1-B942-4105-B780-AA6C61DD6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D8410-E9AB-4A80-BB9A-E3A6E3271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F2968-7F1C-42FC-AFB1-9B32C6A0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9A284-56BC-4FC1-A400-42D08193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2E14-048B-4BDE-A400-A8B4D97E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4F218-30FC-44E8-9D16-0F00FA18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36FA2-EEF2-44EC-A633-201B006A0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99C7E-0DBA-4793-91C9-84ADCA9D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873C3-6EEF-4638-9F4D-35A5ED78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D79E4-E955-42EA-9FFC-F59B57EB3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1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E240F-92C2-40DF-AA68-ACDE501AF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DAB4D-24B0-41B7-A749-0CCCFAA88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BAACE-EDC7-40FD-89D4-C20D07AA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59CB7-3965-4EC9-BB27-3C565401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57475-5568-4B32-A941-7E2BAA54B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98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1F24-DB25-4ED6-9B6A-52FD2320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96F65-D8AD-425B-B8FE-39F68D53E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05CCF-9B28-43A2-8F24-52C7BFE8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FAE70-89B6-4E4A-95D1-E12F9266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AB15E-F5A7-461D-8A0D-CDB81ACA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A2958-D4F3-435C-8142-47605F279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2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558F8-198F-4434-A132-09ECFB44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5A783-B685-42F5-A30E-27E7977F3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F1C60-0F6F-4109-AFFE-B9487761F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B96CD-25CD-439E-B6E6-C84C3685B8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D748D5-47C4-4749-9B40-9F3F7E4D1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1208C3-1B0D-418B-98BE-EE83E2DD1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85FD22-E0EF-47FD-BDFA-4DE3A771C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B7E6D0-175F-49B4-8635-FF7663F7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22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1386-720D-4B6D-8A7C-C63FCF75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48BE7-499A-41B9-8210-EA417E0B2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C1033-0E84-4C11-A608-64AA65FCC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95E14-D7F1-4558-9D6D-C864D66B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5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6908A-7C97-4B84-8E24-B7DAE0A5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E7DC2-D6CB-4AA2-B637-DE5B49E5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8BD0E-2FC1-499B-B295-01C45C13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9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5FC19-7435-4813-A9B9-6EA19C23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7EDBB-01A5-48AC-99F5-6E1F7069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A22B8-E25D-490A-BD7F-37431E55B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8E724-2AC7-416E-B8D5-EB99F574F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FE5CE-FBC7-4597-B74C-3AB5E8BF6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272EF-B660-44AC-A66B-6EDD00C5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5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96CA-C001-4815-975A-229C3256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F575CB-F7E4-49A7-AD73-80C3DEC3E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ED32D-BE05-44E1-87D9-1A8C9E250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A09B3-A8C0-467C-92A6-03DBDF1C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445CF-13AE-4F7A-963B-408B58007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03878-CDAC-4307-9C4C-6B756A29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6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4FE2E-C0F7-4C5C-9CEA-D28CAF7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FFC02-D00B-40EF-A92A-99EE353FE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C0520-4F6A-4645-ACF2-633F2B8BA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28E26-4B24-4EB8-9B99-E9742BE1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4648B-63DE-4DE5-ACB2-F06C6BB3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4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D4BD0A-36E0-4A67-935D-0CFFB59019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CBB32-FF68-4AC7-8A6A-9CA9A7732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85DC6-5CBF-4043-ADF2-B93127769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9EDF2-3D5C-40A4-AD02-AB4ECC9C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93139-6470-4812-BC98-5DD6B017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0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19D57F-0FC2-43FA-B8BD-D62AD90D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F4C3D-DE58-495A-9861-2CB879B7F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CB979-A5AB-4BDD-83A3-ED8ADE7FF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AAC8-2092-48F0-B34D-B8CCCF906370}" type="datetimeFigureOut">
              <a:rPr lang="en-US" smtClean="0"/>
              <a:t>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44F0-88E5-4431-B4B6-2DCA9574F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AC9FE-E377-4D29-8348-7274FBE32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9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373625" y="1322268"/>
            <a:ext cx="69858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THE 8051</a:t>
            </a:r>
          </a:p>
          <a:p>
            <a:pPr algn="ctr"/>
            <a:r>
              <a:rPr lang="en-US" sz="4400" b="1" dirty="0"/>
              <a:t>MICROCONTROLLER &amp; Embedded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11982" y="3837801"/>
            <a:ext cx="7492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dirty="0">
                <a:solidFill>
                  <a:srgbClr val="004620"/>
                </a:solidFill>
                <a:effectLst/>
              </a:rPr>
              <a:t>Muhammad Ali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, Janice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dirty="0">
                <a:solidFill>
                  <a:srgbClr val="004620"/>
                </a:solidFill>
              </a:rPr>
              <a:t> </a:t>
            </a:r>
          </a:p>
          <a:p>
            <a:pPr algn="ctr"/>
            <a:r>
              <a:rPr lang="en-US" sz="2400" b="1" dirty="0">
                <a:solidFill>
                  <a:srgbClr val="004620"/>
                </a:solidFill>
              </a:rPr>
              <a:t>&amp;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Rolin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 McKinlay</a:t>
            </a:r>
            <a:endParaRPr lang="en-US" sz="2400" b="1" dirty="0">
              <a:solidFill>
                <a:srgbClr val="00462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5" y="3800510"/>
            <a:ext cx="646962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74BD9BB-EABB-49FE-ACF4-2C4E151BD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145" y="715911"/>
            <a:ext cx="3619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0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0" y="1325799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DC MOTOR CONTROL</a:t>
            </a:r>
          </a:p>
          <a:p>
            <a:pPr algn="ctr"/>
            <a:r>
              <a:rPr lang="en-US" sz="6000" b="1" dirty="0"/>
              <a:t>AND PWM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0" y="473423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7A37"/>
                </a:solidFill>
              </a:rPr>
              <a:t>Chapter 17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6032090"/>
            <a:ext cx="12192000" cy="8259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6" y="4269237"/>
            <a:ext cx="1144474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0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2950617"/>
            <a:ext cx="108548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Describe the basic operation of a DC motor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Interface the 8051 with a DC motor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Code 8051 programs to control and operate a DC motor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Describe how PWM is used to control motor speed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140DEA-4B6D-44C7-BF9C-E734A8680952}"/>
              </a:ext>
            </a:extLst>
          </p:cNvPr>
          <p:cNvSpPr txBox="1"/>
          <p:nvPr/>
        </p:nvSpPr>
        <p:spPr>
          <a:xfrm>
            <a:off x="0" y="150018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A37"/>
                </a:solidFill>
              </a:rPr>
              <a:t>Upon completion of this chapter, you will be able to:</a:t>
            </a:r>
          </a:p>
          <a:p>
            <a:pPr algn="ctr"/>
            <a:endParaRPr lang="en-US" sz="2400" dirty="0">
              <a:solidFill>
                <a:srgbClr val="007A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69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2507226"/>
            <a:ext cx="108548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DC motor control and shows 8051 interfacing with  DC motor,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Section 17.1, the characteristics of DC motors and interfacing to the 8051,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The topic of PWM (pulse width modulation)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Both Assembly and C in the programming examples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38717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223D1-479F-4719-902F-D1EAF00869F6}"/>
              </a:ext>
            </a:extLst>
          </p:cNvPr>
          <p:cNvSpPr/>
          <p:nvPr/>
        </p:nvSpPr>
        <p:spPr>
          <a:xfrm>
            <a:off x="307257" y="2816943"/>
            <a:ext cx="11577483" cy="2271252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A6071F-8061-4722-B88C-B5EBF59EAFEF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17-1: Selected DC Motor Characteristics (www.Jameco.com)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99928E-97E6-4CD0-A967-98C30D086C0A}"/>
              </a:ext>
            </a:extLst>
          </p:cNvPr>
          <p:cNvSpPr txBox="1"/>
          <p:nvPr/>
        </p:nvSpPr>
        <p:spPr>
          <a:xfrm>
            <a:off x="307258" y="2983073"/>
            <a:ext cx="1172742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00" b="1" u="sng" dirty="0">
                <a:solidFill>
                  <a:srgbClr val="004620"/>
                </a:solidFill>
              </a:rPr>
              <a:t>Part No.	Nominal Volts		Volt Range	Current	RPM		Torque	</a:t>
            </a:r>
          </a:p>
          <a:p>
            <a:r>
              <a:rPr lang="en-US" sz="2300" b="1" u="sng" dirty="0">
                <a:solidFill>
                  <a:srgbClr val="007A37"/>
                </a:solidFill>
              </a:rPr>
              <a:t>154915CP	3V			1.5-3V		0.070 A		5200		4.0 g-cm</a:t>
            </a:r>
          </a:p>
          <a:p>
            <a:r>
              <a:rPr lang="en-US" sz="2300" b="1" u="sng" dirty="0">
                <a:solidFill>
                  <a:srgbClr val="007A37"/>
                </a:solidFill>
              </a:rPr>
              <a:t>154923CP	3V			1.5-3V		0.240 A		16000		8.3 g-cm</a:t>
            </a:r>
          </a:p>
          <a:p>
            <a:r>
              <a:rPr lang="en-US" sz="2300" b="1" u="sng" dirty="0">
                <a:solidFill>
                  <a:srgbClr val="007A37"/>
                </a:solidFill>
              </a:rPr>
              <a:t>177498CP	4.5V			3-14V		0.150 A		10300		33.3 g-cm</a:t>
            </a:r>
          </a:p>
          <a:p>
            <a:r>
              <a:rPr lang="en-US" sz="2300" b="1" u="sng" dirty="0">
                <a:solidFill>
                  <a:srgbClr val="007A37"/>
                </a:solidFill>
              </a:rPr>
              <a:t>181411CP	5V			3-14V		0.470 A		10000 		18.8 g-cm</a:t>
            </a:r>
          </a:p>
        </p:txBody>
      </p:sp>
    </p:spTree>
    <p:extLst>
      <p:ext uri="{BB962C8B-B14F-4D97-AF65-F5344CB8AC3E}">
        <p14:creationId xmlns:p14="http://schemas.microsoft.com/office/powerpoint/2010/main" val="116550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17-1. DC Motor Rotation (Permanent Magnet Field)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504335" y="1460088"/>
            <a:ext cx="9158749" cy="51914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5F0C7-45C9-4FCD-A93A-3D750BEEB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873" y="1659193"/>
            <a:ext cx="8108253" cy="470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223D1-479F-4719-902F-D1EAF00869F6}"/>
              </a:ext>
            </a:extLst>
          </p:cNvPr>
          <p:cNvSpPr/>
          <p:nvPr/>
        </p:nvSpPr>
        <p:spPr>
          <a:xfrm>
            <a:off x="307257" y="2816943"/>
            <a:ext cx="11577483" cy="2271252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A6071F-8061-4722-B88C-B5EBF59EAFEF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17-2: Some H-Bridge Logic Configurations for Figure 17-2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99928E-97E6-4CD0-A967-98C30D086C0A}"/>
              </a:ext>
            </a:extLst>
          </p:cNvPr>
          <p:cNvSpPr txBox="1"/>
          <p:nvPr/>
        </p:nvSpPr>
        <p:spPr>
          <a:xfrm>
            <a:off x="948813" y="2983073"/>
            <a:ext cx="107024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004620"/>
                </a:solidFill>
              </a:rPr>
              <a:t>Motor Operation	             SW1	             SW2	               SW3	              SW4	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Off      				Open		Open		Open		Open	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Clockwise			Closed		Open		Open		Closed	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Counter Clockwise		Open		Closed		Closed		Open	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Invalid				Closed		Closed		Closed		Closed	</a:t>
            </a:r>
          </a:p>
        </p:txBody>
      </p:sp>
    </p:spTree>
    <p:extLst>
      <p:ext uri="{BB962C8B-B14F-4D97-AF65-F5344CB8AC3E}">
        <p14:creationId xmlns:p14="http://schemas.microsoft.com/office/powerpoint/2010/main" val="17254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17-2. H-Bridge Motor Configuration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492477" y="1460088"/>
            <a:ext cx="6867029" cy="51914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2825EA-8104-4360-96BF-62448B6ACC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r="3866"/>
          <a:stretch/>
        </p:blipFill>
        <p:spPr>
          <a:xfrm>
            <a:off x="2654710" y="1659193"/>
            <a:ext cx="6430296" cy="470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17-3. H-Bridge Motor Clockwise Configuration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492477" y="1460088"/>
            <a:ext cx="6867029" cy="51914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52ED36-4FC5-4BE7-B88F-774EAE08EB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8" r="5665"/>
          <a:stretch/>
        </p:blipFill>
        <p:spPr>
          <a:xfrm>
            <a:off x="2625213" y="1924663"/>
            <a:ext cx="6321926" cy="456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3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17-4. H-Bridge Motor Counterclockwise Configuration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492477" y="1460088"/>
            <a:ext cx="6867029" cy="51914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9F2B34-CB01-4439-B082-2F0034AC26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r="9968"/>
          <a:stretch/>
        </p:blipFill>
        <p:spPr>
          <a:xfrm>
            <a:off x="2832495" y="1820113"/>
            <a:ext cx="6156684" cy="464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56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17-5. H-Bridge in an Invalid Configuration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492477" y="1460088"/>
            <a:ext cx="6867029" cy="51914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3410DF-2B7C-43E3-8DEB-46A112A0DD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r="12742"/>
          <a:stretch/>
        </p:blipFill>
        <p:spPr>
          <a:xfrm>
            <a:off x="2725372" y="1588694"/>
            <a:ext cx="6401237" cy="493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6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17-1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948811" y="1489584"/>
            <a:ext cx="107909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 switch is connected to pin P2.7.  Using a simulator, write a program to monitor the status of SW and perform the following: (a) If SW = 0, the DC motor moves clockwise. (b) If SW = 1, the DC motor moves counterclockwise.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948811" y="2561473"/>
            <a:ext cx="9773266" cy="4145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ORG 0H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MAIN: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P1.0			;switch 1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P1.1			;switch 2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P1.2			;switch 3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P1.3			;switch 4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P2.7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MONITOR: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JNB  P2.7, CLOCKWISE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P1.0			;switch 1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P1.1			;switch 2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P1.2			;switch 3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P1.3			;switch 4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SJMP MONITOR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CLOCKWISE: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P1.0			;switch 1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P1.1			;switch 2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P1.2			;switch 3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P1.3			;switch 4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SJMP MONITOR</a:t>
            </a:r>
          </a:p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1" y="2180791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b="1" dirty="0">
                <a:solidFill>
                  <a:srgbClr val="004620"/>
                </a:solidFill>
              </a:rPr>
              <a:t>Solution: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CFFF11-4F4E-4EFA-BB1D-E32F998B1104}"/>
              </a:ext>
            </a:extLst>
          </p:cNvPr>
          <p:cNvSpPr txBox="1"/>
          <p:nvPr/>
        </p:nvSpPr>
        <p:spPr>
          <a:xfrm>
            <a:off x="7798209" y="5206188"/>
            <a:ext cx="3941507" cy="1200329"/>
          </a:xfrm>
          <a:prstGeom prst="rect">
            <a:avLst/>
          </a:prstGeom>
          <a:solidFill>
            <a:srgbClr val="65FFAB"/>
          </a:solidFill>
          <a:ln>
            <a:solidFill>
              <a:srgbClr val="007A3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cs typeface="Courier New" panose="02070309020205020404" pitchFamily="49" charset="0"/>
              </a:rPr>
              <a:t>View the results on your simulator.  This example is for simulation only and should not be used on a connected system.</a:t>
            </a:r>
          </a:p>
        </p:txBody>
      </p:sp>
    </p:spTree>
    <p:extLst>
      <p:ext uri="{BB962C8B-B14F-4D97-AF65-F5344CB8AC3E}">
        <p14:creationId xmlns:p14="http://schemas.microsoft.com/office/powerpoint/2010/main" val="247698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17-6. Bidirectional Motor Control Using an L293 Chip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948812" y="1460088"/>
            <a:ext cx="10294373" cy="51914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3D42B9-09EA-4724-9104-1A7F8390B4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3" b="16164"/>
          <a:stretch/>
        </p:blipFill>
        <p:spPr>
          <a:xfrm>
            <a:off x="1386438" y="1924664"/>
            <a:ext cx="9419123" cy="422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3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17-2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948811" y="1489584"/>
            <a:ext cx="107909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Figure 17-6 shows the connection of an L293.  Add a switch to pin P2.7.  Write a program to monitor the status of SW and perform the following:  (a) If SW = 0, the DC motor moves clockwise.  (b) If SW = 1, the DC motor moves counterclockwise.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948811" y="2561473"/>
            <a:ext cx="9773266" cy="4023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ORG 0H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MAIN: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P1.0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P1.1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P1.2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P2.7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MONITOR: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P1.0			;enable the chip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JNB  P2.7, CLOCKWISE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P1.1			;turn the motor counterclockwise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P1.2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SJMP MONITOR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CLOCKWISE: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P1.1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 P1.2			;turn motor clockwise</a:t>
            </a: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SJMP MONITOR</a:t>
            </a:r>
          </a:p>
          <a:p>
            <a:pPr>
              <a:lnSpc>
                <a:spcPts val="1700"/>
              </a:lnSpc>
            </a:pPr>
            <a:endParaRPr lang="en-US" sz="160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1" y="2180791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b="1" dirty="0">
                <a:solidFill>
                  <a:srgbClr val="004620"/>
                </a:solidFill>
              </a:rPr>
              <a:t>Solution:</a:t>
            </a:r>
          </a:p>
        </p:txBody>
      </p:sp>
    </p:spTree>
    <p:extLst>
      <p:ext uri="{BB962C8B-B14F-4D97-AF65-F5344CB8AC3E}">
        <p14:creationId xmlns:p14="http://schemas.microsoft.com/office/powerpoint/2010/main" val="218697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17-7. Pulse Width Modulation Comparison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948812" y="1924664"/>
            <a:ext cx="10294373" cy="4269659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41743F-8FFF-4CB3-AA70-ECDF89D24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2" y="2433484"/>
            <a:ext cx="10181734" cy="324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17-8. DC Motor Connection using a Darlington Transistor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948812" y="1460088"/>
            <a:ext cx="10294373" cy="51914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473D76-CE30-45C0-8600-43B27B2408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"/>
          <a:stretch/>
        </p:blipFill>
        <p:spPr>
          <a:xfrm>
            <a:off x="1723101" y="1567793"/>
            <a:ext cx="8745793" cy="493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8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17-9. DC Motor Connection using a MOSFET Transistor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948812" y="1460088"/>
            <a:ext cx="10294373" cy="51914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F698ED-7B15-4950-9789-2D6653F00D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" t="640"/>
          <a:stretch/>
        </p:blipFill>
        <p:spPr>
          <a:xfrm>
            <a:off x="1917290" y="1799303"/>
            <a:ext cx="8393637" cy="463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1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324465" y="1444610"/>
            <a:ext cx="11542836" cy="5272674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672F3F-934E-4B3A-9A15-51C3DF9A4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816" y="3429000"/>
            <a:ext cx="6082068" cy="314861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17-3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516195" y="1508768"/>
            <a:ext cx="6253316" cy="5307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ORG 0H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MAIN: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P1.0		;turn off motor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P2.7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MONITOR: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JNB P2.7, FIFTYPERCENT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P1.0	;high portion of pulse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MOV R5, #25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ACALL DELAY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P1.0		;low portion of pulse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MOV R5, #75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ACALL DELAY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SJMP MONITOR			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FIFTYPERCENT: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SETB P1.0	;high portion of pulse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MOV R5, #50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ACALL DELAY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CLR P1.0		;low portion of pulse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MOV R5, #50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ACALL DELAY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SJMP MONITOR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DELAY: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H1:	MOV R2, #100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H2:	MOV R3, #255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H3:	DJNZ R3, H3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DJNZ R2, H2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DJNZ R5, H1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RET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324699" y="1069825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Solution: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1FB80-72EA-4E46-B24E-BCE44374800D}"/>
              </a:ext>
            </a:extLst>
          </p:cNvPr>
          <p:cNvSpPr/>
          <p:nvPr/>
        </p:nvSpPr>
        <p:spPr>
          <a:xfrm>
            <a:off x="3091543" y="227802"/>
            <a:ext cx="8775758" cy="786928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3280229" y="280384"/>
            <a:ext cx="82876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Refer to the figure in this example.  Write a program to monitor the status of the switch and perform the following: (a) If P2.7 = 1, the DC motor moves with 25% duty cycle pulse.  </a:t>
            </a:r>
          </a:p>
          <a:p>
            <a:pPr algn="ctr"/>
            <a:r>
              <a:rPr lang="en-US" sz="1400" b="1" dirty="0"/>
              <a:t>(b) If P2.7 = 0, the DC motor moves with 50% duty cycle pulse.</a:t>
            </a:r>
          </a:p>
        </p:txBody>
      </p:sp>
    </p:spTree>
    <p:extLst>
      <p:ext uri="{BB962C8B-B14F-4D97-AF65-F5344CB8AC3E}">
        <p14:creationId xmlns:p14="http://schemas.microsoft.com/office/powerpoint/2010/main" val="111566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8" grpId="0"/>
      <p:bldP spid="11" grpId="0"/>
      <p:bldP spid="14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1268361" y="1444610"/>
            <a:ext cx="9807678" cy="5272674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17-4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2050027" y="1550137"/>
            <a:ext cx="6253316" cy="5307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&lt;reg51.h&gt;</a:t>
            </a:r>
          </a:p>
          <a:p>
            <a:pPr>
              <a:lnSpc>
                <a:spcPts val="1400"/>
              </a:lnSpc>
            </a:pP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SW = P2^7;</a:t>
            </a:r>
          </a:p>
          <a:p>
            <a:pPr>
              <a:lnSpc>
                <a:spcPts val="1400"/>
              </a:lnSpc>
            </a:pP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ENABLE = P1^0;</a:t>
            </a:r>
          </a:p>
          <a:p>
            <a:pPr>
              <a:lnSpc>
                <a:spcPts val="1400"/>
              </a:lnSpc>
            </a:pP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MTR_1 = P1^1;</a:t>
            </a:r>
          </a:p>
          <a:p>
            <a:pPr>
              <a:lnSpc>
                <a:spcPts val="1400"/>
              </a:lnSpc>
            </a:pPr>
            <a:r>
              <a:rPr lang="en-US" sz="14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MTR_2 = P1^2;</a:t>
            </a:r>
          </a:p>
          <a:p>
            <a:pPr>
              <a:lnSpc>
                <a:spcPts val="1400"/>
              </a:lnSpc>
            </a:pPr>
            <a:endParaRPr lang="en-US" sz="140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main()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SW = 1;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ENABLE = 0;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MTR_1 = 0;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MTR_2 = 0;</a:t>
            </a:r>
          </a:p>
          <a:p>
            <a:pPr>
              <a:lnSpc>
                <a:spcPts val="1400"/>
              </a:lnSpc>
            </a:pPr>
            <a:endParaRPr lang="en-US" sz="1400" b="1" dirty="0">
              <a:solidFill>
                <a:srgbClr val="00462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while(1)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ENABLE = 1;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if(SW == 1)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MTR_0 = 1;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MTR_1 = 0;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else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MTR_0 = 0;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MTR_1 = 1;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>
              <a:lnSpc>
                <a:spcPts val="1400"/>
              </a:lnSpc>
            </a:pPr>
            <a:r>
              <a:rPr lang="en-US" sz="1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324699" y="1069825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Solution: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1FB80-72EA-4E46-B24E-BCE44374800D}"/>
              </a:ext>
            </a:extLst>
          </p:cNvPr>
          <p:cNvSpPr/>
          <p:nvPr/>
        </p:nvSpPr>
        <p:spPr>
          <a:xfrm>
            <a:off x="3091543" y="227802"/>
            <a:ext cx="8775758" cy="786928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3280229" y="280384"/>
            <a:ext cx="82876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Refer to Figure 17-6 for connection of the motor.  A switch is connected to pin P2.7.  Write a C program to monitor the status of SW and perform the following: (a) If SW = 0, the DC motor moves clockwise.</a:t>
            </a:r>
          </a:p>
          <a:p>
            <a:pPr algn="ctr"/>
            <a:r>
              <a:rPr lang="en-US" sz="1400" b="1" dirty="0"/>
              <a:t>(b) If SW = 1, the DC motor moves counterclockwise.</a:t>
            </a:r>
          </a:p>
          <a:p>
            <a:pPr algn="ctr"/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45950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8" grpId="0"/>
      <p:bldP spid="11" grpId="0"/>
      <p:bldP spid="14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324465" y="1444610"/>
            <a:ext cx="11542836" cy="5272674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17-5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516194" y="1612004"/>
            <a:ext cx="6946489" cy="502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&lt;reg51.h&gt;</a:t>
            </a:r>
          </a:p>
          <a:p>
            <a:pPr>
              <a:lnSpc>
                <a:spcPts val="1200"/>
              </a:lnSpc>
            </a:pPr>
            <a:r>
              <a:rPr lang="en-US" sz="13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SW = P2^7;</a:t>
            </a:r>
          </a:p>
          <a:p>
            <a:pPr>
              <a:lnSpc>
                <a:spcPts val="1200"/>
              </a:lnSpc>
            </a:pPr>
            <a:r>
              <a:rPr lang="en-US" sz="13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MTR = P1^0;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3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int value);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main()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SW = 1;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MTR = 0;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while(1)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if(SW == 1)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MTR = 1;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(25);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MTR = 0;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(75);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else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MTR = 1;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(50);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MTR = 0;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3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(50);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3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int value)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unsigned char x, y;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for(x=0; x&lt;1275; x++)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for(y=0; y&lt;value; y++);</a:t>
            </a:r>
          </a:p>
          <a:p>
            <a:pPr>
              <a:lnSpc>
                <a:spcPts val="1200"/>
              </a:lnSpc>
            </a:pPr>
            <a:r>
              <a:rPr lang="en-US" sz="13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324699" y="1069825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Solution: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1FB80-72EA-4E46-B24E-BCE44374800D}"/>
              </a:ext>
            </a:extLst>
          </p:cNvPr>
          <p:cNvSpPr/>
          <p:nvPr/>
        </p:nvSpPr>
        <p:spPr>
          <a:xfrm>
            <a:off x="3091543" y="227802"/>
            <a:ext cx="8775758" cy="786928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3280229" y="280384"/>
            <a:ext cx="82876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Refer to the figure in this example.  Write a C program to monitor the status of SW and perform the following:</a:t>
            </a:r>
          </a:p>
          <a:p>
            <a:pPr algn="ctr"/>
            <a:r>
              <a:rPr lang="en-US" sz="1400" b="1" dirty="0"/>
              <a:t>(a) If SW = 0, the DC motor moves with 50% duty cycle pulse.</a:t>
            </a:r>
          </a:p>
          <a:p>
            <a:pPr algn="ctr"/>
            <a:r>
              <a:rPr lang="en-US" sz="1400" b="1" dirty="0"/>
              <a:t>(b) If SW = 1, the DC motor moves with 25% duty cycle pulse.</a:t>
            </a:r>
          </a:p>
          <a:p>
            <a:pPr algn="ctr"/>
            <a:endParaRPr lang="en-US" sz="1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F9FAE3-509E-48E6-A1F1-CE75C2EE9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188" y="3082413"/>
            <a:ext cx="6604356" cy="343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5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8" grpId="0"/>
      <p:bldP spid="11" grpId="0"/>
      <p:bldP spid="14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17-6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948813" y="2493765"/>
            <a:ext cx="1074665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Refer to Figure 17-8 for connection to the motor.  Two switches are connected to pins P2.0 and P2.1.  Write a C program to monitor the status of both switches and perform the following:</a:t>
            </a:r>
          </a:p>
          <a:p>
            <a:r>
              <a:rPr lang="en-US" sz="2400" b="1" dirty="0"/>
              <a:t> 	</a:t>
            </a:r>
            <a:r>
              <a:rPr lang="en-US" sz="2400" b="1" dirty="0">
                <a:solidFill>
                  <a:srgbClr val="007A37"/>
                </a:solidFill>
              </a:rPr>
              <a:t>SW2(P2.7)	SW1(P2.6)</a:t>
            </a:r>
          </a:p>
          <a:p>
            <a:r>
              <a:rPr lang="en-US" sz="2400" b="1" dirty="0">
                <a:solidFill>
                  <a:srgbClr val="007A37"/>
                </a:solidFill>
              </a:rPr>
              <a:t>	0		0		DC motor moves slowly (25% duty cycle).</a:t>
            </a:r>
          </a:p>
          <a:p>
            <a:r>
              <a:rPr lang="en-US" sz="2400" b="1" dirty="0">
                <a:solidFill>
                  <a:srgbClr val="007A37"/>
                </a:solidFill>
              </a:rPr>
              <a:t>	0		1		DC motor moves moderately (50% duty cycle).</a:t>
            </a:r>
          </a:p>
          <a:p>
            <a:r>
              <a:rPr lang="en-US" sz="2400" b="1" dirty="0">
                <a:solidFill>
                  <a:srgbClr val="007A37"/>
                </a:solidFill>
              </a:rPr>
              <a:t>	1		0		DC motor moves fast (75% duty cycle).</a:t>
            </a:r>
          </a:p>
          <a:p>
            <a:r>
              <a:rPr lang="en-US" sz="2400" b="1" dirty="0">
                <a:solidFill>
                  <a:srgbClr val="007A37"/>
                </a:solidFill>
              </a:rPr>
              <a:t>	1		1		DC motor moves very fast (100% duty cycle).</a:t>
            </a:r>
          </a:p>
        </p:txBody>
      </p:sp>
    </p:spTree>
    <p:extLst>
      <p:ext uri="{BB962C8B-B14F-4D97-AF65-F5344CB8AC3E}">
        <p14:creationId xmlns:p14="http://schemas.microsoft.com/office/powerpoint/2010/main" val="320338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2926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17-6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EE8BC9-7CBA-415F-8A3D-57041EEE2145}"/>
              </a:ext>
            </a:extLst>
          </p:cNvPr>
          <p:cNvSpPr/>
          <p:nvPr/>
        </p:nvSpPr>
        <p:spPr>
          <a:xfrm>
            <a:off x="782367" y="1490856"/>
            <a:ext cx="5116988" cy="5127658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948812" y="1692135"/>
            <a:ext cx="4440436" cy="4612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&lt;reg51.h&gt;</a:t>
            </a:r>
          </a:p>
          <a:p>
            <a:pPr>
              <a:lnSpc>
                <a:spcPts val="1600"/>
              </a:lnSpc>
            </a:pPr>
            <a:r>
              <a:rPr lang="en-US" sz="16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sbit</a:t>
            </a: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MTR = P1^0;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6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(unsigned int value);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main()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unsigned char z;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P2 = 0xFF;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z = P2;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z = z &amp; 0x03;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MTR = 0;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while(1)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switch(z)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{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case(0):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{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MTR = 1;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6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(25);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MTR = 0;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6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(75);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break;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4347CF-F509-45A9-B544-B75B670EB60A}"/>
              </a:ext>
            </a:extLst>
          </p:cNvPr>
          <p:cNvSpPr txBox="1"/>
          <p:nvPr/>
        </p:nvSpPr>
        <p:spPr>
          <a:xfrm>
            <a:off x="-324699" y="1069825"/>
            <a:ext cx="435967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Solution: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F5E445-0EEC-42E9-A512-6F87E4EB47B8}"/>
              </a:ext>
            </a:extLst>
          </p:cNvPr>
          <p:cNvSpPr/>
          <p:nvPr/>
        </p:nvSpPr>
        <p:spPr>
          <a:xfrm>
            <a:off x="6292647" y="1490856"/>
            <a:ext cx="5116988" cy="5127658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CF7353-4F16-447B-9920-EE38BD3E881D}"/>
              </a:ext>
            </a:extLst>
          </p:cNvPr>
          <p:cNvSpPr txBox="1"/>
          <p:nvPr/>
        </p:nvSpPr>
        <p:spPr>
          <a:xfrm>
            <a:off x="6729216" y="1692135"/>
            <a:ext cx="4243849" cy="420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case(1):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{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MTR = 1;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6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(50);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MTR = 0;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6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(50);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break;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}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case(2):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{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MTR = 1;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6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(75);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MTR = 0;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600" b="1" dirty="0" err="1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MSDelay</a:t>
            </a: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(25);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break;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}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default: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MTR = 1;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3096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8" grpId="0"/>
      <p:bldP spid="14" grpId="0"/>
      <p:bldP spid="9" grpId="0" animBg="1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2243</TotalTime>
  <Words>1652</Words>
  <Application>Microsoft Office PowerPoint</Application>
  <PresentationFormat>Widescreen</PresentationFormat>
  <Paragraphs>238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293</cp:revision>
  <dcterms:created xsi:type="dcterms:W3CDTF">2021-12-24T07:30:16Z</dcterms:created>
  <dcterms:modified xsi:type="dcterms:W3CDTF">2022-01-30T14:32:25Z</dcterms:modified>
</cp:coreProperties>
</file>