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17"/>
  </p:notesMasterIdLst>
  <p:sldIdLst>
    <p:sldId id="273" r:id="rId2"/>
    <p:sldId id="256" r:id="rId3"/>
    <p:sldId id="257" r:id="rId4"/>
    <p:sldId id="258" r:id="rId5"/>
    <p:sldId id="446" r:id="rId6"/>
    <p:sldId id="462" r:id="rId7"/>
    <p:sldId id="553" r:id="rId8"/>
    <p:sldId id="447" r:id="rId9"/>
    <p:sldId id="563" r:id="rId10"/>
    <p:sldId id="564" r:id="rId11"/>
    <p:sldId id="565" r:id="rId12"/>
    <p:sldId id="522" r:id="rId13"/>
    <p:sldId id="566" r:id="rId14"/>
    <p:sldId id="567" r:id="rId15"/>
    <p:sldId id="5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620"/>
    <a:srgbClr val="007A37"/>
    <a:srgbClr val="65FFAB"/>
    <a:srgbClr val="CC3300"/>
    <a:srgbClr val="FF44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72400-3D7E-440D-9EA4-340B6948EFC7}" type="datetimeFigureOut">
              <a:rPr lang="en-US" smtClean="0"/>
              <a:t>1/24/2022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1315A5-469A-4287-94FC-053411E55871}" type="slidenum">
              <a:rPr lang="en-US" smtClean="0"/>
              <a:t>‹#›</a:t>
            </a:fld>
            <a:endParaRPr lang="en-US"/>
          </a:p>
        </p:txBody>
      </p:sp>
    </p:spTree>
    <p:extLst>
      <p:ext uri="{BB962C8B-B14F-4D97-AF65-F5344CB8AC3E}">
        <p14:creationId xmlns:p14="http://schemas.microsoft.com/office/powerpoint/2010/main" val="2124014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&amp; Embedded 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1325799"/>
            <a:ext cx="12192000" cy="2862322"/>
          </a:xfrm>
          <a:prstGeom prst="rect">
            <a:avLst/>
          </a:prstGeom>
          <a:noFill/>
        </p:spPr>
        <p:txBody>
          <a:bodyPr wrap="square" rtlCol="0">
            <a:spAutoFit/>
          </a:bodyPr>
          <a:lstStyle/>
          <a:p>
            <a:pPr algn="ctr"/>
            <a:r>
              <a:rPr lang="en-US" sz="6000" b="1" dirty="0"/>
              <a:t>DS12887 RTC</a:t>
            </a:r>
          </a:p>
          <a:p>
            <a:pPr algn="ctr"/>
            <a:r>
              <a:rPr lang="en-US" sz="6000" b="1" dirty="0"/>
              <a:t>INTERFACING AND   </a:t>
            </a:r>
          </a:p>
          <a:p>
            <a:pPr algn="ctr"/>
            <a:r>
              <a:rPr lang="en-US" sz="6000" b="1" dirty="0"/>
              <a:t>PROGRAMMING </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16</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950617"/>
            <a:ext cx="10854813" cy="2554545"/>
          </a:xfrm>
          <a:prstGeom prst="rect">
            <a:avLst/>
          </a:prstGeom>
          <a:noFill/>
        </p:spPr>
        <p:txBody>
          <a:bodyPr wrap="square" rtlCol="0">
            <a:spAutoFit/>
          </a:bodyPr>
          <a:lstStyle/>
          <a:p>
            <a:pPr>
              <a:lnSpc>
                <a:spcPts val="2400"/>
              </a:lnSpc>
            </a:pPr>
            <a:r>
              <a:rPr lang="en-US" sz="2200" b="1" dirty="0"/>
              <a:t>	</a:t>
            </a:r>
            <a:r>
              <a:rPr lang="en-US" sz="2200" b="1" dirty="0">
                <a:solidFill>
                  <a:srgbClr val="004620"/>
                </a:solidFill>
              </a:rPr>
              <a:t> &gt;&gt;</a:t>
            </a:r>
            <a:r>
              <a:rPr lang="en-US" sz="2200" b="1" dirty="0"/>
              <a:t> 	Explain how the real-time clock (RTC) chip works</a:t>
            </a:r>
          </a:p>
          <a:p>
            <a:pPr>
              <a:lnSpc>
                <a:spcPts val="2400"/>
              </a:lnSpc>
            </a:pPr>
            <a:r>
              <a:rPr lang="en-US" sz="2200" b="1" dirty="0"/>
              <a:t>	</a:t>
            </a:r>
            <a:r>
              <a:rPr lang="en-US" sz="2200" b="1" dirty="0">
                <a:solidFill>
                  <a:srgbClr val="004620"/>
                </a:solidFill>
              </a:rPr>
              <a:t> &gt;&gt;</a:t>
            </a:r>
            <a:r>
              <a:rPr lang="en-US" sz="2200" b="1" dirty="0"/>
              <a:t> 	Explain the function of the DS12887 RTC pins</a:t>
            </a:r>
          </a:p>
          <a:p>
            <a:pPr>
              <a:lnSpc>
                <a:spcPts val="2400"/>
              </a:lnSpc>
            </a:pPr>
            <a:r>
              <a:rPr lang="en-US" sz="2200" b="1" dirty="0"/>
              <a:t>	</a:t>
            </a:r>
            <a:r>
              <a:rPr lang="en-US" sz="2200" b="1" dirty="0">
                <a:solidFill>
                  <a:srgbClr val="004620"/>
                </a:solidFill>
              </a:rPr>
              <a:t> &gt;&gt;</a:t>
            </a:r>
            <a:r>
              <a:rPr lang="en-US" sz="2200" b="1" dirty="0"/>
              <a:t> 	Explain the function of the DS12887 RTC registers</a:t>
            </a:r>
          </a:p>
          <a:p>
            <a:pPr>
              <a:lnSpc>
                <a:spcPts val="2400"/>
              </a:lnSpc>
            </a:pPr>
            <a:r>
              <a:rPr lang="en-US" sz="2200" b="1" dirty="0"/>
              <a:t>	</a:t>
            </a:r>
            <a:r>
              <a:rPr lang="en-US" sz="2200" b="1" dirty="0">
                <a:solidFill>
                  <a:srgbClr val="004620"/>
                </a:solidFill>
              </a:rPr>
              <a:t> &gt;&gt;</a:t>
            </a:r>
            <a:r>
              <a:rPr lang="en-US" sz="2200" b="1" dirty="0"/>
              <a:t> 	Understand the interfacing of the DS12887 RTC to the 8051</a:t>
            </a:r>
          </a:p>
          <a:p>
            <a:pPr>
              <a:lnSpc>
                <a:spcPts val="2400"/>
              </a:lnSpc>
            </a:pPr>
            <a:r>
              <a:rPr lang="en-US" sz="2200" b="1" dirty="0"/>
              <a:t>	</a:t>
            </a:r>
            <a:r>
              <a:rPr lang="en-US" sz="2200" b="1" dirty="0">
                <a:solidFill>
                  <a:srgbClr val="004620"/>
                </a:solidFill>
              </a:rPr>
              <a:t> &gt;&gt;</a:t>
            </a:r>
            <a:r>
              <a:rPr lang="en-US" sz="2200" b="1" dirty="0"/>
              <a:t> 	Code programs in Assembly and C to access the RTC registers</a:t>
            </a:r>
          </a:p>
          <a:p>
            <a:pPr>
              <a:lnSpc>
                <a:spcPts val="2400"/>
              </a:lnSpc>
            </a:pPr>
            <a:r>
              <a:rPr lang="en-US" sz="2200" b="1" dirty="0"/>
              <a:t>	</a:t>
            </a:r>
            <a:r>
              <a:rPr lang="en-US" sz="2200" b="1" dirty="0">
                <a:solidFill>
                  <a:srgbClr val="004620"/>
                </a:solidFill>
              </a:rPr>
              <a:t> &gt;&gt;</a:t>
            </a:r>
            <a:r>
              <a:rPr lang="en-US" sz="2200" b="1" dirty="0"/>
              <a:t> 	Code programs to display time and date in Assembly and C </a:t>
            </a:r>
          </a:p>
          <a:p>
            <a:pPr>
              <a:lnSpc>
                <a:spcPts val="2400"/>
              </a:lnSpc>
            </a:pPr>
            <a:r>
              <a:rPr lang="en-US" sz="2200" b="1" dirty="0"/>
              <a:t>	</a:t>
            </a:r>
            <a:r>
              <a:rPr lang="en-US" sz="2200" b="1" dirty="0">
                <a:solidFill>
                  <a:srgbClr val="004620"/>
                </a:solidFill>
              </a:rPr>
              <a:t> &gt;&gt;</a:t>
            </a:r>
            <a:r>
              <a:rPr lang="en-US" sz="2200" b="1" dirty="0"/>
              <a:t> 	Understand the interrupt and alarm features of the DS12887 </a:t>
            </a:r>
          </a:p>
          <a:p>
            <a:pPr>
              <a:lnSpc>
                <a:spcPts val="2400"/>
              </a:lnSpc>
            </a:pPr>
            <a:r>
              <a:rPr lang="en-US" sz="2200" b="1" dirty="0"/>
              <a:t>	</a:t>
            </a:r>
            <a:r>
              <a:rPr lang="en-US" sz="2200" b="1" dirty="0">
                <a:solidFill>
                  <a:srgbClr val="004620"/>
                </a:solidFill>
              </a:rPr>
              <a:t> &gt;&gt;</a:t>
            </a:r>
            <a:r>
              <a:rPr lang="en-US" sz="2200" b="1" dirty="0"/>
              <a:t> 	Explore and program the alarm and interrupt features of the RTC</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1500181"/>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507226"/>
            <a:ext cx="10854813" cy="2677656"/>
          </a:xfrm>
          <a:prstGeom prst="rect">
            <a:avLst/>
          </a:prstGeom>
          <a:noFill/>
        </p:spPr>
        <p:txBody>
          <a:bodyPr wrap="square" rtlCol="0">
            <a:spAutoFit/>
          </a:bodyPr>
          <a:lstStyle/>
          <a:p>
            <a:pPr marL="457200" indent="-457200">
              <a:buFont typeface="Arial" panose="020B0604020202020204" pitchFamily="34" charset="0"/>
              <a:buChar char="•"/>
            </a:pPr>
            <a:r>
              <a:rPr lang="en-US" sz="2800" b="1" dirty="0"/>
              <a:t>The interfacing and programming of the DS12C887 real-time clock (RTC) chip, DS12887 RTC pin functions and its interfacing with the 8051,</a:t>
            </a:r>
          </a:p>
          <a:p>
            <a:pPr marL="457200" indent="-457200">
              <a:buFont typeface="Arial" panose="020B0604020202020204" pitchFamily="34" charset="0"/>
              <a:buChar char="•"/>
            </a:pPr>
            <a:r>
              <a:rPr lang="en-US" sz="2800" b="1" dirty="0"/>
              <a:t>Section 16.1, programing the DS12887 in Assembly language,</a:t>
            </a:r>
          </a:p>
          <a:p>
            <a:pPr marL="457200" indent="-457200">
              <a:buFont typeface="Arial" panose="020B0604020202020204" pitchFamily="34" charset="0"/>
              <a:buChar char="•"/>
            </a:pPr>
            <a:r>
              <a:rPr lang="en-US" sz="2800" b="1" dirty="0"/>
              <a:t>Section 16.2, the C programming of DS12887,</a:t>
            </a:r>
          </a:p>
          <a:p>
            <a:pPr marL="457200" indent="-457200">
              <a:buFont typeface="Arial" panose="020B0604020202020204" pitchFamily="34" charset="0"/>
              <a:buChar char="•"/>
            </a:pPr>
            <a:r>
              <a:rPr lang="en-US" sz="2800" b="1" dirty="0"/>
              <a:t>Section 16.3, the alarm and SQW features of the DS12287</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477134" y="265471"/>
            <a:ext cx="3490181" cy="523567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A7C1FD4-751D-41E2-931D-0ECD334B123A}"/>
              </a:ext>
            </a:extLst>
          </p:cNvPr>
          <p:cNvSpPr/>
          <p:nvPr/>
        </p:nvSpPr>
        <p:spPr>
          <a:xfrm>
            <a:off x="4748981" y="265471"/>
            <a:ext cx="6985819" cy="523567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8405BAD7-A9EB-4DBE-9EB3-0F3310B1FD30}"/>
              </a:ext>
            </a:extLst>
          </p:cNvPr>
          <p:cNvSpPr txBox="1"/>
          <p:nvPr/>
        </p:nvSpPr>
        <p:spPr>
          <a:xfrm>
            <a:off x="477136" y="5658605"/>
            <a:ext cx="2452878" cy="646331"/>
          </a:xfrm>
          <a:prstGeom prst="rect">
            <a:avLst/>
          </a:prstGeom>
          <a:noFill/>
        </p:spPr>
        <p:txBody>
          <a:bodyPr wrap="square">
            <a:spAutoFit/>
          </a:bodyPr>
          <a:lstStyle/>
          <a:p>
            <a:pPr algn="ctr"/>
            <a:r>
              <a:rPr lang="en-US" b="1" dirty="0">
                <a:solidFill>
                  <a:srgbClr val="007A37"/>
                </a:solidFill>
              </a:rPr>
              <a:t>Figure 16-1. DS12887 RTC Chip </a:t>
            </a:r>
          </a:p>
        </p:txBody>
      </p:sp>
      <p:sp>
        <p:nvSpPr>
          <p:cNvPr id="15" name="TextBox 14">
            <a:extLst>
              <a:ext uri="{FF2B5EF4-FFF2-40B4-BE49-F238E27FC236}">
                <a16:creationId xmlns:a16="http://schemas.microsoft.com/office/drawing/2014/main" id="{7784321D-3259-4AC4-A06A-30CE95B2C76A}"/>
              </a:ext>
            </a:extLst>
          </p:cNvPr>
          <p:cNvSpPr txBox="1"/>
          <p:nvPr/>
        </p:nvSpPr>
        <p:spPr>
          <a:xfrm>
            <a:off x="3328218" y="5658605"/>
            <a:ext cx="8155315" cy="369332"/>
          </a:xfrm>
          <a:prstGeom prst="rect">
            <a:avLst/>
          </a:prstGeom>
          <a:noFill/>
        </p:spPr>
        <p:txBody>
          <a:bodyPr wrap="square">
            <a:spAutoFit/>
          </a:bodyPr>
          <a:lstStyle/>
          <a:p>
            <a:pPr algn="ctr"/>
            <a:r>
              <a:rPr lang="en-US" b="1" dirty="0">
                <a:solidFill>
                  <a:srgbClr val="007A37"/>
                </a:solidFill>
              </a:rPr>
              <a:t>Figure 16-2. DS12887 Connection to 8051</a:t>
            </a:r>
          </a:p>
        </p:txBody>
      </p:sp>
      <p:pic>
        <p:nvPicPr>
          <p:cNvPr id="4" name="Picture 3">
            <a:extLst>
              <a:ext uri="{FF2B5EF4-FFF2-40B4-BE49-F238E27FC236}">
                <a16:creationId xmlns:a16="http://schemas.microsoft.com/office/drawing/2014/main" id="{F43D436D-0557-429D-ABE9-FA053A432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417" y="369817"/>
            <a:ext cx="2987176" cy="5023317"/>
          </a:xfrm>
          <a:prstGeom prst="rect">
            <a:avLst/>
          </a:prstGeom>
        </p:spPr>
      </p:pic>
      <p:pic>
        <p:nvPicPr>
          <p:cNvPr id="10" name="Picture 9">
            <a:extLst>
              <a:ext uri="{FF2B5EF4-FFF2-40B4-BE49-F238E27FC236}">
                <a16:creationId xmlns:a16="http://schemas.microsoft.com/office/drawing/2014/main" id="{69BE2670-71E5-4DB9-A10D-EE8695FDA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4602" y="507180"/>
            <a:ext cx="5914575" cy="4752258"/>
          </a:xfrm>
          <a:prstGeom prst="rect">
            <a:avLst/>
          </a:prstGeom>
        </p:spPr>
      </p:pic>
    </p:spTree>
    <p:extLst>
      <p:ext uri="{BB962C8B-B14F-4D97-AF65-F5344CB8AC3E}">
        <p14:creationId xmlns:p14="http://schemas.microsoft.com/office/powerpoint/2010/main" val="94039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randombar(horizontal)">
                                      <p:cBhvr>
                                        <p:cTn id="21" dur="500"/>
                                        <p:tgtEl>
                                          <p:spTgt spid="12"/>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randombar(horizontal)">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16-3. DS12887 Address Map</a:t>
            </a:r>
            <a:endParaRPr lang="pt-BR" sz="2400" b="1" dirty="0">
              <a:solidFill>
                <a:prstClr val="black"/>
              </a:solidFill>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9A687113-D7D7-4CEF-9384-8CE48727AA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0374" y="1560061"/>
            <a:ext cx="9955161" cy="4821148"/>
          </a:xfrm>
          <a:prstGeom prst="rect">
            <a:avLst/>
          </a:prstGeom>
        </p:spPr>
      </p:pic>
    </p:spTree>
    <p:extLst>
      <p:ext uri="{BB962C8B-B14F-4D97-AF65-F5344CB8AC3E}">
        <p14:creationId xmlns:p14="http://schemas.microsoft.com/office/powerpoint/2010/main" val="15585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887359" y="1659192"/>
            <a:ext cx="10355827" cy="480060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16-1: DS12887 Address Location for Time, Calendar, and Alarm</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9E79C6CB-6BFE-4419-A7F8-7CEFEDD0C5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1436" y="1807173"/>
            <a:ext cx="8629127" cy="4497763"/>
          </a:xfrm>
          <a:prstGeom prst="rect">
            <a:avLst/>
          </a:prstGeom>
        </p:spPr>
      </p:pic>
    </p:spTree>
    <p:extLst>
      <p:ext uri="{BB962C8B-B14F-4D97-AF65-F5344CB8AC3E}">
        <p14:creationId xmlns:p14="http://schemas.microsoft.com/office/powerpoint/2010/main" val="165063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470158" y="1687091"/>
            <a:ext cx="9154303" cy="461784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16-4. Register A Bits for Turning on the DS12887’s Oscillator</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CFCAE2AA-30BF-4F81-8050-3A936AB8F321}"/>
              </a:ext>
            </a:extLst>
          </p:cNvPr>
          <p:cNvSpPr txBox="1"/>
          <p:nvPr/>
        </p:nvSpPr>
        <p:spPr>
          <a:xfrm>
            <a:off x="1718980" y="2623108"/>
            <a:ext cx="8654525" cy="2862322"/>
          </a:xfrm>
          <a:prstGeom prst="rect">
            <a:avLst/>
          </a:prstGeom>
          <a:noFill/>
        </p:spPr>
        <p:txBody>
          <a:bodyPr wrap="square">
            <a:spAutoFit/>
          </a:bodyPr>
          <a:lstStyle/>
          <a:p>
            <a:endParaRPr lang="en-US" b="1" dirty="0">
              <a:solidFill>
                <a:srgbClr val="007A37"/>
              </a:solidFill>
            </a:endParaRPr>
          </a:p>
          <a:p>
            <a:r>
              <a:rPr lang="en-US" b="1" dirty="0">
                <a:solidFill>
                  <a:srgbClr val="007A37"/>
                </a:solidFill>
              </a:rPr>
              <a:t>UIP	Update in progress. This is a read-only bit. 			 </a:t>
            </a:r>
          </a:p>
          <a:p>
            <a:endParaRPr lang="en-US" b="1" dirty="0">
              <a:solidFill>
                <a:srgbClr val="007A37"/>
              </a:solidFill>
            </a:endParaRPr>
          </a:p>
          <a:p>
            <a:r>
              <a:rPr lang="en-US" b="1" dirty="0">
                <a:solidFill>
                  <a:srgbClr val="007A37"/>
                </a:solidFill>
              </a:rPr>
              <a:t>DV2	DV1	DV0	</a:t>
            </a:r>
          </a:p>
          <a:p>
            <a:r>
              <a:rPr lang="en-US" b="1" dirty="0">
                <a:solidFill>
                  <a:srgbClr val="007A37"/>
                </a:solidFill>
              </a:rPr>
              <a:t>0	1	0	will turn the oscillator on</a:t>
            </a:r>
          </a:p>
          <a:p>
            <a:r>
              <a:rPr lang="en-US" b="1" dirty="0">
                <a:solidFill>
                  <a:srgbClr val="007A37"/>
                </a:solidFill>
              </a:rPr>
              <a:t>	</a:t>
            </a:r>
          </a:p>
          <a:p>
            <a:endParaRPr lang="en-US" b="1" dirty="0">
              <a:solidFill>
                <a:srgbClr val="007A37"/>
              </a:solidFill>
            </a:endParaRPr>
          </a:p>
          <a:p>
            <a:r>
              <a:rPr lang="en-US" b="1" dirty="0">
                <a:solidFill>
                  <a:srgbClr val="007A37"/>
                </a:solidFill>
              </a:rPr>
              <a:t>RS3    RS2		RS1	RS0			</a:t>
            </a:r>
          </a:p>
          <a:p>
            <a:r>
              <a:rPr lang="en-US" b="1" dirty="0">
                <a:solidFill>
                  <a:srgbClr val="007A37"/>
                </a:solidFill>
              </a:rPr>
              <a:t>Provides 14 different frequencies at the SQW pin.  See Section 16.3 and the DS12887 data sheet.	 </a:t>
            </a:r>
          </a:p>
        </p:txBody>
      </p:sp>
      <p:pic>
        <p:nvPicPr>
          <p:cNvPr id="4" name="Picture 3">
            <a:extLst>
              <a:ext uri="{FF2B5EF4-FFF2-40B4-BE49-F238E27FC236}">
                <a16:creationId xmlns:a16="http://schemas.microsoft.com/office/drawing/2014/main" id="{BEFD00B0-0CF6-4035-8B7F-AD5FF5415B47}"/>
              </a:ext>
            </a:extLst>
          </p:cNvPr>
          <p:cNvPicPr>
            <a:picLocks noChangeAspect="1"/>
          </p:cNvPicPr>
          <p:nvPr/>
        </p:nvPicPr>
        <p:blipFill rotWithShape="1">
          <a:blip r:embed="rId2">
            <a:extLst>
              <a:ext uri="{28A0092B-C50C-407E-A947-70E740481C1C}">
                <a14:useLocalDpi xmlns:a14="http://schemas.microsoft.com/office/drawing/2010/main" val="0"/>
              </a:ext>
            </a:extLst>
          </a:blip>
          <a:srcRect t="20931"/>
          <a:stretch/>
        </p:blipFill>
        <p:spPr>
          <a:xfrm>
            <a:off x="1863067" y="1960493"/>
            <a:ext cx="8366352" cy="662615"/>
          </a:xfrm>
          <a:prstGeom prst="rect">
            <a:avLst/>
          </a:prstGeom>
        </p:spPr>
      </p:pic>
    </p:spTree>
    <p:extLst>
      <p:ext uri="{BB962C8B-B14F-4D97-AF65-F5344CB8AC3E}">
        <p14:creationId xmlns:p14="http://schemas.microsoft.com/office/powerpoint/2010/main" val="107572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vertical)">
                                      <p:cBhvr>
                                        <p:cTn id="14" dur="500"/>
                                        <p:tgtEl>
                                          <p:spTgt spid="17"/>
                                        </p:tgtEl>
                                      </p:cBhvr>
                                    </p:animEffect>
                                  </p:childTnLst>
                                </p:cTn>
                              </p:par>
                              <p:par>
                                <p:cTn id="15" presetID="14" presetClass="entr" presetSubtype="5"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vertical)">
                                      <p:cBhvr>
                                        <p:cTn id="17" dur="500"/>
                                        <p:tgtEl>
                                          <p:spTgt spid="4"/>
                                        </p:tgtEl>
                                      </p:cBhvr>
                                    </p:animEffect>
                                  </p:childTnLst>
                                </p:cTn>
                              </p:par>
                              <p:par>
                                <p:cTn id="18" presetID="14" presetClass="entr" presetSubtype="5"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vertical)">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470158" y="1687091"/>
            <a:ext cx="9154303" cy="461784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9C2F5EA-7B47-4EB6-A1CE-5FB8522EE5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8980" y="1779168"/>
            <a:ext cx="8654524" cy="967372"/>
          </a:xfrm>
          <a:prstGeom prst="rect">
            <a:avLst/>
          </a:prstGeom>
        </p:spPr>
      </p:pic>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16-5. Some Major Bits of Register B </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CFCAE2AA-30BF-4F81-8050-3A936AB8F321}"/>
              </a:ext>
            </a:extLst>
          </p:cNvPr>
          <p:cNvSpPr txBox="1"/>
          <p:nvPr/>
        </p:nvSpPr>
        <p:spPr>
          <a:xfrm>
            <a:off x="1718980" y="2623108"/>
            <a:ext cx="8654525" cy="3416320"/>
          </a:xfrm>
          <a:prstGeom prst="rect">
            <a:avLst/>
          </a:prstGeom>
          <a:noFill/>
        </p:spPr>
        <p:txBody>
          <a:bodyPr wrap="square">
            <a:spAutoFit/>
          </a:bodyPr>
          <a:lstStyle/>
          <a:p>
            <a:r>
              <a:rPr lang="en-US" b="1" dirty="0">
                <a:solidFill>
                  <a:srgbClr val="007A37"/>
                </a:solidFill>
              </a:rPr>
              <a:t>SET	SET = 0:  Clock is counting once per second and time and dates are updated</a:t>
            </a:r>
          </a:p>
          <a:p>
            <a:r>
              <a:rPr lang="en-US" b="1" dirty="0">
                <a:solidFill>
                  <a:srgbClr val="007A37"/>
                </a:solidFill>
              </a:rPr>
              <a:t>	SET = 1:  Update is inhibited (during the initialization we must make SET = 1)</a:t>
            </a:r>
          </a:p>
          <a:p>
            <a:r>
              <a:rPr lang="en-US" b="1" dirty="0">
                <a:solidFill>
                  <a:srgbClr val="007A37"/>
                </a:solidFill>
              </a:rPr>
              <a:t>PIE	Periodic Interrupt Enable. See Section 16.3.	</a:t>
            </a:r>
          </a:p>
          <a:p>
            <a:r>
              <a:rPr lang="en-US" b="1" dirty="0">
                <a:solidFill>
                  <a:srgbClr val="007A37"/>
                </a:solidFill>
              </a:rPr>
              <a:t>AIE	Alarm Interrupt Enable. The AIE = 1 will allow the IRQ to be asserted, when </a:t>
            </a:r>
          </a:p>
          <a:p>
            <a:r>
              <a:rPr lang="en-US" b="1" dirty="0">
                <a:solidFill>
                  <a:srgbClr val="007A37"/>
                </a:solidFill>
              </a:rPr>
              <a:t>	all three bytes of time (</a:t>
            </a:r>
            <a:r>
              <a:rPr lang="en-US" b="1" dirty="0" err="1">
                <a:solidFill>
                  <a:srgbClr val="007A37"/>
                </a:solidFill>
              </a:rPr>
              <a:t>yy:mm:dd</a:t>
            </a:r>
            <a:r>
              <a:rPr lang="en-US" b="1" dirty="0">
                <a:solidFill>
                  <a:srgbClr val="007A37"/>
                </a:solidFill>
              </a:rPr>
              <a:t>) are the same as the alarm bytes.  See</a:t>
            </a:r>
          </a:p>
          <a:p>
            <a:r>
              <a:rPr lang="en-US" b="1" dirty="0">
                <a:solidFill>
                  <a:srgbClr val="007A37"/>
                </a:solidFill>
              </a:rPr>
              <a:t>	Section 16.3.	</a:t>
            </a:r>
          </a:p>
          <a:p>
            <a:r>
              <a:rPr lang="en-US" b="1" dirty="0">
                <a:solidFill>
                  <a:srgbClr val="007A37"/>
                </a:solidFill>
              </a:rPr>
              <a:t>UIE	See the DS12887 data sheet	</a:t>
            </a:r>
          </a:p>
          <a:p>
            <a:r>
              <a:rPr lang="en-US" b="1" dirty="0">
                <a:solidFill>
                  <a:srgbClr val="007A37"/>
                </a:solidFill>
              </a:rPr>
              <a:t>SQWE	Square wave enable:  See Section 16.3	 </a:t>
            </a:r>
          </a:p>
          <a:p>
            <a:r>
              <a:rPr lang="en-US" b="1" dirty="0">
                <a:solidFill>
                  <a:srgbClr val="007A37"/>
                </a:solidFill>
              </a:rPr>
              <a:t>DM	Data mode. DM = 0: BCD data format and DM = 1: Binary (hex) data format</a:t>
            </a:r>
          </a:p>
          <a:p>
            <a:r>
              <a:rPr lang="en-US" b="1" dirty="0">
                <a:solidFill>
                  <a:srgbClr val="007A37"/>
                </a:solidFill>
              </a:rPr>
              <a:t>24/12	1 for 24-hour mode and 0 for 12-hour mode</a:t>
            </a:r>
          </a:p>
          <a:p>
            <a:r>
              <a:rPr lang="en-US" b="1" dirty="0">
                <a:solidFill>
                  <a:srgbClr val="007A37"/>
                </a:solidFill>
              </a:rPr>
              <a:t>DSE	Daylight Saving Enable.  If 1, enables the daylight saving. (The first Sunday in </a:t>
            </a:r>
          </a:p>
          <a:p>
            <a:r>
              <a:rPr lang="en-US" b="1" dirty="0">
                <a:solidFill>
                  <a:srgbClr val="007A37"/>
                </a:solidFill>
              </a:rPr>
              <a:t>	April and the last Sunday of October)</a:t>
            </a:r>
          </a:p>
        </p:txBody>
      </p:sp>
    </p:spTree>
    <p:extLst>
      <p:ext uri="{BB962C8B-B14F-4D97-AF65-F5344CB8AC3E}">
        <p14:creationId xmlns:p14="http://schemas.microsoft.com/office/powerpoint/2010/main" val="195163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par>
                                <p:cTn id="15" presetID="14" presetClass="entr" presetSubtype="1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horizontal)">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408039" y="2821150"/>
            <a:ext cx="2689122" cy="1323439"/>
          </a:xfrm>
          <a:prstGeom prst="rect">
            <a:avLst/>
          </a:prstGeom>
          <a:noFill/>
        </p:spPr>
        <p:txBody>
          <a:bodyPr wrap="square" rtlCol="0">
            <a:spAutoFit/>
          </a:bodyPr>
          <a:lstStyle/>
          <a:p>
            <a:pPr lvl="0">
              <a:defRPr/>
            </a:pPr>
            <a:r>
              <a:rPr lang="en-US" sz="2000" b="1" dirty="0">
                <a:solidFill>
                  <a:prstClr val="black"/>
                </a:solidFill>
              </a:rPr>
              <a:t>Figure 16-6. Register A bits for Frequencies Generated at the SQW Output Pin</a:t>
            </a:r>
            <a:endParaRPr kumimoji="0" lang="en-US" sz="2000" b="1" i="0" u="none" strike="noStrike" kern="1200" cap="none" spc="0" normalizeH="0" baseline="0" noProof="0" dirty="0">
              <a:ln>
                <a:noFill/>
              </a:ln>
              <a:solidFill>
                <a:prstClr val="black"/>
              </a:solidFill>
              <a:effectLst/>
              <a:uLnTx/>
              <a:uFillTx/>
              <a:latin typeface="Calibri" panose="020F0502020204030204"/>
            </a:endParaRPr>
          </a:p>
        </p:txBody>
      </p:sp>
      <p:sp>
        <p:nvSpPr>
          <p:cNvPr id="18" name="Rectangle 17">
            <a:extLst>
              <a:ext uri="{FF2B5EF4-FFF2-40B4-BE49-F238E27FC236}">
                <a16:creationId xmlns:a16="http://schemas.microsoft.com/office/drawing/2014/main" id="{E7BD976F-6729-44E0-A959-FD99CA796B2B}"/>
              </a:ext>
            </a:extLst>
          </p:cNvPr>
          <p:cNvSpPr/>
          <p:nvPr/>
        </p:nvSpPr>
        <p:spPr>
          <a:xfrm>
            <a:off x="3200400" y="191730"/>
            <a:ext cx="8685135" cy="647149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FCAE2AA-30BF-4F81-8050-3A936AB8F321}"/>
              </a:ext>
            </a:extLst>
          </p:cNvPr>
          <p:cNvSpPr txBox="1"/>
          <p:nvPr/>
        </p:nvSpPr>
        <p:spPr>
          <a:xfrm>
            <a:off x="3444541" y="1774709"/>
            <a:ext cx="8440994" cy="4888518"/>
          </a:xfrm>
          <a:prstGeom prst="rect">
            <a:avLst/>
          </a:prstGeom>
          <a:noFill/>
        </p:spPr>
        <p:txBody>
          <a:bodyPr wrap="square">
            <a:spAutoFit/>
          </a:bodyPr>
          <a:lstStyle/>
          <a:p>
            <a:pPr>
              <a:lnSpc>
                <a:spcPts val="1700"/>
              </a:lnSpc>
            </a:pPr>
            <a:r>
              <a:rPr lang="en-US" sz="1600" b="1" dirty="0">
                <a:solidFill>
                  <a:srgbClr val="007A37"/>
                </a:solidFill>
              </a:rPr>
              <a:t>UIP	Update in progress. This is a read-only bit. 			 </a:t>
            </a:r>
          </a:p>
          <a:p>
            <a:pPr>
              <a:lnSpc>
                <a:spcPts val="1700"/>
              </a:lnSpc>
            </a:pPr>
            <a:endParaRPr lang="en-US" sz="1600" b="1" dirty="0">
              <a:solidFill>
                <a:srgbClr val="007A37"/>
              </a:solidFill>
            </a:endParaRPr>
          </a:p>
          <a:p>
            <a:pPr>
              <a:lnSpc>
                <a:spcPts val="1700"/>
              </a:lnSpc>
            </a:pPr>
            <a:r>
              <a:rPr lang="en-US" sz="1600" b="1" dirty="0">
                <a:solidFill>
                  <a:srgbClr val="007A37"/>
                </a:solidFill>
              </a:rPr>
              <a:t>DV2	DV1	DV0	</a:t>
            </a:r>
          </a:p>
          <a:p>
            <a:pPr>
              <a:lnSpc>
                <a:spcPts val="1700"/>
              </a:lnSpc>
            </a:pPr>
            <a:r>
              <a:rPr lang="en-US" sz="1600" b="1" dirty="0">
                <a:solidFill>
                  <a:srgbClr val="007A37"/>
                </a:solidFill>
              </a:rPr>
              <a:t>0	1	0	will turn the oscillator on</a:t>
            </a:r>
          </a:p>
          <a:p>
            <a:pPr>
              <a:lnSpc>
                <a:spcPts val="1700"/>
              </a:lnSpc>
            </a:pPr>
            <a:endParaRPr lang="en-US" sz="1600" b="1" dirty="0">
              <a:solidFill>
                <a:srgbClr val="007A37"/>
              </a:solidFill>
            </a:endParaRPr>
          </a:p>
          <a:p>
            <a:pPr>
              <a:lnSpc>
                <a:spcPts val="1700"/>
              </a:lnSpc>
            </a:pPr>
            <a:r>
              <a:rPr lang="en-US" sz="1600" b="1" dirty="0">
                <a:solidFill>
                  <a:srgbClr val="007A37"/>
                </a:solidFill>
              </a:rPr>
              <a:t>RS3   	 RS2	RS1	RS0			SQW Output Frequency 	</a:t>
            </a:r>
          </a:p>
          <a:p>
            <a:pPr>
              <a:lnSpc>
                <a:spcPts val="1700"/>
              </a:lnSpc>
            </a:pPr>
            <a:r>
              <a:rPr lang="en-US" sz="1600" b="1" dirty="0">
                <a:solidFill>
                  <a:srgbClr val="007A37"/>
                </a:solidFill>
              </a:rPr>
              <a:t>0	0	0	0				None</a:t>
            </a:r>
          </a:p>
          <a:p>
            <a:pPr>
              <a:lnSpc>
                <a:spcPts val="1700"/>
              </a:lnSpc>
            </a:pPr>
            <a:r>
              <a:rPr lang="en-US" sz="1600" b="1" dirty="0">
                <a:solidFill>
                  <a:srgbClr val="007A37"/>
                </a:solidFill>
              </a:rPr>
              <a:t>0	0	0	1				256 Hz</a:t>
            </a:r>
          </a:p>
          <a:p>
            <a:pPr>
              <a:lnSpc>
                <a:spcPts val="1700"/>
              </a:lnSpc>
            </a:pPr>
            <a:r>
              <a:rPr lang="en-US" sz="1600" b="1" dirty="0">
                <a:solidFill>
                  <a:srgbClr val="007A37"/>
                </a:solidFill>
              </a:rPr>
              <a:t>0	0	1	0				128 Hz</a:t>
            </a:r>
          </a:p>
          <a:p>
            <a:pPr>
              <a:lnSpc>
                <a:spcPts val="1700"/>
              </a:lnSpc>
            </a:pPr>
            <a:r>
              <a:rPr lang="en-US" sz="1600" b="1" dirty="0">
                <a:solidFill>
                  <a:srgbClr val="007A37"/>
                </a:solidFill>
              </a:rPr>
              <a:t>0	0	1	1				8.192 kHz</a:t>
            </a:r>
          </a:p>
          <a:p>
            <a:pPr>
              <a:lnSpc>
                <a:spcPts val="1700"/>
              </a:lnSpc>
            </a:pPr>
            <a:r>
              <a:rPr lang="en-US" sz="1600" b="1" dirty="0">
                <a:solidFill>
                  <a:srgbClr val="007A37"/>
                </a:solidFill>
              </a:rPr>
              <a:t>0	1	0	0				4.096 kHz</a:t>
            </a:r>
          </a:p>
          <a:p>
            <a:pPr>
              <a:lnSpc>
                <a:spcPts val="1700"/>
              </a:lnSpc>
            </a:pPr>
            <a:r>
              <a:rPr lang="en-US" sz="1600" b="1" dirty="0">
                <a:solidFill>
                  <a:srgbClr val="007A37"/>
                </a:solidFill>
              </a:rPr>
              <a:t>0	1	0	1				2.048 kHz</a:t>
            </a:r>
          </a:p>
          <a:p>
            <a:pPr>
              <a:lnSpc>
                <a:spcPts val="1700"/>
              </a:lnSpc>
            </a:pPr>
            <a:r>
              <a:rPr lang="en-US" sz="1600" b="1" dirty="0">
                <a:solidFill>
                  <a:srgbClr val="007A37"/>
                </a:solidFill>
              </a:rPr>
              <a:t>0	1	1	0				1.024 kHz</a:t>
            </a:r>
          </a:p>
          <a:p>
            <a:pPr>
              <a:lnSpc>
                <a:spcPts val="1700"/>
              </a:lnSpc>
            </a:pPr>
            <a:r>
              <a:rPr lang="en-US" sz="1600" b="1" dirty="0">
                <a:solidFill>
                  <a:srgbClr val="007A37"/>
                </a:solidFill>
              </a:rPr>
              <a:t>0	1	1	1				512 Hz</a:t>
            </a:r>
          </a:p>
          <a:p>
            <a:pPr>
              <a:lnSpc>
                <a:spcPts val="1700"/>
              </a:lnSpc>
            </a:pPr>
            <a:r>
              <a:rPr lang="en-US" sz="1600" b="1" dirty="0">
                <a:solidFill>
                  <a:srgbClr val="007A37"/>
                </a:solidFill>
              </a:rPr>
              <a:t>1	0	0	0				256 Hz (repeat)</a:t>
            </a:r>
          </a:p>
          <a:p>
            <a:pPr>
              <a:lnSpc>
                <a:spcPts val="1700"/>
              </a:lnSpc>
            </a:pPr>
            <a:r>
              <a:rPr lang="en-US" sz="1600" b="1" dirty="0">
                <a:solidFill>
                  <a:srgbClr val="007A37"/>
                </a:solidFill>
              </a:rPr>
              <a:t>1	0	0	1				128 Hz (repeat)</a:t>
            </a:r>
          </a:p>
          <a:p>
            <a:pPr>
              <a:lnSpc>
                <a:spcPts val="1700"/>
              </a:lnSpc>
            </a:pPr>
            <a:r>
              <a:rPr lang="en-US" sz="1600" b="1" dirty="0">
                <a:solidFill>
                  <a:srgbClr val="007A37"/>
                </a:solidFill>
              </a:rPr>
              <a:t>1	0	1	0				64 Hz</a:t>
            </a:r>
          </a:p>
          <a:p>
            <a:pPr>
              <a:lnSpc>
                <a:spcPts val="1700"/>
              </a:lnSpc>
            </a:pPr>
            <a:r>
              <a:rPr lang="en-US" sz="1600" b="1" dirty="0">
                <a:solidFill>
                  <a:srgbClr val="007A37"/>
                </a:solidFill>
              </a:rPr>
              <a:t>1	0	1	1				32 Hz</a:t>
            </a:r>
          </a:p>
          <a:p>
            <a:pPr>
              <a:lnSpc>
                <a:spcPts val="1700"/>
              </a:lnSpc>
            </a:pPr>
            <a:r>
              <a:rPr lang="en-US" sz="1600" b="1" dirty="0">
                <a:solidFill>
                  <a:srgbClr val="007A37"/>
                </a:solidFill>
              </a:rPr>
              <a:t>1	1	0	0				16 Hz</a:t>
            </a:r>
          </a:p>
          <a:p>
            <a:pPr>
              <a:lnSpc>
                <a:spcPts val="1700"/>
              </a:lnSpc>
            </a:pPr>
            <a:r>
              <a:rPr lang="en-US" sz="1600" b="1" dirty="0">
                <a:solidFill>
                  <a:srgbClr val="007A37"/>
                </a:solidFill>
              </a:rPr>
              <a:t>1	1	0	1				8 Hz</a:t>
            </a:r>
          </a:p>
          <a:p>
            <a:pPr>
              <a:lnSpc>
                <a:spcPts val="1700"/>
              </a:lnSpc>
            </a:pPr>
            <a:r>
              <a:rPr lang="en-US" sz="1600" b="1" dirty="0">
                <a:solidFill>
                  <a:srgbClr val="007A37"/>
                </a:solidFill>
              </a:rPr>
              <a:t>1	1	1	0				4 Hz</a:t>
            </a:r>
          </a:p>
          <a:p>
            <a:pPr>
              <a:lnSpc>
                <a:spcPts val="1700"/>
              </a:lnSpc>
            </a:pPr>
            <a:r>
              <a:rPr lang="en-US" sz="1600" b="1" dirty="0">
                <a:solidFill>
                  <a:srgbClr val="007A37"/>
                </a:solidFill>
              </a:rPr>
              <a:t>1	1	1	1				2 Hz</a:t>
            </a:r>
          </a:p>
        </p:txBody>
      </p:sp>
      <p:pic>
        <p:nvPicPr>
          <p:cNvPr id="4" name="Picture 3">
            <a:extLst>
              <a:ext uri="{FF2B5EF4-FFF2-40B4-BE49-F238E27FC236}">
                <a16:creationId xmlns:a16="http://schemas.microsoft.com/office/drawing/2014/main" id="{542E3647-0E4F-45BD-8EE1-068545067A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6581" y="522451"/>
            <a:ext cx="8472771" cy="849149"/>
          </a:xfrm>
          <a:prstGeom prst="rect">
            <a:avLst/>
          </a:prstGeom>
        </p:spPr>
      </p:pic>
    </p:spTree>
    <p:extLst>
      <p:ext uri="{BB962C8B-B14F-4D97-AF65-F5344CB8AC3E}">
        <p14:creationId xmlns:p14="http://schemas.microsoft.com/office/powerpoint/2010/main" val="369321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vertical)">
                                      <p:cBhvr>
                                        <p:cTn id="14" dur="500"/>
                                        <p:tgtEl>
                                          <p:spTgt spid="4"/>
                                        </p:tgtEl>
                                      </p:cBhvr>
                                    </p:animEffect>
                                  </p:childTnLst>
                                </p:cTn>
                              </p:par>
                              <p:par>
                                <p:cTn id="15" presetID="14" presetClass="entr" presetSubtype="5"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vertical)">
                                      <p:cBhvr>
                                        <p:cTn id="17" dur="500"/>
                                        <p:tgtEl>
                                          <p:spTgt spid="17"/>
                                        </p:tgtEl>
                                      </p:cBhvr>
                                    </p:animEffect>
                                  </p:childTnLst>
                                </p:cTn>
                              </p:par>
                              <p:par>
                                <p:cTn id="18" presetID="14" presetClass="entr" presetSubtype="5"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vertical)">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408039" y="2821150"/>
            <a:ext cx="2689122" cy="1015663"/>
          </a:xfrm>
          <a:prstGeom prst="rect">
            <a:avLst/>
          </a:prstGeom>
          <a:noFill/>
        </p:spPr>
        <p:txBody>
          <a:bodyPr wrap="square" rtlCol="0">
            <a:spAutoFit/>
          </a:bodyPr>
          <a:lstStyle/>
          <a:p>
            <a:pPr lvl="0">
              <a:defRPr/>
            </a:pPr>
            <a:r>
              <a:rPr lang="en-US" sz="2000" b="1" dirty="0">
                <a:solidFill>
                  <a:prstClr val="black"/>
                </a:solidFill>
              </a:rPr>
              <a:t>Figure 16-7. PIE, AIE, and SQWE bits of Register B </a:t>
            </a:r>
            <a:endParaRPr kumimoji="0" lang="en-US" sz="2000" b="1" i="0" u="none" strike="noStrike" kern="1200" cap="none" spc="0" normalizeH="0" baseline="0" noProof="0" dirty="0">
              <a:ln>
                <a:noFill/>
              </a:ln>
              <a:solidFill>
                <a:prstClr val="black"/>
              </a:solidFill>
              <a:effectLst/>
              <a:uLnTx/>
              <a:uFillTx/>
              <a:latin typeface="Calibri" panose="020F0502020204030204"/>
            </a:endParaRPr>
          </a:p>
        </p:txBody>
      </p:sp>
      <p:sp>
        <p:nvSpPr>
          <p:cNvPr id="18" name="Rectangle 17">
            <a:extLst>
              <a:ext uri="{FF2B5EF4-FFF2-40B4-BE49-F238E27FC236}">
                <a16:creationId xmlns:a16="http://schemas.microsoft.com/office/drawing/2014/main" id="{E7BD976F-6729-44E0-A959-FD99CA796B2B}"/>
              </a:ext>
            </a:extLst>
          </p:cNvPr>
          <p:cNvSpPr/>
          <p:nvPr/>
        </p:nvSpPr>
        <p:spPr>
          <a:xfrm>
            <a:off x="3200400" y="191729"/>
            <a:ext cx="8685135" cy="641842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FCAE2AA-30BF-4F81-8050-3A936AB8F321}"/>
              </a:ext>
            </a:extLst>
          </p:cNvPr>
          <p:cNvSpPr txBox="1"/>
          <p:nvPr/>
        </p:nvSpPr>
        <p:spPr>
          <a:xfrm>
            <a:off x="3342967" y="849607"/>
            <a:ext cx="8440994" cy="5760551"/>
          </a:xfrm>
          <a:prstGeom prst="rect">
            <a:avLst/>
          </a:prstGeom>
          <a:noFill/>
        </p:spPr>
        <p:txBody>
          <a:bodyPr wrap="square">
            <a:spAutoFit/>
          </a:bodyPr>
          <a:lstStyle/>
          <a:p>
            <a:pPr>
              <a:lnSpc>
                <a:spcPts val="1700"/>
              </a:lnSpc>
            </a:pPr>
            <a:r>
              <a:rPr lang="en-US" sz="1600" b="1" dirty="0">
                <a:solidFill>
                  <a:srgbClr val="007A37"/>
                </a:solidFill>
              </a:rPr>
              <a:t>SET	SET = 0: Clock is counting once per second, and time and dates are updated.</a:t>
            </a:r>
          </a:p>
          <a:p>
            <a:pPr>
              <a:lnSpc>
                <a:spcPts val="1700"/>
              </a:lnSpc>
            </a:pPr>
            <a:r>
              <a:rPr lang="en-US" sz="1600" b="1" dirty="0">
                <a:solidFill>
                  <a:srgbClr val="007A37"/>
                </a:solidFill>
              </a:rPr>
              <a:t>	SET = 1: Update is inhibited (during the initialization we must make SET = 1).  </a:t>
            </a:r>
          </a:p>
          <a:p>
            <a:pPr>
              <a:lnSpc>
                <a:spcPts val="1700"/>
              </a:lnSpc>
            </a:pPr>
            <a:r>
              <a:rPr lang="en-US" sz="1600" b="1" dirty="0">
                <a:solidFill>
                  <a:srgbClr val="007A37"/>
                </a:solidFill>
              </a:rPr>
              <a:t> </a:t>
            </a:r>
          </a:p>
          <a:p>
            <a:pPr>
              <a:lnSpc>
                <a:spcPts val="1700"/>
              </a:lnSpc>
            </a:pPr>
            <a:r>
              <a:rPr lang="en-US" sz="1600" b="1" dirty="0">
                <a:solidFill>
                  <a:srgbClr val="007A37"/>
                </a:solidFill>
              </a:rPr>
              <a:t>PIE	Periodic interrupt enable.  If PIE = 1, upon generation of the periodic-interrupt,</a:t>
            </a:r>
          </a:p>
          <a:p>
            <a:pPr>
              <a:lnSpc>
                <a:spcPts val="1700"/>
              </a:lnSpc>
            </a:pPr>
            <a:r>
              <a:rPr lang="en-US" sz="1600" b="1" dirty="0">
                <a:solidFill>
                  <a:srgbClr val="007A37"/>
                </a:solidFill>
              </a:rPr>
              <a:t>	the IRQ pin of the DS12887 is asserted low.  Therefore, IRQ becomes a hardware</a:t>
            </a:r>
          </a:p>
          <a:p>
            <a:pPr>
              <a:lnSpc>
                <a:spcPts val="1700"/>
              </a:lnSpc>
            </a:pPr>
            <a:r>
              <a:rPr lang="en-US" sz="1600" b="1" dirty="0">
                <a:solidFill>
                  <a:srgbClr val="007A37"/>
                </a:solidFill>
              </a:rPr>
              <a:t>	version of the PI bit in register C if we do not want to poll the PI bit. The 		rate of the periodic-interrupt is dictated by RS0 - RS3 of register A.  Remember 	that PIE allows the generation of a hardware interrupt version of bit PI in </a:t>
            </a:r>
          </a:p>
          <a:p>
            <a:pPr>
              <a:lnSpc>
                <a:spcPts val="1700"/>
              </a:lnSpc>
            </a:pPr>
            <a:r>
              <a:rPr lang="en-US" sz="1600" b="1" dirty="0">
                <a:solidFill>
                  <a:srgbClr val="007A37"/>
                </a:solidFill>
              </a:rPr>
              <a:t>	register C and has no effect on the periodic-interrupt generation. In other words,</a:t>
            </a:r>
          </a:p>
          <a:p>
            <a:pPr>
              <a:lnSpc>
                <a:spcPts val="1700"/>
              </a:lnSpc>
            </a:pPr>
            <a:r>
              <a:rPr lang="en-US" sz="1600" b="1" dirty="0">
                <a:solidFill>
                  <a:srgbClr val="007A37"/>
                </a:solidFill>
              </a:rPr>
              <a:t>	the PIE will simply direct the PI bit of register C into the IRQ output pin.</a:t>
            </a:r>
          </a:p>
          <a:p>
            <a:pPr>
              <a:lnSpc>
                <a:spcPts val="1700"/>
              </a:lnSpc>
            </a:pPr>
            <a:endParaRPr lang="en-US" sz="1600" b="1" dirty="0">
              <a:solidFill>
                <a:srgbClr val="007A37"/>
              </a:solidFill>
            </a:endParaRPr>
          </a:p>
          <a:p>
            <a:pPr>
              <a:lnSpc>
                <a:spcPts val="1700"/>
              </a:lnSpc>
            </a:pPr>
            <a:r>
              <a:rPr lang="en-US" sz="1600" b="1" dirty="0">
                <a:solidFill>
                  <a:srgbClr val="007A37"/>
                </a:solidFill>
              </a:rPr>
              <a:t>AIE	Alarm interrupt enable. If AIE = 1, the IRQ pin will be asserted low when 		all three bytes of the real time (</a:t>
            </a:r>
            <a:r>
              <a:rPr lang="en-US" sz="1600" b="1" dirty="0" err="1">
                <a:solidFill>
                  <a:srgbClr val="007A37"/>
                </a:solidFill>
              </a:rPr>
              <a:t>hh:mm:ss</a:t>
            </a:r>
            <a:r>
              <a:rPr lang="en-US" sz="1600" b="1" dirty="0">
                <a:solidFill>
                  <a:srgbClr val="007A37"/>
                </a:solidFill>
              </a:rPr>
              <a:t>) are the same as the alarm bytes 		of </a:t>
            </a:r>
            <a:r>
              <a:rPr lang="en-US" sz="1600" b="1" dirty="0" err="1">
                <a:solidFill>
                  <a:srgbClr val="007A37"/>
                </a:solidFill>
              </a:rPr>
              <a:t>hh:mm:ss</a:t>
            </a:r>
            <a:r>
              <a:rPr lang="en-US" sz="1600" b="1" dirty="0">
                <a:solidFill>
                  <a:srgbClr val="007A37"/>
                </a:solidFill>
              </a:rPr>
              <a:t>.  Also, if AIE = 1, the cases of once-per-second, once-per-minute, 		and once-per-hour will assert low  the IRQ pin. Remember that AIE allows the 		generation of the hardware interrupt version of the AI bit in register C and has		no effect on AI generation. In other words, the AIE will simply direct the AI bit 	of register C into the IRQ output pin.</a:t>
            </a:r>
          </a:p>
          <a:p>
            <a:pPr>
              <a:lnSpc>
                <a:spcPts val="1700"/>
              </a:lnSpc>
            </a:pPr>
            <a:r>
              <a:rPr lang="en-US" sz="1600" b="1" dirty="0">
                <a:solidFill>
                  <a:srgbClr val="007A37"/>
                </a:solidFill>
              </a:rPr>
              <a:t>	</a:t>
            </a:r>
          </a:p>
          <a:p>
            <a:pPr>
              <a:lnSpc>
                <a:spcPts val="1700"/>
              </a:lnSpc>
            </a:pPr>
            <a:r>
              <a:rPr lang="en-US" sz="1600" b="1" dirty="0">
                <a:solidFill>
                  <a:srgbClr val="007A37"/>
                </a:solidFill>
              </a:rPr>
              <a:t>UIE	See the DS12887 data sheet.</a:t>
            </a:r>
          </a:p>
          <a:p>
            <a:pPr>
              <a:lnSpc>
                <a:spcPts val="1700"/>
              </a:lnSpc>
            </a:pPr>
            <a:r>
              <a:rPr lang="en-US" sz="1600" b="1" dirty="0">
                <a:solidFill>
                  <a:srgbClr val="007A37"/>
                </a:solidFill>
              </a:rPr>
              <a:t>SQWE Square wave enable:  If SQWE = 1, the square-wave frequency generated 		by the RS0 - RS3 options of register A will show up on the SQW output pin of 		the DS12877 chip.</a:t>
            </a:r>
          </a:p>
          <a:p>
            <a:pPr>
              <a:lnSpc>
                <a:spcPts val="1700"/>
              </a:lnSpc>
            </a:pPr>
            <a:r>
              <a:rPr lang="en-US" sz="1600" b="1" dirty="0">
                <a:solidFill>
                  <a:srgbClr val="007A37"/>
                </a:solidFill>
              </a:rPr>
              <a:t>DM	Data Mode. DM = 0: BCD data format and DM = 1:binary (hex) data format</a:t>
            </a:r>
          </a:p>
          <a:p>
            <a:pPr>
              <a:lnSpc>
                <a:spcPts val="1700"/>
              </a:lnSpc>
            </a:pPr>
            <a:r>
              <a:rPr lang="en-US" sz="1600" b="1" dirty="0">
                <a:solidFill>
                  <a:srgbClr val="007A37"/>
                </a:solidFill>
              </a:rPr>
              <a:t>24/12	1 for 24-hour mode and 0 for 12-hour mode</a:t>
            </a:r>
          </a:p>
          <a:p>
            <a:pPr>
              <a:lnSpc>
                <a:spcPts val="1700"/>
              </a:lnSpc>
            </a:pPr>
            <a:r>
              <a:rPr lang="en-US" sz="1600" b="1" dirty="0">
                <a:solidFill>
                  <a:srgbClr val="007A37"/>
                </a:solidFill>
              </a:rPr>
              <a:t>DSE	Daylight saving enable</a:t>
            </a:r>
          </a:p>
        </p:txBody>
      </p:sp>
      <p:pic>
        <p:nvPicPr>
          <p:cNvPr id="3" name="Picture 2">
            <a:extLst>
              <a:ext uri="{FF2B5EF4-FFF2-40B4-BE49-F238E27FC236}">
                <a16:creationId xmlns:a16="http://schemas.microsoft.com/office/drawing/2014/main" id="{7807D756-A107-4AFB-9C2D-58EACCFA1E7C}"/>
              </a:ext>
            </a:extLst>
          </p:cNvPr>
          <p:cNvPicPr>
            <a:picLocks noChangeAspect="1"/>
          </p:cNvPicPr>
          <p:nvPr/>
        </p:nvPicPr>
        <p:blipFill rotWithShape="1">
          <a:blip r:embed="rId2">
            <a:extLst>
              <a:ext uri="{28A0092B-C50C-407E-A947-70E740481C1C}">
                <a14:useLocalDpi xmlns:a14="http://schemas.microsoft.com/office/drawing/2010/main" val="0"/>
              </a:ext>
            </a:extLst>
          </a:blip>
          <a:srcRect b="25591"/>
          <a:stretch/>
        </p:blipFill>
        <p:spPr>
          <a:xfrm>
            <a:off x="3576962" y="256521"/>
            <a:ext cx="7963785" cy="593086"/>
          </a:xfrm>
          <a:prstGeom prst="rect">
            <a:avLst/>
          </a:prstGeom>
        </p:spPr>
      </p:pic>
    </p:spTree>
    <p:extLst>
      <p:ext uri="{BB962C8B-B14F-4D97-AF65-F5344CB8AC3E}">
        <p14:creationId xmlns:p14="http://schemas.microsoft.com/office/powerpoint/2010/main" val="348711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vertical)">
                                      <p:cBhvr>
                                        <p:cTn id="14" dur="500"/>
                                        <p:tgtEl>
                                          <p:spTgt spid="17"/>
                                        </p:tgtEl>
                                      </p:cBhvr>
                                    </p:animEffect>
                                  </p:childTnLst>
                                </p:cTn>
                              </p:par>
                              <p:par>
                                <p:cTn id="15" presetID="14" presetClass="entr" presetSubtype="5"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vertical)">
                                      <p:cBhvr>
                                        <p:cTn id="17" dur="500"/>
                                        <p:tgtEl>
                                          <p:spTgt spid="3"/>
                                        </p:tgtEl>
                                      </p:cBhvr>
                                    </p:animEffect>
                                  </p:childTnLst>
                                </p:cTn>
                              </p:par>
                              <p:par>
                                <p:cTn id="18" presetID="14" presetClass="entr" presetSubtype="5"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vertical)">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animBg="1"/>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16-8. Using SQW to Sound a Buzzer</a:t>
            </a:r>
            <a:endParaRPr lang="pt-BR" sz="2400" b="1" dirty="0">
              <a:solidFill>
                <a:prstClr val="black"/>
              </a:solidFill>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5087694-5367-47A8-B3BF-BA1F4399B8E7}"/>
              </a:ext>
            </a:extLst>
          </p:cNvPr>
          <p:cNvPicPr>
            <a:picLocks noChangeAspect="1"/>
          </p:cNvPicPr>
          <p:nvPr/>
        </p:nvPicPr>
        <p:blipFill rotWithShape="1">
          <a:blip r:embed="rId2">
            <a:extLst>
              <a:ext uri="{28A0092B-C50C-407E-A947-70E740481C1C}">
                <a14:useLocalDpi xmlns:a14="http://schemas.microsoft.com/office/drawing/2010/main" val="0"/>
              </a:ext>
            </a:extLst>
          </a:blip>
          <a:srcRect l="3159" t="2850" r="1773" b="6729"/>
          <a:stretch/>
        </p:blipFill>
        <p:spPr>
          <a:xfrm>
            <a:off x="1137221" y="1578073"/>
            <a:ext cx="10105965" cy="4955460"/>
          </a:xfrm>
          <a:prstGeom prst="rect">
            <a:avLst/>
          </a:prstGeom>
        </p:spPr>
      </p:pic>
    </p:spTree>
    <p:extLst>
      <p:ext uri="{BB962C8B-B14F-4D97-AF65-F5344CB8AC3E}">
        <p14:creationId xmlns:p14="http://schemas.microsoft.com/office/powerpoint/2010/main" val="40844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16-9. Using DS12887 IRQ to Activate an 8051 Interrupt</a:t>
            </a:r>
            <a:endParaRPr lang="pt-BR" sz="2400" b="1" dirty="0">
              <a:solidFill>
                <a:prstClr val="black"/>
              </a:solidFill>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AAC01D2-03D9-45E1-BF93-2BFDAE2B1594}"/>
              </a:ext>
            </a:extLst>
          </p:cNvPr>
          <p:cNvPicPr>
            <a:picLocks noChangeAspect="1"/>
          </p:cNvPicPr>
          <p:nvPr/>
        </p:nvPicPr>
        <p:blipFill rotWithShape="1">
          <a:blip r:embed="rId2">
            <a:extLst>
              <a:ext uri="{28A0092B-C50C-407E-A947-70E740481C1C}">
                <a14:useLocalDpi xmlns:a14="http://schemas.microsoft.com/office/drawing/2010/main" val="0"/>
              </a:ext>
            </a:extLst>
          </a:blip>
          <a:srcRect l="3629" t="4245" r="2622" b="8351"/>
          <a:stretch/>
        </p:blipFill>
        <p:spPr>
          <a:xfrm>
            <a:off x="926586" y="1549878"/>
            <a:ext cx="10316600" cy="4958626"/>
          </a:xfrm>
          <a:prstGeom prst="rect">
            <a:avLst/>
          </a:prstGeom>
        </p:spPr>
      </p:pic>
    </p:spTree>
    <p:extLst>
      <p:ext uri="{BB962C8B-B14F-4D97-AF65-F5344CB8AC3E}">
        <p14:creationId xmlns:p14="http://schemas.microsoft.com/office/powerpoint/2010/main" val="121780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Horizontal)">
                                      <p:cBhvr>
                                        <p:cTn id="14" dur="500"/>
                                        <p:tgtEl>
                                          <p:spTgt spid="4"/>
                                        </p:tgtEl>
                                      </p:cBhvr>
                                    </p:animEffect>
                                  </p:childTnLst>
                                </p:cTn>
                              </p:par>
                              <p:par>
                                <p:cTn id="15" presetID="16" presetClass="entr" presetSubtype="2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408039" y="2821150"/>
            <a:ext cx="2689122" cy="1015663"/>
          </a:xfrm>
          <a:prstGeom prst="rect">
            <a:avLst/>
          </a:prstGeom>
          <a:noFill/>
        </p:spPr>
        <p:txBody>
          <a:bodyPr wrap="square" rtlCol="0">
            <a:spAutoFit/>
          </a:bodyPr>
          <a:lstStyle/>
          <a:p>
            <a:pPr lvl="0">
              <a:defRPr/>
            </a:pPr>
            <a:r>
              <a:rPr lang="en-US" sz="2000" b="1" dirty="0">
                <a:solidFill>
                  <a:prstClr val="black"/>
                </a:solidFill>
              </a:rPr>
              <a:t>Figure 16-10. Register C bits for Interrupt Flag Sources </a:t>
            </a:r>
            <a:endParaRPr kumimoji="0" lang="en-US" sz="2000" b="1" i="0" u="none" strike="noStrike" kern="1200" cap="none" spc="0" normalizeH="0" baseline="0" noProof="0" dirty="0">
              <a:ln>
                <a:noFill/>
              </a:ln>
              <a:solidFill>
                <a:prstClr val="black"/>
              </a:solidFill>
              <a:effectLst/>
              <a:uLnTx/>
              <a:uFillTx/>
              <a:latin typeface="Calibri" panose="020F0502020204030204"/>
            </a:endParaRPr>
          </a:p>
        </p:txBody>
      </p:sp>
      <p:sp>
        <p:nvSpPr>
          <p:cNvPr id="18" name="Rectangle 17">
            <a:extLst>
              <a:ext uri="{FF2B5EF4-FFF2-40B4-BE49-F238E27FC236}">
                <a16:creationId xmlns:a16="http://schemas.microsoft.com/office/drawing/2014/main" id="{E7BD976F-6729-44E0-A959-FD99CA796B2B}"/>
              </a:ext>
            </a:extLst>
          </p:cNvPr>
          <p:cNvSpPr/>
          <p:nvPr/>
        </p:nvSpPr>
        <p:spPr>
          <a:xfrm>
            <a:off x="3200400" y="191729"/>
            <a:ext cx="8685135" cy="641842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CFCAE2AA-30BF-4F81-8050-3A936AB8F321}"/>
              </a:ext>
            </a:extLst>
          </p:cNvPr>
          <p:cNvSpPr txBox="1"/>
          <p:nvPr/>
        </p:nvSpPr>
        <p:spPr>
          <a:xfrm>
            <a:off x="3444541" y="1501558"/>
            <a:ext cx="8440994" cy="4670509"/>
          </a:xfrm>
          <a:prstGeom prst="rect">
            <a:avLst/>
          </a:prstGeom>
          <a:noFill/>
        </p:spPr>
        <p:txBody>
          <a:bodyPr wrap="square">
            <a:spAutoFit/>
          </a:bodyPr>
          <a:lstStyle/>
          <a:p>
            <a:pPr>
              <a:lnSpc>
                <a:spcPts val="1700"/>
              </a:lnSpc>
            </a:pPr>
            <a:endParaRPr lang="en-US" sz="1600" b="1" dirty="0">
              <a:solidFill>
                <a:srgbClr val="007A37"/>
              </a:solidFill>
            </a:endParaRPr>
          </a:p>
          <a:p>
            <a:pPr>
              <a:lnSpc>
                <a:spcPts val="1700"/>
              </a:lnSpc>
            </a:pPr>
            <a:r>
              <a:rPr lang="en-US" sz="1600" b="1" dirty="0">
                <a:solidFill>
                  <a:srgbClr val="007A37"/>
                </a:solidFill>
              </a:rPr>
              <a:t>IRQF	= 1:  if PF = PIE = 1 or AF = AIE = 1 or UF = UIE = 1</a:t>
            </a:r>
          </a:p>
          <a:p>
            <a:pPr>
              <a:lnSpc>
                <a:spcPts val="1700"/>
              </a:lnSpc>
            </a:pPr>
            <a:r>
              <a:rPr lang="en-US" sz="1600" b="1" dirty="0">
                <a:solidFill>
                  <a:srgbClr val="007A37"/>
                </a:solidFill>
              </a:rPr>
              <a:t>	  (PIE, AIE, and UIE are the bits of Register B)  			 </a:t>
            </a:r>
          </a:p>
          <a:p>
            <a:pPr>
              <a:lnSpc>
                <a:spcPts val="1700"/>
              </a:lnSpc>
            </a:pPr>
            <a:endParaRPr lang="en-US" sz="1600" b="1" dirty="0">
              <a:solidFill>
                <a:srgbClr val="007A37"/>
              </a:solidFill>
            </a:endParaRPr>
          </a:p>
          <a:p>
            <a:pPr>
              <a:lnSpc>
                <a:spcPts val="1700"/>
              </a:lnSpc>
            </a:pPr>
            <a:r>
              <a:rPr lang="en-US" sz="1600" b="1" dirty="0">
                <a:solidFill>
                  <a:srgbClr val="007A37"/>
                </a:solidFill>
              </a:rPr>
              <a:t>PF	Periodic interrupt flag.  Periodic interrupts can be generated at a rate of once 		every 500 </a:t>
            </a:r>
            <a:r>
              <a:rPr lang="en-US" sz="1600" b="1" dirty="0" err="1">
                <a:solidFill>
                  <a:srgbClr val="007A37"/>
                </a:solidFill>
              </a:rPr>
              <a:t>ms</a:t>
            </a:r>
            <a:r>
              <a:rPr lang="en-US" sz="1600" b="1" dirty="0">
                <a:solidFill>
                  <a:srgbClr val="007A37"/>
                </a:solidFill>
              </a:rPr>
              <a:t> to once every 122 µs. The rate is set by bits RS3 - RS0 of register 	A. The PF becomes 1 when an edge is detected for the period.  We can poll this 	or, with the help of bit PIE of register B, the IRQ pin of DS12887 can be asserted		low for the hardware interrupt version of this bit.  This will be done if the PIF 		bit of Reg B is set to 1.  That is, PF and PIE of register B together (if both are		1) will allow IRQ to be asserted low. Reading PF will clear it, and that is 		how we </a:t>
            </a:r>
            <a:r>
              <a:rPr lang="en-US" sz="1600" b="1" dirty="0" err="1">
                <a:solidFill>
                  <a:srgbClr val="007A37"/>
                </a:solidFill>
              </a:rPr>
              <a:t>deassert</a:t>
            </a:r>
            <a:r>
              <a:rPr lang="en-US" sz="1600" b="1" dirty="0">
                <a:solidFill>
                  <a:srgbClr val="007A37"/>
                </a:solidFill>
              </a:rPr>
              <a:t> the IRQ pin. </a:t>
            </a:r>
          </a:p>
          <a:p>
            <a:pPr>
              <a:lnSpc>
                <a:spcPts val="1700"/>
              </a:lnSpc>
            </a:pPr>
            <a:r>
              <a:rPr lang="en-US" sz="1600" b="1" dirty="0">
                <a:solidFill>
                  <a:srgbClr val="007A37"/>
                </a:solidFill>
              </a:rPr>
              <a:t>  	</a:t>
            </a:r>
          </a:p>
          <a:p>
            <a:pPr>
              <a:lnSpc>
                <a:spcPts val="1700"/>
              </a:lnSpc>
            </a:pPr>
            <a:r>
              <a:rPr lang="en-US" sz="1600" b="1" dirty="0">
                <a:solidFill>
                  <a:srgbClr val="007A37"/>
                </a:solidFill>
              </a:rPr>
              <a:t>AF	Alarm interrupt flag. The AF becomes 1 when the current real time matches 		the alarm time.  AF and AIE of register B together (if both are 1) will allow 		the IRQ to be asserted low when all the three bytes of the real time (</a:t>
            </a:r>
            <a:r>
              <a:rPr lang="en-US" sz="1600" b="1" dirty="0" err="1">
                <a:solidFill>
                  <a:srgbClr val="007A37"/>
                </a:solidFill>
              </a:rPr>
              <a:t>yy:mm:dd</a:t>
            </a:r>
            <a:r>
              <a:rPr lang="en-US" sz="1600" b="1" dirty="0">
                <a:solidFill>
                  <a:srgbClr val="007A37"/>
                </a:solidFill>
              </a:rPr>
              <a:t>)		are the same as the bytes in the alarm time.  The AF also becomes 1 for cases 		of once per second, once per minute, and once per hour alarm. Reading AF will 	clear, it and that is how we </a:t>
            </a:r>
            <a:r>
              <a:rPr lang="en-US" sz="1600" b="1" dirty="0" err="1">
                <a:solidFill>
                  <a:srgbClr val="007A37"/>
                </a:solidFill>
              </a:rPr>
              <a:t>deassert</a:t>
            </a:r>
            <a:r>
              <a:rPr lang="en-US" sz="1600" b="1" dirty="0">
                <a:solidFill>
                  <a:srgbClr val="007A37"/>
                </a:solidFill>
              </a:rPr>
              <a:t> the IRQ pin.</a:t>
            </a:r>
          </a:p>
          <a:p>
            <a:pPr>
              <a:lnSpc>
                <a:spcPts val="1700"/>
              </a:lnSpc>
            </a:pPr>
            <a:r>
              <a:rPr lang="en-US" sz="1600" b="1" dirty="0">
                <a:solidFill>
                  <a:srgbClr val="007A37"/>
                </a:solidFill>
              </a:rPr>
              <a:t>	</a:t>
            </a:r>
          </a:p>
          <a:p>
            <a:pPr>
              <a:lnSpc>
                <a:spcPts val="1700"/>
              </a:lnSpc>
            </a:pPr>
            <a:r>
              <a:rPr lang="en-US" sz="1600" b="1" dirty="0">
                <a:solidFill>
                  <a:srgbClr val="007A37"/>
                </a:solidFill>
              </a:rPr>
              <a:t>UF	See the DS12887 data sheet.</a:t>
            </a:r>
          </a:p>
        </p:txBody>
      </p:sp>
      <p:pic>
        <p:nvPicPr>
          <p:cNvPr id="4" name="Picture 3">
            <a:extLst>
              <a:ext uri="{FF2B5EF4-FFF2-40B4-BE49-F238E27FC236}">
                <a16:creationId xmlns:a16="http://schemas.microsoft.com/office/drawing/2014/main" id="{DC42EFC1-5384-4194-9411-D150DBE13EAC}"/>
              </a:ext>
            </a:extLst>
          </p:cNvPr>
          <p:cNvPicPr>
            <a:picLocks noChangeAspect="1"/>
          </p:cNvPicPr>
          <p:nvPr/>
        </p:nvPicPr>
        <p:blipFill rotWithShape="1">
          <a:blip r:embed="rId2">
            <a:extLst>
              <a:ext uri="{28A0092B-C50C-407E-A947-70E740481C1C}">
                <a14:useLocalDpi xmlns:a14="http://schemas.microsoft.com/office/drawing/2010/main" val="0"/>
              </a:ext>
            </a:extLst>
          </a:blip>
          <a:srcRect t="14134" b="17251"/>
          <a:stretch/>
        </p:blipFill>
        <p:spPr>
          <a:xfrm>
            <a:off x="3614289" y="516195"/>
            <a:ext cx="7973766" cy="547272"/>
          </a:xfrm>
          <a:prstGeom prst="rect">
            <a:avLst/>
          </a:prstGeom>
        </p:spPr>
      </p:pic>
    </p:spTree>
    <p:extLst>
      <p:ext uri="{BB962C8B-B14F-4D97-AF65-F5344CB8AC3E}">
        <p14:creationId xmlns:p14="http://schemas.microsoft.com/office/powerpoint/2010/main" val="385602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408039" y="2821150"/>
            <a:ext cx="2689122" cy="1015663"/>
          </a:xfrm>
          <a:prstGeom prst="rect">
            <a:avLst/>
          </a:prstGeom>
          <a:noFill/>
        </p:spPr>
        <p:txBody>
          <a:bodyPr wrap="square" rtlCol="0">
            <a:spAutoFit/>
          </a:bodyPr>
          <a:lstStyle/>
          <a:p>
            <a:pPr lvl="0">
              <a:defRPr/>
            </a:pPr>
            <a:r>
              <a:rPr lang="en-US" sz="2000" b="1" dirty="0">
                <a:solidFill>
                  <a:prstClr val="black"/>
                </a:solidFill>
              </a:rPr>
              <a:t>Figure 16-11. Register A bits for Periodic Interrupt Rate</a:t>
            </a:r>
            <a:endParaRPr kumimoji="0" lang="en-US" sz="2000" b="1" i="0" u="none" strike="noStrike" kern="1200" cap="none" spc="0" normalizeH="0" baseline="0" noProof="0" dirty="0">
              <a:ln>
                <a:noFill/>
              </a:ln>
              <a:solidFill>
                <a:prstClr val="black"/>
              </a:solidFill>
              <a:effectLst/>
              <a:uLnTx/>
              <a:uFillTx/>
              <a:latin typeface="Calibri" panose="020F0502020204030204"/>
            </a:endParaRPr>
          </a:p>
        </p:txBody>
      </p:sp>
      <p:sp>
        <p:nvSpPr>
          <p:cNvPr id="18" name="Rectangle 17">
            <a:extLst>
              <a:ext uri="{FF2B5EF4-FFF2-40B4-BE49-F238E27FC236}">
                <a16:creationId xmlns:a16="http://schemas.microsoft.com/office/drawing/2014/main" id="{E7BD976F-6729-44E0-A959-FD99CA796B2B}"/>
              </a:ext>
            </a:extLst>
          </p:cNvPr>
          <p:cNvSpPr/>
          <p:nvPr/>
        </p:nvSpPr>
        <p:spPr>
          <a:xfrm>
            <a:off x="3200400" y="191729"/>
            <a:ext cx="8685135" cy="641842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FCAE2AA-30BF-4F81-8050-3A936AB8F321}"/>
              </a:ext>
            </a:extLst>
          </p:cNvPr>
          <p:cNvSpPr txBox="1"/>
          <p:nvPr/>
        </p:nvSpPr>
        <p:spPr>
          <a:xfrm>
            <a:off x="3342967" y="1283550"/>
            <a:ext cx="8249265" cy="5106526"/>
          </a:xfrm>
          <a:prstGeom prst="rect">
            <a:avLst/>
          </a:prstGeom>
          <a:noFill/>
        </p:spPr>
        <p:txBody>
          <a:bodyPr wrap="square">
            <a:spAutoFit/>
          </a:bodyPr>
          <a:lstStyle/>
          <a:p>
            <a:pPr>
              <a:lnSpc>
                <a:spcPts val="1700"/>
              </a:lnSpc>
            </a:pPr>
            <a:r>
              <a:rPr lang="en-US" sz="1600" b="1" dirty="0">
                <a:solidFill>
                  <a:srgbClr val="007A37"/>
                </a:solidFill>
              </a:rPr>
              <a:t>UIP	Update in progress. This is a read-only bit. 	</a:t>
            </a:r>
          </a:p>
          <a:p>
            <a:pPr>
              <a:lnSpc>
                <a:spcPts val="1700"/>
              </a:lnSpc>
            </a:pPr>
            <a:r>
              <a:rPr lang="en-US" sz="1600" b="1" dirty="0">
                <a:solidFill>
                  <a:srgbClr val="007A37"/>
                </a:solidFill>
              </a:rPr>
              <a:t>		 </a:t>
            </a:r>
          </a:p>
          <a:p>
            <a:pPr>
              <a:lnSpc>
                <a:spcPts val="1700"/>
              </a:lnSpc>
            </a:pPr>
            <a:r>
              <a:rPr lang="en-US" sz="1600" b="1" dirty="0">
                <a:solidFill>
                  <a:srgbClr val="007A37"/>
                </a:solidFill>
              </a:rPr>
              <a:t>DV2	DV1	DV0	</a:t>
            </a:r>
          </a:p>
          <a:p>
            <a:pPr>
              <a:lnSpc>
                <a:spcPts val="1700"/>
              </a:lnSpc>
            </a:pPr>
            <a:r>
              <a:rPr lang="en-US" sz="1600" b="1" dirty="0">
                <a:solidFill>
                  <a:srgbClr val="007A37"/>
                </a:solidFill>
              </a:rPr>
              <a:t>0	1	0	will turn the oscillator on</a:t>
            </a:r>
          </a:p>
          <a:p>
            <a:pPr>
              <a:lnSpc>
                <a:spcPts val="1700"/>
              </a:lnSpc>
            </a:pPr>
            <a:endParaRPr lang="en-US" sz="1600" b="1" dirty="0">
              <a:solidFill>
                <a:srgbClr val="007A37"/>
              </a:solidFill>
            </a:endParaRPr>
          </a:p>
          <a:p>
            <a:pPr>
              <a:lnSpc>
                <a:spcPts val="1700"/>
              </a:lnSpc>
            </a:pPr>
            <a:r>
              <a:rPr lang="en-US" sz="1600" b="1" dirty="0">
                <a:solidFill>
                  <a:srgbClr val="007A37"/>
                </a:solidFill>
              </a:rPr>
              <a:t>RS3    	RS2	RS1	RS0	              T pi PERIODIC             QW Output Freq. </a:t>
            </a:r>
          </a:p>
          <a:p>
            <a:pPr>
              <a:lnSpc>
                <a:spcPts val="1700"/>
              </a:lnSpc>
            </a:pPr>
            <a:r>
              <a:rPr lang="en-US" sz="1600" b="1" dirty="0">
                <a:solidFill>
                  <a:srgbClr val="007A37"/>
                </a:solidFill>
              </a:rPr>
              <a:t>				           INTERRUPT RATE 	</a:t>
            </a:r>
          </a:p>
          <a:p>
            <a:pPr>
              <a:lnSpc>
                <a:spcPts val="1700"/>
              </a:lnSpc>
            </a:pPr>
            <a:r>
              <a:rPr lang="en-US" sz="1600" b="1" dirty="0">
                <a:solidFill>
                  <a:srgbClr val="007A37"/>
                </a:solidFill>
              </a:rPr>
              <a:t>0	0	0	0		None		None</a:t>
            </a:r>
          </a:p>
          <a:p>
            <a:pPr>
              <a:lnSpc>
                <a:spcPts val="1700"/>
              </a:lnSpc>
            </a:pPr>
            <a:r>
              <a:rPr lang="en-US" sz="1600" b="1" dirty="0">
                <a:solidFill>
                  <a:srgbClr val="007A37"/>
                </a:solidFill>
              </a:rPr>
              <a:t>0	0	0	1		3.9062 </a:t>
            </a:r>
            <a:r>
              <a:rPr lang="en-US" sz="1600" b="1" dirty="0" err="1">
                <a:solidFill>
                  <a:srgbClr val="007A37"/>
                </a:solidFill>
              </a:rPr>
              <a:t>ms</a:t>
            </a:r>
            <a:r>
              <a:rPr lang="en-US" sz="1600" b="1" dirty="0">
                <a:solidFill>
                  <a:srgbClr val="007A37"/>
                </a:solidFill>
              </a:rPr>
              <a:t>		256 Hz</a:t>
            </a:r>
          </a:p>
          <a:p>
            <a:pPr>
              <a:lnSpc>
                <a:spcPts val="1700"/>
              </a:lnSpc>
            </a:pPr>
            <a:r>
              <a:rPr lang="en-US" sz="1600" b="1" dirty="0">
                <a:solidFill>
                  <a:srgbClr val="007A37"/>
                </a:solidFill>
              </a:rPr>
              <a:t>0	0	1	0		7.812 </a:t>
            </a:r>
            <a:r>
              <a:rPr lang="en-US" sz="1600" b="1" dirty="0" err="1">
                <a:solidFill>
                  <a:srgbClr val="007A37"/>
                </a:solidFill>
              </a:rPr>
              <a:t>ms</a:t>
            </a:r>
            <a:r>
              <a:rPr lang="en-US" sz="1600" b="1" dirty="0">
                <a:solidFill>
                  <a:srgbClr val="007A37"/>
                </a:solidFill>
              </a:rPr>
              <a:t>		128 Hz</a:t>
            </a:r>
          </a:p>
          <a:p>
            <a:pPr>
              <a:lnSpc>
                <a:spcPts val="1700"/>
              </a:lnSpc>
            </a:pPr>
            <a:r>
              <a:rPr lang="en-US" sz="1600" b="1" dirty="0">
                <a:solidFill>
                  <a:srgbClr val="007A37"/>
                </a:solidFill>
              </a:rPr>
              <a:t>0	0	1	1		122.070 µs	8.192 kHz</a:t>
            </a:r>
          </a:p>
          <a:p>
            <a:pPr>
              <a:lnSpc>
                <a:spcPts val="1700"/>
              </a:lnSpc>
            </a:pPr>
            <a:r>
              <a:rPr lang="en-US" sz="1600" b="1" dirty="0">
                <a:solidFill>
                  <a:srgbClr val="007A37"/>
                </a:solidFill>
              </a:rPr>
              <a:t>0	1	0	0		244.141 µs	4.096 kHz</a:t>
            </a:r>
          </a:p>
          <a:p>
            <a:pPr>
              <a:lnSpc>
                <a:spcPts val="1700"/>
              </a:lnSpc>
            </a:pPr>
            <a:r>
              <a:rPr lang="en-US" sz="1600" b="1" dirty="0">
                <a:solidFill>
                  <a:srgbClr val="007A37"/>
                </a:solidFill>
              </a:rPr>
              <a:t>0	1	0	1		488.281 µs	2.048 kHz</a:t>
            </a:r>
          </a:p>
          <a:p>
            <a:pPr>
              <a:lnSpc>
                <a:spcPts val="1700"/>
              </a:lnSpc>
            </a:pPr>
            <a:r>
              <a:rPr lang="en-US" sz="1600" b="1" dirty="0">
                <a:solidFill>
                  <a:srgbClr val="007A37"/>
                </a:solidFill>
              </a:rPr>
              <a:t>0	1	1	0		976.5625 µs	1.024 kHz</a:t>
            </a:r>
          </a:p>
          <a:p>
            <a:pPr>
              <a:lnSpc>
                <a:spcPts val="1700"/>
              </a:lnSpc>
            </a:pPr>
            <a:r>
              <a:rPr lang="en-US" sz="1600" b="1" dirty="0">
                <a:solidFill>
                  <a:srgbClr val="007A37"/>
                </a:solidFill>
              </a:rPr>
              <a:t>0	1	1	1		1.953125 </a:t>
            </a:r>
            <a:r>
              <a:rPr lang="en-US" sz="1600" b="1" dirty="0" err="1">
                <a:solidFill>
                  <a:srgbClr val="007A37"/>
                </a:solidFill>
              </a:rPr>
              <a:t>ms</a:t>
            </a:r>
            <a:r>
              <a:rPr lang="en-US" sz="1600" b="1" dirty="0">
                <a:solidFill>
                  <a:srgbClr val="007A37"/>
                </a:solidFill>
              </a:rPr>
              <a:t>	512 Hz</a:t>
            </a:r>
          </a:p>
          <a:p>
            <a:pPr>
              <a:lnSpc>
                <a:spcPts val="1700"/>
              </a:lnSpc>
            </a:pPr>
            <a:r>
              <a:rPr lang="en-US" sz="1600" b="1" dirty="0">
                <a:solidFill>
                  <a:srgbClr val="007A37"/>
                </a:solidFill>
              </a:rPr>
              <a:t>1	0	0	0		3.90625 </a:t>
            </a:r>
            <a:r>
              <a:rPr lang="en-US" sz="1600" b="1" dirty="0" err="1">
                <a:solidFill>
                  <a:srgbClr val="007A37"/>
                </a:solidFill>
              </a:rPr>
              <a:t>ms</a:t>
            </a:r>
            <a:r>
              <a:rPr lang="en-US" sz="1600" b="1" dirty="0">
                <a:solidFill>
                  <a:srgbClr val="007A37"/>
                </a:solidFill>
              </a:rPr>
              <a:t> 	256 Hz</a:t>
            </a:r>
          </a:p>
          <a:p>
            <a:pPr>
              <a:lnSpc>
                <a:spcPts val="1700"/>
              </a:lnSpc>
            </a:pPr>
            <a:r>
              <a:rPr lang="en-US" sz="1600" b="1" dirty="0">
                <a:solidFill>
                  <a:srgbClr val="007A37"/>
                </a:solidFill>
              </a:rPr>
              <a:t>1	0	0	1		7.8125  </a:t>
            </a:r>
            <a:r>
              <a:rPr lang="en-US" sz="1600" b="1" dirty="0" err="1">
                <a:solidFill>
                  <a:srgbClr val="007A37"/>
                </a:solidFill>
              </a:rPr>
              <a:t>ms</a:t>
            </a:r>
            <a:r>
              <a:rPr lang="en-US" sz="1600" b="1" dirty="0">
                <a:solidFill>
                  <a:srgbClr val="007A37"/>
                </a:solidFill>
              </a:rPr>
              <a:t>		128 Hz</a:t>
            </a:r>
          </a:p>
          <a:p>
            <a:pPr>
              <a:lnSpc>
                <a:spcPts val="1700"/>
              </a:lnSpc>
            </a:pPr>
            <a:r>
              <a:rPr lang="en-US" sz="1600" b="1" dirty="0">
                <a:solidFill>
                  <a:srgbClr val="007A37"/>
                </a:solidFill>
              </a:rPr>
              <a:t>1	0	1	0		15.625 </a:t>
            </a:r>
            <a:r>
              <a:rPr lang="en-US" sz="1600" b="1" dirty="0" err="1">
                <a:solidFill>
                  <a:srgbClr val="007A37"/>
                </a:solidFill>
              </a:rPr>
              <a:t>ms</a:t>
            </a:r>
            <a:r>
              <a:rPr lang="en-US" sz="1600" b="1" dirty="0">
                <a:solidFill>
                  <a:srgbClr val="007A37"/>
                </a:solidFill>
              </a:rPr>
              <a:t>		64 Hz</a:t>
            </a:r>
          </a:p>
          <a:p>
            <a:pPr>
              <a:lnSpc>
                <a:spcPts val="1700"/>
              </a:lnSpc>
            </a:pPr>
            <a:r>
              <a:rPr lang="en-US" sz="1600" b="1" dirty="0">
                <a:solidFill>
                  <a:srgbClr val="007A37"/>
                </a:solidFill>
              </a:rPr>
              <a:t>1	0	1	1		31.25 </a:t>
            </a:r>
            <a:r>
              <a:rPr lang="en-US" sz="1600" b="1" dirty="0" err="1">
                <a:solidFill>
                  <a:srgbClr val="007A37"/>
                </a:solidFill>
              </a:rPr>
              <a:t>ms</a:t>
            </a:r>
            <a:r>
              <a:rPr lang="en-US" sz="1600" b="1" dirty="0">
                <a:solidFill>
                  <a:srgbClr val="007A37"/>
                </a:solidFill>
              </a:rPr>
              <a:t>		32 Hz</a:t>
            </a:r>
          </a:p>
          <a:p>
            <a:pPr>
              <a:lnSpc>
                <a:spcPts val="1700"/>
              </a:lnSpc>
            </a:pPr>
            <a:r>
              <a:rPr lang="en-US" sz="1600" b="1" dirty="0">
                <a:solidFill>
                  <a:srgbClr val="007A37"/>
                </a:solidFill>
              </a:rPr>
              <a:t>1	1	0	0		62.5 </a:t>
            </a:r>
            <a:r>
              <a:rPr lang="en-US" sz="1600" b="1" dirty="0" err="1">
                <a:solidFill>
                  <a:srgbClr val="007A37"/>
                </a:solidFill>
              </a:rPr>
              <a:t>ms</a:t>
            </a:r>
            <a:r>
              <a:rPr lang="en-US" sz="1600" b="1" dirty="0">
                <a:solidFill>
                  <a:srgbClr val="007A37"/>
                </a:solidFill>
              </a:rPr>
              <a:t>		16 Hz</a:t>
            </a:r>
          </a:p>
          <a:p>
            <a:pPr>
              <a:lnSpc>
                <a:spcPts val="1700"/>
              </a:lnSpc>
            </a:pPr>
            <a:r>
              <a:rPr lang="en-US" sz="1600" b="1" dirty="0">
                <a:solidFill>
                  <a:srgbClr val="007A37"/>
                </a:solidFill>
              </a:rPr>
              <a:t>1	1	0	1		125 </a:t>
            </a:r>
            <a:r>
              <a:rPr lang="en-US" sz="1600" b="1" dirty="0" err="1">
                <a:solidFill>
                  <a:srgbClr val="007A37"/>
                </a:solidFill>
              </a:rPr>
              <a:t>ms</a:t>
            </a:r>
            <a:r>
              <a:rPr lang="en-US" sz="1600" b="1" dirty="0">
                <a:solidFill>
                  <a:srgbClr val="007A37"/>
                </a:solidFill>
              </a:rPr>
              <a:t>		8 Hz</a:t>
            </a:r>
          </a:p>
          <a:p>
            <a:pPr>
              <a:lnSpc>
                <a:spcPts val="1700"/>
              </a:lnSpc>
            </a:pPr>
            <a:r>
              <a:rPr lang="en-US" sz="1600" b="1" dirty="0">
                <a:solidFill>
                  <a:srgbClr val="007A37"/>
                </a:solidFill>
              </a:rPr>
              <a:t>1	1	1	0		250 </a:t>
            </a:r>
            <a:r>
              <a:rPr lang="en-US" sz="1600" b="1" dirty="0" err="1">
                <a:solidFill>
                  <a:srgbClr val="007A37"/>
                </a:solidFill>
              </a:rPr>
              <a:t>ms</a:t>
            </a:r>
            <a:r>
              <a:rPr lang="en-US" sz="1600" b="1" dirty="0">
                <a:solidFill>
                  <a:srgbClr val="007A37"/>
                </a:solidFill>
              </a:rPr>
              <a:t>		4 Hz</a:t>
            </a:r>
          </a:p>
          <a:p>
            <a:pPr>
              <a:lnSpc>
                <a:spcPts val="1700"/>
              </a:lnSpc>
            </a:pPr>
            <a:r>
              <a:rPr lang="en-US" sz="1600" b="1" dirty="0">
                <a:solidFill>
                  <a:srgbClr val="007A37"/>
                </a:solidFill>
              </a:rPr>
              <a:t>1	1	1	1		500 </a:t>
            </a:r>
            <a:r>
              <a:rPr lang="en-US" sz="1600" b="1" dirty="0" err="1">
                <a:solidFill>
                  <a:srgbClr val="007A37"/>
                </a:solidFill>
              </a:rPr>
              <a:t>ms</a:t>
            </a:r>
            <a:r>
              <a:rPr lang="en-US" sz="1600" b="1" dirty="0">
                <a:solidFill>
                  <a:srgbClr val="007A37"/>
                </a:solidFill>
              </a:rPr>
              <a:t>		2 Hz </a:t>
            </a:r>
          </a:p>
        </p:txBody>
      </p:sp>
      <p:pic>
        <p:nvPicPr>
          <p:cNvPr id="3" name="Picture 2">
            <a:extLst>
              <a:ext uri="{FF2B5EF4-FFF2-40B4-BE49-F238E27FC236}">
                <a16:creationId xmlns:a16="http://schemas.microsoft.com/office/drawing/2014/main" id="{9F9BA42B-4093-4121-8A54-10C1ACFAC6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2967" y="342523"/>
            <a:ext cx="8307645" cy="833535"/>
          </a:xfrm>
          <a:prstGeom prst="rect">
            <a:avLst/>
          </a:prstGeom>
        </p:spPr>
      </p:pic>
    </p:spTree>
    <p:extLst>
      <p:ext uri="{BB962C8B-B14F-4D97-AF65-F5344CB8AC3E}">
        <p14:creationId xmlns:p14="http://schemas.microsoft.com/office/powerpoint/2010/main" val="201932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animBg="1"/>
      <p:bldP spid="1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2165</TotalTime>
  <Words>1809</Words>
  <Application>Microsoft Office PowerPoint</Application>
  <PresentationFormat>Widescreen</PresentationFormat>
  <Paragraphs>126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273</cp:revision>
  <dcterms:created xsi:type="dcterms:W3CDTF">2021-12-24T07:30:16Z</dcterms:created>
  <dcterms:modified xsi:type="dcterms:W3CDTF">2022-01-24T12:41:33Z</dcterms:modified>
</cp:coreProperties>
</file>