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notesMasterIdLst>
    <p:notesMasterId r:id="rId30"/>
  </p:notesMasterIdLst>
  <p:sldIdLst>
    <p:sldId id="273" r:id="rId2"/>
    <p:sldId id="256" r:id="rId3"/>
    <p:sldId id="257" r:id="rId4"/>
    <p:sldId id="258" r:id="rId5"/>
    <p:sldId id="547" r:id="rId6"/>
    <p:sldId id="368" r:id="rId7"/>
    <p:sldId id="462" r:id="rId8"/>
    <p:sldId id="553" r:id="rId9"/>
    <p:sldId id="522" r:id="rId10"/>
    <p:sldId id="523" r:id="rId11"/>
    <p:sldId id="524" r:id="rId12"/>
    <p:sldId id="548" r:id="rId13"/>
    <p:sldId id="550" r:id="rId14"/>
    <p:sldId id="551" r:id="rId15"/>
    <p:sldId id="552" r:id="rId16"/>
    <p:sldId id="554" r:id="rId17"/>
    <p:sldId id="555" r:id="rId18"/>
    <p:sldId id="556" r:id="rId19"/>
    <p:sldId id="525" r:id="rId20"/>
    <p:sldId id="526" r:id="rId21"/>
    <p:sldId id="527" r:id="rId22"/>
    <p:sldId id="557" r:id="rId23"/>
    <p:sldId id="558" r:id="rId24"/>
    <p:sldId id="559" r:id="rId25"/>
    <p:sldId id="562" r:id="rId26"/>
    <p:sldId id="560" r:id="rId27"/>
    <p:sldId id="528" r:id="rId28"/>
    <p:sldId id="56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A37"/>
    <a:srgbClr val="004620"/>
    <a:srgbClr val="65FFAB"/>
    <a:srgbClr val="CC3300"/>
    <a:srgbClr val="FF44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C72400-3D7E-440D-9EA4-340B6948EFC7}" type="datetimeFigureOut">
              <a:rPr lang="en-US" smtClean="0"/>
              <a:t>1/24/2022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1315A5-469A-4287-94FC-053411E55871}" type="slidenum">
              <a:rPr lang="en-US" smtClean="0"/>
              <a:t>‹#›</a:t>
            </a:fld>
            <a:endParaRPr lang="en-US"/>
          </a:p>
        </p:txBody>
      </p:sp>
    </p:spTree>
    <p:extLst>
      <p:ext uri="{BB962C8B-B14F-4D97-AF65-F5344CB8AC3E}">
        <p14:creationId xmlns:p14="http://schemas.microsoft.com/office/powerpoint/2010/main" val="2124014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EA1-B942-4105-B780-AA6C61DD62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ED8410-E9AB-4A80-BB9A-E3A6E3271E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FF2968-7F1C-42FC-AFB1-9B32C6A0488B}"/>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5" name="Footer Placeholder 4">
            <a:extLst>
              <a:ext uri="{FF2B5EF4-FFF2-40B4-BE49-F238E27FC236}">
                <a16:creationId xmlns:a16="http://schemas.microsoft.com/office/drawing/2014/main" id="{BA99A284-56BC-4FC1-A400-42D081937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E2E14-048B-4BDE-A400-A8B4D97E4B8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93647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4F218-30FC-44E8-9D16-0F00FA18C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236FA2-EEF2-44EC-A633-201B006A05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D99C7E-0DBA-4793-91C9-84ADCA9D7D64}"/>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5" name="Footer Placeholder 4">
            <a:extLst>
              <a:ext uri="{FF2B5EF4-FFF2-40B4-BE49-F238E27FC236}">
                <a16:creationId xmlns:a16="http://schemas.microsoft.com/office/drawing/2014/main" id="{6A9873C3-6EEF-4638-9F4D-35A5ED78E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D79E4-E955-42EA-9FFC-F59B57EB3B1F}"/>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862613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240F-92C2-40DF-AA68-ACDE501AF0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ADAB4D-24B0-41B7-A749-0CCCFAA88F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8BAACE-EDC7-40FD-89D4-C20D07AAF04B}"/>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5" name="Footer Placeholder 4">
            <a:extLst>
              <a:ext uri="{FF2B5EF4-FFF2-40B4-BE49-F238E27FC236}">
                <a16:creationId xmlns:a16="http://schemas.microsoft.com/office/drawing/2014/main" id="{4A659CB7-3965-4EC9-BB27-3C56540132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B57475-5568-4B32-A941-7E2BAA54B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3398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1F24-DB25-4ED6-9B6A-52FD23202D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696F65-D8AD-425B-B8FE-39F68D53E4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905CCF-9B28-43A2-8F24-52C7BFE8F6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BFAE70-89B6-4E4A-95D1-E12F9266A6AD}"/>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6" name="Footer Placeholder 5">
            <a:extLst>
              <a:ext uri="{FF2B5EF4-FFF2-40B4-BE49-F238E27FC236}">
                <a16:creationId xmlns:a16="http://schemas.microsoft.com/office/drawing/2014/main" id="{E33AB15E-F5A7-461D-8A0D-CDB81ACA95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A2958-D4F3-435C-8142-47605F279E9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602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558F8-198F-4434-A132-09ECFB4430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15A783-B685-42F5-A30E-27E7977F3B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FF1C60-0F6F-4109-AFFE-B9487761F3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3B96CD-25CD-439E-B6E6-C84C3685B8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D748D5-47C4-4749-9B40-9F3F7E4D1D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1208C3-1B0D-418B-98BE-EE83E2DD1A6F}"/>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8" name="Footer Placeholder 7">
            <a:extLst>
              <a:ext uri="{FF2B5EF4-FFF2-40B4-BE49-F238E27FC236}">
                <a16:creationId xmlns:a16="http://schemas.microsoft.com/office/drawing/2014/main" id="{AB85FD22-E0EF-47FD-BDFA-4DE3A771CE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B7E6D0-175F-49B4-8635-FF7663F73273}"/>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129422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1386-720D-4B6D-8A7C-C63FCF7590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48BE7-499A-41B9-8210-EA417E0B244D}"/>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4" name="Footer Placeholder 3">
            <a:extLst>
              <a:ext uri="{FF2B5EF4-FFF2-40B4-BE49-F238E27FC236}">
                <a16:creationId xmlns:a16="http://schemas.microsoft.com/office/drawing/2014/main" id="{6E8C1033-0E84-4C11-A608-64AA65FCC2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095E14-D7F1-4558-9D6D-C864D66BF04B}"/>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856658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16908A-7C97-4B84-8E24-B7DAE0A5D2B9}"/>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3" name="Footer Placeholder 2">
            <a:extLst>
              <a:ext uri="{FF2B5EF4-FFF2-40B4-BE49-F238E27FC236}">
                <a16:creationId xmlns:a16="http://schemas.microsoft.com/office/drawing/2014/main" id="{12CE7DC2-D6CB-4AA2-B637-DE5B49E5DB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88BD0E-2FC1-499B-B295-01C45C132E25}"/>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25829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FC19-7435-4813-A9B9-6EA19C23E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77EDBB-01A5-48AC-99F5-6E1F7069F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7A22B8-E25D-490A-BD7F-37431E55B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E8E724-2AC7-416E-B8D5-EB99F574F21C}"/>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6" name="Footer Placeholder 5">
            <a:extLst>
              <a:ext uri="{FF2B5EF4-FFF2-40B4-BE49-F238E27FC236}">
                <a16:creationId xmlns:a16="http://schemas.microsoft.com/office/drawing/2014/main" id="{238FE5CE-FBC7-4597-B74C-3AB5E8BF6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272EF-B660-44AC-A66B-6EDD00C50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86815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96CA-C001-4815-975A-229C32560A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F575CB-F7E4-49A7-AD73-80C3DEC3ED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ED32D-BE05-44E1-87D9-1A8C9E250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0A09B3-A8C0-467C-92A6-03DBDF1CE9AF}"/>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6" name="Footer Placeholder 5">
            <a:extLst>
              <a:ext uri="{FF2B5EF4-FFF2-40B4-BE49-F238E27FC236}">
                <a16:creationId xmlns:a16="http://schemas.microsoft.com/office/drawing/2014/main" id="{51C445CF-13AE-4F7A-963B-408B58007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E03878-CDAC-4307-9C4C-6B756A292EF6}"/>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140167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FE2E-C0F7-4C5C-9CEA-D28CAF746B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AFFC02-D00B-40EF-A92A-99EE353FEF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C0520-4F6A-4645-ACF2-633F2B8BAFE5}"/>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5" name="Footer Placeholder 4">
            <a:extLst>
              <a:ext uri="{FF2B5EF4-FFF2-40B4-BE49-F238E27FC236}">
                <a16:creationId xmlns:a16="http://schemas.microsoft.com/office/drawing/2014/main" id="{9C128E26-4B24-4EB8-9B99-E9742BE1A1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B4648B-63DE-4DE5-ACB2-F06C6BB389E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61074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D4BD0A-36E0-4A67-935D-0CFFB59019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6CBB32-FF68-4AC7-8A6A-9CA9A77329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85DC6-5CBF-4043-ADF2-B93127769434}"/>
              </a:ext>
            </a:extLst>
          </p:cNvPr>
          <p:cNvSpPr>
            <a:spLocks noGrp="1"/>
          </p:cNvSpPr>
          <p:nvPr>
            <p:ph type="dt" sz="half" idx="10"/>
          </p:nvPr>
        </p:nvSpPr>
        <p:spPr/>
        <p:txBody>
          <a:bodyPr/>
          <a:lstStyle/>
          <a:p>
            <a:fld id="{D465AAC8-2092-48F0-B34D-B8CCCF906370}" type="datetimeFigureOut">
              <a:rPr lang="en-US" smtClean="0"/>
              <a:t>1/24/2022</a:t>
            </a:fld>
            <a:endParaRPr lang="en-US"/>
          </a:p>
        </p:txBody>
      </p:sp>
      <p:sp>
        <p:nvSpPr>
          <p:cNvPr id="5" name="Footer Placeholder 4">
            <a:extLst>
              <a:ext uri="{FF2B5EF4-FFF2-40B4-BE49-F238E27FC236}">
                <a16:creationId xmlns:a16="http://schemas.microsoft.com/office/drawing/2014/main" id="{DFA9EDF2-3D5C-40A4-AD02-AB4ECC9C9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93139-6470-4812-BC98-5DD6B0171BC4}"/>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5733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19D57F-0FC2-43FA-B8BD-D62AD90D33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EF4C3D-DE58-495A-9861-2CB879B7F3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CB979-A5AB-4BDD-83A3-ED8ADE7FF3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65AAC8-2092-48F0-B34D-B8CCCF906370}" type="datetimeFigureOut">
              <a:rPr lang="en-US" smtClean="0"/>
              <a:t>1/24/2022</a:t>
            </a:fld>
            <a:endParaRPr lang="en-US"/>
          </a:p>
        </p:txBody>
      </p:sp>
      <p:sp>
        <p:nvSpPr>
          <p:cNvPr id="5" name="Footer Placeholder 4">
            <a:extLst>
              <a:ext uri="{FF2B5EF4-FFF2-40B4-BE49-F238E27FC236}">
                <a16:creationId xmlns:a16="http://schemas.microsoft.com/office/drawing/2014/main" id="{96D044F0-88E5-4431-B4B6-2DCA9574FB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EAC9FE-E377-4D29-8348-7274FBE324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4D3988-B388-488A-8082-C4476728DA82}" type="slidenum">
              <a:rPr lang="en-US" smtClean="0"/>
              <a:t>‹#›</a:t>
            </a:fld>
            <a:endParaRPr lang="en-US"/>
          </a:p>
        </p:txBody>
      </p:sp>
    </p:spTree>
    <p:extLst>
      <p:ext uri="{BB962C8B-B14F-4D97-AF65-F5344CB8AC3E}">
        <p14:creationId xmlns:p14="http://schemas.microsoft.com/office/powerpoint/2010/main" val="4193298152"/>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00D4B26-D679-4FB4-B936-3F88F1915D32}"/>
              </a:ext>
            </a:extLst>
          </p:cNvPr>
          <p:cNvSpPr/>
          <p:nvPr/>
        </p:nvSpPr>
        <p:spPr>
          <a:xfrm>
            <a:off x="0" y="0"/>
            <a:ext cx="12192000" cy="6858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4FEFEDF-5770-40AF-B49C-5BA88A191546}"/>
              </a:ext>
            </a:extLst>
          </p:cNvPr>
          <p:cNvSpPr txBox="1"/>
          <p:nvPr/>
        </p:nvSpPr>
        <p:spPr>
          <a:xfrm>
            <a:off x="373625" y="1322268"/>
            <a:ext cx="6985819" cy="2123658"/>
          </a:xfrm>
          <a:prstGeom prst="rect">
            <a:avLst/>
          </a:prstGeom>
          <a:noFill/>
        </p:spPr>
        <p:txBody>
          <a:bodyPr wrap="square" rtlCol="0">
            <a:spAutoFit/>
          </a:bodyPr>
          <a:lstStyle/>
          <a:p>
            <a:pPr algn="ctr"/>
            <a:r>
              <a:rPr lang="en-US" sz="4400" b="1" dirty="0"/>
              <a:t>THE 8051</a:t>
            </a:r>
          </a:p>
          <a:p>
            <a:pPr algn="ctr"/>
            <a:r>
              <a:rPr lang="en-US" sz="4400" b="1" dirty="0"/>
              <a:t>MICROCONTROLLER &amp; Embedded Systems</a:t>
            </a:r>
          </a:p>
        </p:txBody>
      </p:sp>
      <p:sp>
        <p:nvSpPr>
          <p:cNvPr id="5" name="TextBox 4">
            <a:extLst>
              <a:ext uri="{FF2B5EF4-FFF2-40B4-BE49-F238E27FC236}">
                <a16:creationId xmlns:a16="http://schemas.microsoft.com/office/drawing/2014/main" id="{3C3433A4-5538-42A5-8C39-9A740F184335}"/>
              </a:ext>
            </a:extLst>
          </p:cNvPr>
          <p:cNvSpPr txBox="1"/>
          <p:nvPr/>
        </p:nvSpPr>
        <p:spPr>
          <a:xfrm>
            <a:off x="11982" y="3837801"/>
            <a:ext cx="7492181" cy="830997"/>
          </a:xfrm>
          <a:prstGeom prst="rect">
            <a:avLst/>
          </a:prstGeom>
          <a:noFill/>
        </p:spPr>
        <p:txBody>
          <a:bodyPr wrap="square" rtlCol="0">
            <a:spAutoFit/>
          </a:bodyPr>
          <a:lstStyle/>
          <a:p>
            <a:pPr algn="ctr"/>
            <a:r>
              <a:rPr lang="en-US" sz="2400" b="1" i="0" dirty="0">
                <a:solidFill>
                  <a:srgbClr val="004620"/>
                </a:solidFill>
                <a:effectLst/>
              </a:rPr>
              <a:t>Muhammad Ali </a:t>
            </a:r>
            <a:r>
              <a:rPr lang="en-US" sz="2400" b="1" i="0" dirty="0" err="1">
                <a:solidFill>
                  <a:srgbClr val="004620"/>
                </a:solidFill>
                <a:effectLst/>
              </a:rPr>
              <a:t>Mazidi</a:t>
            </a:r>
            <a:r>
              <a:rPr lang="en-US" sz="2400" b="1" i="0" dirty="0">
                <a:solidFill>
                  <a:srgbClr val="004620"/>
                </a:solidFill>
                <a:effectLst/>
              </a:rPr>
              <a:t>, Janice </a:t>
            </a:r>
            <a:r>
              <a:rPr lang="en-US" sz="2400" b="1" i="0" dirty="0" err="1">
                <a:solidFill>
                  <a:srgbClr val="004620"/>
                </a:solidFill>
                <a:effectLst/>
              </a:rPr>
              <a:t>Mazidi</a:t>
            </a:r>
            <a:r>
              <a:rPr lang="en-US" sz="2400" b="1" dirty="0">
                <a:solidFill>
                  <a:srgbClr val="004620"/>
                </a:solidFill>
              </a:rPr>
              <a:t> </a:t>
            </a:r>
          </a:p>
          <a:p>
            <a:pPr algn="ctr"/>
            <a:r>
              <a:rPr lang="en-US" sz="2400" b="1" dirty="0">
                <a:solidFill>
                  <a:srgbClr val="004620"/>
                </a:solidFill>
              </a:rPr>
              <a:t>&amp; </a:t>
            </a:r>
            <a:r>
              <a:rPr lang="en-US" sz="2400" b="1" i="0" dirty="0" err="1">
                <a:solidFill>
                  <a:srgbClr val="004620"/>
                </a:solidFill>
                <a:effectLst/>
              </a:rPr>
              <a:t>Rolin</a:t>
            </a:r>
            <a:r>
              <a:rPr lang="en-US" sz="2400" b="1" i="0" dirty="0">
                <a:solidFill>
                  <a:srgbClr val="004620"/>
                </a:solidFill>
                <a:effectLst/>
              </a:rPr>
              <a:t> McKinlay</a:t>
            </a:r>
            <a:endParaRPr lang="en-US" sz="2400" b="1" dirty="0">
              <a:solidFill>
                <a:srgbClr val="004620"/>
              </a:solidFill>
            </a:endParaRPr>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5" y="3800510"/>
            <a:ext cx="6469626"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pic>
        <p:nvPicPr>
          <p:cNvPr id="8" name="Picture 7">
            <a:extLst>
              <a:ext uri="{FF2B5EF4-FFF2-40B4-BE49-F238E27FC236}">
                <a16:creationId xmlns:a16="http://schemas.microsoft.com/office/drawing/2014/main" id="{574BD9BB-EABB-49FE-ACF4-2C4E151BD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6145" y="715911"/>
            <a:ext cx="3619500" cy="4762500"/>
          </a:xfrm>
          <a:prstGeom prst="rect">
            <a:avLst/>
          </a:prstGeom>
        </p:spPr>
      </p:pic>
    </p:spTree>
    <p:extLst>
      <p:ext uri="{BB962C8B-B14F-4D97-AF65-F5344CB8AC3E}">
        <p14:creationId xmlns:p14="http://schemas.microsoft.com/office/powerpoint/2010/main" val="108110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FEFEDF-5770-40AF-B49C-5BA88A191546}"/>
              </a:ext>
            </a:extLst>
          </p:cNvPr>
          <p:cNvSpPr txBox="1"/>
          <p:nvPr/>
        </p:nvSpPr>
        <p:spPr>
          <a:xfrm>
            <a:off x="0" y="1325799"/>
            <a:ext cx="12192000" cy="2862322"/>
          </a:xfrm>
          <a:prstGeom prst="rect">
            <a:avLst/>
          </a:prstGeom>
          <a:noFill/>
        </p:spPr>
        <p:txBody>
          <a:bodyPr wrap="square" rtlCol="0">
            <a:spAutoFit/>
          </a:bodyPr>
          <a:lstStyle/>
          <a:p>
            <a:pPr algn="ctr"/>
            <a:r>
              <a:rPr lang="en-US" sz="6000" b="1" dirty="0"/>
              <a:t>RELAY, </a:t>
            </a:r>
          </a:p>
          <a:p>
            <a:pPr algn="ctr"/>
            <a:r>
              <a:rPr lang="en-US" sz="6000" b="1" dirty="0"/>
              <a:t>OPTOISOLATOR, </a:t>
            </a:r>
          </a:p>
          <a:p>
            <a:pPr algn="ctr"/>
            <a:r>
              <a:rPr lang="en-US" sz="6000" b="1" dirty="0"/>
              <a:t>AND STEPPER MOTOR</a:t>
            </a:r>
          </a:p>
        </p:txBody>
      </p:sp>
      <p:sp>
        <p:nvSpPr>
          <p:cNvPr id="5" name="TextBox 4">
            <a:extLst>
              <a:ext uri="{FF2B5EF4-FFF2-40B4-BE49-F238E27FC236}">
                <a16:creationId xmlns:a16="http://schemas.microsoft.com/office/drawing/2014/main" id="{3C3433A4-5538-42A5-8C39-9A740F184335}"/>
              </a:ext>
            </a:extLst>
          </p:cNvPr>
          <p:cNvSpPr txBox="1"/>
          <p:nvPr/>
        </p:nvSpPr>
        <p:spPr>
          <a:xfrm>
            <a:off x="0" y="4734232"/>
            <a:ext cx="12192000" cy="830997"/>
          </a:xfrm>
          <a:prstGeom prst="rect">
            <a:avLst/>
          </a:prstGeom>
          <a:noFill/>
        </p:spPr>
        <p:txBody>
          <a:bodyPr wrap="square" rtlCol="0">
            <a:spAutoFit/>
          </a:bodyPr>
          <a:lstStyle/>
          <a:p>
            <a:pPr algn="ctr"/>
            <a:r>
              <a:rPr lang="en-US" sz="4800" b="1" dirty="0">
                <a:solidFill>
                  <a:srgbClr val="007A37"/>
                </a:solidFill>
              </a:rPr>
              <a:t>Chapter 15</a:t>
            </a:r>
          </a:p>
        </p:txBody>
      </p:sp>
      <p:sp>
        <p:nvSpPr>
          <p:cNvPr id="6" name="Rectangle 5">
            <a:extLst>
              <a:ext uri="{FF2B5EF4-FFF2-40B4-BE49-F238E27FC236}">
                <a16:creationId xmlns:a16="http://schemas.microsoft.com/office/drawing/2014/main" id="{400D4B26-D679-4FB4-B936-3F88F1915D32}"/>
              </a:ext>
            </a:extLst>
          </p:cNvPr>
          <p:cNvSpPr/>
          <p:nvPr/>
        </p:nvSpPr>
        <p:spPr>
          <a:xfrm>
            <a:off x="0" y="6032090"/>
            <a:ext cx="12192000" cy="82591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6" y="4269237"/>
            <a:ext cx="11444748"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080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950617"/>
            <a:ext cx="10854813" cy="3170099"/>
          </a:xfrm>
          <a:prstGeom prst="rect">
            <a:avLst/>
          </a:prstGeom>
          <a:noFill/>
        </p:spPr>
        <p:txBody>
          <a:bodyPr wrap="square" rtlCol="0">
            <a:spAutoFit/>
          </a:bodyPr>
          <a:lstStyle/>
          <a:p>
            <a:pPr>
              <a:lnSpc>
                <a:spcPts val="2400"/>
              </a:lnSpc>
            </a:pPr>
            <a:r>
              <a:rPr lang="en-US" sz="2200" b="1" dirty="0"/>
              <a:t>	</a:t>
            </a:r>
            <a:r>
              <a:rPr lang="en-US" sz="2200" b="1" dirty="0">
                <a:solidFill>
                  <a:srgbClr val="004620"/>
                </a:solidFill>
              </a:rPr>
              <a:t> &gt;&gt;</a:t>
            </a:r>
            <a:r>
              <a:rPr lang="en-US" sz="2200" b="1" dirty="0"/>
              <a:t> 	Describe the basic operation of a relay</a:t>
            </a:r>
          </a:p>
          <a:p>
            <a:pPr>
              <a:lnSpc>
                <a:spcPts val="2400"/>
              </a:lnSpc>
            </a:pPr>
            <a:r>
              <a:rPr lang="en-US" sz="2200" b="1" dirty="0"/>
              <a:t>	</a:t>
            </a:r>
            <a:r>
              <a:rPr lang="en-US" sz="2200" b="1" dirty="0">
                <a:solidFill>
                  <a:srgbClr val="004620"/>
                </a:solidFill>
              </a:rPr>
              <a:t> &gt;&gt;</a:t>
            </a:r>
            <a:r>
              <a:rPr lang="en-US" sz="2200" b="1" dirty="0"/>
              <a:t> 	Interface the 8051 with a relay</a:t>
            </a:r>
          </a:p>
          <a:p>
            <a:pPr>
              <a:lnSpc>
                <a:spcPts val="2400"/>
              </a:lnSpc>
            </a:pPr>
            <a:r>
              <a:rPr lang="en-US" sz="2200" b="1" dirty="0"/>
              <a:t>	</a:t>
            </a:r>
            <a:r>
              <a:rPr lang="en-US" sz="2200" b="1" dirty="0">
                <a:solidFill>
                  <a:srgbClr val="004620"/>
                </a:solidFill>
              </a:rPr>
              <a:t> &gt;&gt;</a:t>
            </a:r>
            <a:r>
              <a:rPr lang="en-US" sz="2200" b="1" dirty="0"/>
              <a:t> 	Describe the basic operation of an </a:t>
            </a:r>
            <a:r>
              <a:rPr lang="en-US" sz="2200" b="1" dirty="0" err="1"/>
              <a:t>optoisolator</a:t>
            </a:r>
            <a:endParaRPr lang="en-US" sz="2200" b="1" dirty="0"/>
          </a:p>
          <a:p>
            <a:pPr>
              <a:lnSpc>
                <a:spcPts val="2400"/>
              </a:lnSpc>
            </a:pPr>
            <a:r>
              <a:rPr lang="en-US" sz="2200" b="1" dirty="0"/>
              <a:t>	</a:t>
            </a:r>
            <a:r>
              <a:rPr lang="en-US" sz="2200" b="1" dirty="0">
                <a:solidFill>
                  <a:srgbClr val="004620"/>
                </a:solidFill>
              </a:rPr>
              <a:t> &gt;&gt;</a:t>
            </a:r>
            <a:r>
              <a:rPr lang="en-US" sz="2200" b="1" dirty="0"/>
              <a:t> 	Interface the 8051 with an </a:t>
            </a:r>
            <a:r>
              <a:rPr lang="en-US" sz="2200" b="1" dirty="0" err="1"/>
              <a:t>optoisolator</a:t>
            </a:r>
            <a:endParaRPr lang="en-US" sz="2200" b="1" dirty="0"/>
          </a:p>
          <a:p>
            <a:pPr>
              <a:lnSpc>
                <a:spcPts val="2400"/>
              </a:lnSpc>
            </a:pPr>
            <a:r>
              <a:rPr lang="en-US" sz="2200" b="1" dirty="0"/>
              <a:t>	</a:t>
            </a:r>
            <a:r>
              <a:rPr lang="en-US" sz="2200" b="1" dirty="0">
                <a:solidFill>
                  <a:srgbClr val="004620"/>
                </a:solidFill>
              </a:rPr>
              <a:t> &gt;&gt;</a:t>
            </a:r>
            <a:r>
              <a:rPr lang="en-US" sz="2200" b="1" dirty="0"/>
              <a:t> 	Describe the basic operation of a stepper motor</a:t>
            </a:r>
          </a:p>
          <a:p>
            <a:pPr>
              <a:lnSpc>
                <a:spcPts val="2400"/>
              </a:lnSpc>
            </a:pPr>
            <a:r>
              <a:rPr lang="en-US" sz="2200" b="1" dirty="0"/>
              <a:t>	</a:t>
            </a:r>
            <a:r>
              <a:rPr lang="en-US" sz="2200" b="1" dirty="0">
                <a:solidFill>
                  <a:srgbClr val="004620"/>
                </a:solidFill>
              </a:rPr>
              <a:t> &gt;&gt;</a:t>
            </a:r>
            <a:r>
              <a:rPr lang="en-US" sz="2200" b="1" dirty="0"/>
              <a:t> 	Interface the 8051 with a stepper motor</a:t>
            </a:r>
          </a:p>
          <a:p>
            <a:pPr>
              <a:lnSpc>
                <a:spcPts val="2400"/>
              </a:lnSpc>
            </a:pPr>
            <a:r>
              <a:rPr lang="en-US" sz="2200" b="1" dirty="0"/>
              <a:t>	</a:t>
            </a:r>
            <a:r>
              <a:rPr lang="en-US" sz="2200" b="1" dirty="0">
                <a:solidFill>
                  <a:srgbClr val="004620"/>
                </a:solidFill>
              </a:rPr>
              <a:t> &gt;&gt;</a:t>
            </a:r>
            <a:r>
              <a:rPr lang="en-US" sz="2200" b="1" dirty="0"/>
              <a:t> 	Code 8051 programs to control and operate a stepper motor</a:t>
            </a:r>
          </a:p>
          <a:p>
            <a:pPr>
              <a:lnSpc>
                <a:spcPts val="2400"/>
              </a:lnSpc>
            </a:pPr>
            <a:r>
              <a:rPr lang="en-US" sz="2200" b="1" dirty="0"/>
              <a:t>	</a:t>
            </a:r>
            <a:r>
              <a:rPr lang="en-US" sz="2200" b="1" dirty="0">
                <a:solidFill>
                  <a:srgbClr val="004620"/>
                </a:solidFill>
              </a:rPr>
              <a:t> &gt;&gt;</a:t>
            </a:r>
            <a:r>
              <a:rPr lang="en-US" sz="2200" b="1" dirty="0"/>
              <a:t> 	Define stepper motor operation in terms of step angle, steps</a:t>
            </a:r>
          </a:p>
          <a:p>
            <a:pPr>
              <a:lnSpc>
                <a:spcPts val="2400"/>
              </a:lnSpc>
            </a:pPr>
            <a:r>
              <a:rPr lang="en-US" sz="2200" b="1" dirty="0"/>
              <a:t>		per revolution, tooth pitch, rotation speed, and RPM</a:t>
            </a:r>
          </a:p>
          <a:p>
            <a:pPr>
              <a:lnSpc>
                <a:spcPts val="2400"/>
              </a:lnSpc>
            </a:pPr>
            <a:r>
              <a:rPr lang="en-US" sz="2200" b="1" dirty="0"/>
              <a:t>		</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
        <p:nvSpPr>
          <p:cNvPr id="8" name="TextBox 7">
            <a:extLst>
              <a:ext uri="{FF2B5EF4-FFF2-40B4-BE49-F238E27FC236}">
                <a16:creationId xmlns:a16="http://schemas.microsoft.com/office/drawing/2014/main" id="{24140DEA-4B6D-44C7-BF9C-E734A8680952}"/>
              </a:ext>
            </a:extLst>
          </p:cNvPr>
          <p:cNvSpPr txBox="1"/>
          <p:nvPr/>
        </p:nvSpPr>
        <p:spPr>
          <a:xfrm>
            <a:off x="0" y="1500181"/>
            <a:ext cx="12192000" cy="830997"/>
          </a:xfrm>
          <a:prstGeom prst="rect">
            <a:avLst/>
          </a:prstGeom>
          <a:noFill/>
        </p:spPr>
        <p:txBody>
          <a:bodyPr wrap="square" rtlCol="0">
            <a:spAutoFit/>
          </a:bodyPr>
          <a:lstStyle/>
          <a:p>
            <a:pPr algn="ctr"/>
            <a:r>
              <a:rPr lang="en-US" sz="2400" b="1" dirty="0">
                <a:solidFill>
                  <a:srgbClr val="007A37"/>
                </a:solidFill>
              </a:rPr>
              <a:t>Upon completion of this chapter, you will be able to:</a:t>
            </a:r>
          </a:p>
          <a:p>
            <a:pPr algn="ctr"/>
            <a:endParaRPr lang="en-US" sz="2400" dirty="0">
              <a:solidFill>
                <a:srgbClr val="007A37"/>
              </a:solidFill>
            </a:endParaRPr>
          </a:p>
        </p:txBody>
      </p:sp>
    </p:spTree>
    <p:extLst>
      <p:ext uri="{BB962C8B-B14F-4D97-AF65-F5344CB8AC3E}">
        <p14:creationId xmlns:p14="http://schemas.microsoft.com/office/powerpoint/2010/main" val="299669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507226"/>
            <a:ext cx="10854813" cy="2677656"/>
          </a:xfrm>
          <a:prstGeom prst="rect">
            <a:avLst/>
          </a:prstGeom>
          <a:noFill/>
        </p:spPr>
        <p:txBody>
          <a:bodyPr wrap="square" rtlCol="0">
            <a:spAutoFit/>
          </a:bodyPr>
          <a:lstStyle/>
          <a:p>
            <a:pPr marL="457200" indent="-457200">
              <a:buFont typeface="Arial" panose="020B0604020202020204" pitchFamily="34" charset="0"/>
              <a:buChar char="•"/>
            </a:pPr>
            <a:r>
              <a:rPr lang="en-US" sz="2800" b="1" dirty="0"/>
              <a:t>Stepper motor control and 8051 interfacing with relays, optoisolators, and stepper motors,</a:t>
            </a:r>
          </a:p>
          <a:p>
            <a:pPr marL="457200" indent="-457200">
              <a:buFont typeface="Arial" panose="020B0604020202020204" pitchFamily="34" charset="0"/>
              <a:buChar char="•"/>
            </a:pPr>
            <a:r>
              <a:rPr lang="en-US" sz="2800" b="1" dirty="0"/>
              <a:t>Section 15.1, the basics of relays and optoisolators and their interfacing with the 8051,</a:t>
            </a:r>
          </a:p>
          <a:p>
            <a:pPr marL="457200" indent="-457200">
              <a:buFont typeface="Arial" panose="020B0604020202020204" pitchFamily="34" charset="0"/>
              <a:buChar char="•"/>
            </a:pPr>
            <a:r>
              <a:rPr lang="en-US" sz="2800" b="1" dirty="0"/>
              <a:t>Section 15.2, stepper motor interfacing with the 8051,</a:t>
            </a:r>
          </a:p>
          <a:p>
            <a:pPr marL="457200" indent="-457200">
              <a:buFont typeface="Arial" panose="020B0604020202020204" pitchFamily="34" charset="0"/>
              <a:buChar char="•"/>
            </a:pPr>
            <a:r>
              <a:rPr lang="en-US" sz="2800" b="1" dirty="0"/>
              <a:t>Both Assembly and C is used in the programming examples</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Tree>
    <p:extLst>
      <p:ext uri="{BB962C8B-B14F-4D97-AF65-F5344CB8AC3E}">
        <p14:creationId xmlns:p14="http://schemas.microsoft.com/office/powerpoint/2010/main" val="38717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307257" y="2816943"/>
            <a:ext cx="11577483" cy="2271252"/>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98A6071F-8061-4722-B88C-B5EBF59EAFEF}"/>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15-1: Selected DIP Relay Characteristics (www.Jameco.com) </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E99928E-97E6-4CD0-A967-98C30D086C0A}"/>
              </a:ext>
            </a:extLst>
          </p:cNvPr>
          <p:cNvSpPr txBox="1"/>
          <p:nvPr/>
        </p:nvSpPr>
        <p:spPr>
          <a:xfrm>
            <a:off x="948813" y="2983073"/>
            <a:ext cx="10702414" cy="1938992"/>
          </a:xfrm>
          <a:prstGeom prst="rect">
            <a:avLst/>
          </a:prstGeom>
          <a:noFill/>
        </p:spPr>
        <p:txBody>
          <a:bodyPr wrap="square">
            <a:spAutoFit/>
          </a:bodyPr>
          <a:lstStyle/>
          <a:p>
            <a:r>
              <a:rPr lang="en-US" sz="2000" b="1" u="sng" dirty="0">
                <a:solidFill>
                  <a:srgbClr val="004620"/>
                </a:solidFill>
              </a:rPr>
              <a:t>Part No.	      	Contact Form	Coil Volts	Coil Ohms	Contact Volts-Current	</a:t>
            </a:r>
          </a:p>
          <a:p>
            <a:r>
              <a:rPr lang="en-US" sz="2000" b="1" u="sng" dirty="0">
                <a:solidFill>
                  <a:srgbClr val="007A37"/>
                </a:solidFill>
              </a:rPr>
              <a:t>106462CP	SPST-NO	5VDC		500		100VDC-0.5A		</a:t>
            </a:r>
          </a:p>
          <a:p>
            <a:r>
              <a:rPr lang="en-US" sz="2000" b="1" u="sng" dirty="0">
                <a:solidFill>
                  <a:srgbClr val="007A37"/>
                </a:solidFill>
              </a:rPr>
              <a:t>138430CP	SPST-NO	5VDC		500		100VDC-0.5A		</a:t>
            </a:r>
          </a:p>
          <a:p>
            <a:r>
              <a:rPr lang="en-US" sz="2000" b="1" u="sng" dirty="0">
                <a:solidFill>
                  <a:srgbClr val="007A37"/>
                </a:solidFill>
              </a:rPr>
              <a:t>106471CP	SPST-NO	12VDC		1000		100VDC-0.5A		</a:t>
            </a:r>
          </a:p>
          <a:p>
            <a:r>
              <a:rPr lang="en-US" sz="2000" b="1" u="sng" dirty="0">
                <a:solidFill>
                  <a:srgbClr val="007A37"/>
                </a:solidFill>
              </a:rPr>
              <a:t>138448CP	SPST-NO	12VDC		1000		100VDC-0.5A		</a:t>
            </a:r>
          </a:p>
          <a:p>
            <a:r>
              <a:rPr lang="en-US" sz="2000" b="1" u="sng" dirty="0">
                <a:solidFill>
                  <a:srgbClr val="007A37"/>
                </a:solidFill>
              </a:rPr>
              <a:t>129875CP	DPDT		5VDC		62.5		30VDC-1A</a:t>
            </a:r>
            <a:r>
              <a:rPr lang="en-US" sz="2000" b="1" u="sng" dirty="0">
                <a:solidFill>
                  <a:srgbClr val="004620"/>
                </a:solidFill>
              </a:rPr>
              <a:t>		</a:t>
            </a:r>
            <a:endParaRPr lang="en-US" sz="2000" b="1" u="sng" dirty="0">
              <a:solidFill>
                <a:srgbClr val="007A37"/>
              </a:solidFill>
            </a:endParaRPr>
          </a:p>
        </p:txBody>
      </p:sp>
    </p:spTree>
    <p:extLst>
      <p:ext uri="{BB962C8B-B14F-4D97-AF65-F5344CB8AC3E}">
        <p14:creationId xmlns:p14="http://schemas.microsoft.com/office/powerpoint/2010/main" val="172541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outVertical)">
                                      <p:cBhvr>
                                        <p:cTn id="14" dur="500"/>
                                        <p:tgtEl>
                                          <p:spTgt spid="8"/>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4848054" y="132735"/>
            <a:ext cx="7068643" cy="641136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98A6071F-8061-4722-B88C-B5EBF59EAFEF}"/>
              </a:ext>
            </a:extLst>
          </p:cNvPr>
          <p:cNvSpPr txBox="1"/>
          <p:nvPr/>
        </p:nvSpPr>
        <p:spPr>
          <a:xfrm>
            <a:off x="474407" y="3201076"/>
            <a:ext cx="10294374" cy="461665"/>
          </a:xfrm>
          <a:prstGeom prst="rect">
            <a:avLst/>
          </a:prstGeom>
          <a:noFill/>
        </p:spPr>
        <p:txBody>
          <a:bodyPr wrap="square" rtlCol="0">
            <a:spAutoFit/>
          </a:bodyPr>
          <a:lstStyle/>
          <a:p>
            <a:pPr lvl="0">
              <a:defRPr/>
            </a:pPr>
            <a:r>
              <a:rPr lang="en-US" sz="2400" b="1" dirty="0">
                <a:solidFill>
                  <a:prstClr val="black"/>
                </a:solidFill>
              </a:rPr>
              <a:t>Figure 15-1. Relay Diagrams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1B47F747-EFB6-4A7E-98AE-D3E92224883C}"/>
              </a:ext>
            </a:extLst>
          </p:cNvPr>
          <p:cNvPicPr>
            <a:picLocks noChangeAspect="1"/>
          </p:cNvPicPr>
          <p:nvPr/>
        </p:nvPicPr>
        <p:blipFill rotWithShape="1">
          <a:blip r:embed="rId2">
            <a:extLst>
              <a:ext uri="{28A0092B-C50C-407E-A947-70E740481C1C}">
                <a14:useLocalDpi xmlns:a14="http://schemas.microsoft.com/office/drawing/2010/main" val="0"/>
              </a:ext>
            </a:extLst>
          </a:blip>
          <a:srcRect l="4745" t="6087" r="3279" b="2300"/>
          <a:stretch/>
        </p:blipFill>
        <p:spPr>
          <a:xfrm>
            <a:off x="4969727" y="484606"/>
            <a:ext cx="6825296" cy="5707626"/>
          </a:xfrm>
          <a:prstGeom prst="rect">
            <a:avLst/>
          </a:prstGeom>
        </p:spPr>
      </p:pic>
    </p:spTree>
    <p:extLst>
      <p:ext uri="{BB962C8B-B14F-4D97-AF65-F5344CB8AC3E}">
        <p14:creationId xmlns:p14="http://schemas.microsoft.com/office/powerpoint/2010/main" val="145392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15-2. DS89C4x0 Connection to Relay</a:t>
            </a:r>
            <a:endParaRPr lang="pt-BR" sz="2400" b="1" dirty="0">
              <a:solidFill>
                <a:prstClr val="black"/>
              </a:solidFill>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1460088"/>
            <a:ext cx="10785446" cy="519143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5CFC722D-6E1F-4CAA-AC3B-C41CAD1426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35" y="1659193"/>
            <a:ext cx="8356328" cy="4389190"/>
          </a:xfrm>
          <a:prstGeom prst="rect">
            <a:avLst/>
          </a:prstGeom>
        </p:spPr>
      </p:pic>
    </p:spTree>
    <p:extLst>
      <p:ext uri="{BB962C8B-B14F-4D97-AF65-F5344CB8AC3E}">
        <p14:creationId xmlns:p14="http://schemas.microsoft.com/office/powerpoint/2010/main" val="15585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887359" y="2787447"/>
            <a:ext cx="10355827" cy="2802192"/>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98A6071F-8061-4722-B88C-B5EBF59EAFEF}"/>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15-2: Selected Solid-State Relay Characteristics (www.Jameco.com) </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E99928E-97E6-4CD0-A967-98C30D086C0A}"/>
              </a:ext>
            </a:extLst>
          </p:cNvPr>
          <p:cNvSpPr txBox="1"/>
          <p:nvPr/>
        </p:nvSpPr>
        <p:spPr>
          <a:xfrm>
            <a:off x="1528915" y="2953577"/>
            <a:ext cx="9714271" cy="2246769"/>
          </a:xfrm>
          <a:prstGeom prst="rect">
            <a:avLst/>
          </a:prstGeom>
          <a:noFill/>
        </p:spPr>
        <p:txBody>
          <a:bodyPr wrap="square">
            <a:spAutoFit/>
          </a:bodyPr>
          <a:lstStyle/>
          <a:p>
            <a:r>
              <a:rPr lang="en-US" sz="2000" b="1" u="sng" dirty="0">
                <a:solidFill>
                  <a:srgbClr val="004620"/>
                </a:solidFill>
              </a:rPr>
              <a:t>Part No.		Contact Style	Control Volts	Contact Volts	Contact Current	</a:t>
            </a:r>
          </a:p>
          <a:p>
            <a:r>
              <a:rPr lang="en-US" sz="2000" b="1" u="sng" dirty="0">
                <a:solidFill>
                  <a:srgbClr val="007A37"/>
                </a:solidFill>
              </a:rPr>
              <a:t>143058CP	SPST		4-32VDC		240VAC		3A		</a:t>
            </a:r>
          </a:p>
          <a:p>
            <a:r>
              <a:rPr lang="en-US" sz="2000" b="1" u="sng" dirty="0">
                <a:solidFill>
                  <a:srgbClr val="007A37"/>
                </a:solidFill>
              </a:rPr>
              <a:t>139053CP	SPST		3-32VDC		240VAC		25A		</a:t>
            </a:r>
          </a:p>
          <a:p>
            <a:r>
              <a:rPr lang="en-US" sz="2000" b="1" u="sng" dirty="0">
                <a:solidFill>
                  <a:srgbClr val="007A37"/>
                </a:solidFill>
              </a:rPr>
              <a:t>162341CP	SPST		3-32VDC		240VAC		10A		</a:t>
            </a:r>
          </a:p>
          <a:p>
            <a:r>
              <a:rPr lang="en-US" sz="2000" b="1" u="sng" dirty="0">
                <a:solidFill>
                  <a:srgbClr val="007A37"/>
                </a:solidFill>
              </a:rPr>
              <a:t>172591CP	SPST		3-32VDC		60VDC		2A		</a:t>
            </a:r>
          </a:p>
          <a:p>
            <a:r>
              <a:rPr lang="en-US" sz="2000" b="1" u="sng" dirty="0">
                <a:solidFill>
                  <a:srgbClr val="007A37"/>
                </a:solidFill>
              </a:rPr>
              <a:t>175222CP	SPST		3-32VDC		60VDC		4A		</a:t>
            </a:r>
          </a:p>
          <a:p>
            <a:r>
              <a:rPr lang="en-US" sz="2000" b="1" u="sng" dirty="0">
                <a:solidFill>
                  <a:srgbClr val="007A37"/>
                </a:solidFill>
              </a:rPr>
              <a:t>176647CP	SPST		3-32VDC		120VDC		5A		</a:t>
            </a:r>
          </a:p>
        </p:txBody>
      </p:sp>
    </p:spTree>
    <p:extLst>
      <p:ext uri="{BB962C8B-B14F-4D97-AF65-F5344CB8AC3E}">
        <p14:creationId xmlns:p14="http://schemas.microsoft.com/office/powerpoint/2010/main" val="165063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outVertical)">
                                      <p:cBhvr>
                                        <p:cTn id="14" dur="500"/>
                                        <p:tgtEl>
                                          <p:spTgt spid="8"/>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15-3. 8051 Connection to a Solid-State Relay</a:t>
            </a:r>
            <a:endParaRPr lang="pt-BR" sz="2400" b="1" dirty="0">
              <a:solidFill>
                <a:prstClr val="black"/>
              </a:solidFill>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1460088"/>
            <a:ext cx="10785446" cy="519143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C72105BA-947B-4E64-8E7C-92B0C84ABB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318" y="2271251"/>
            <a:ext cx="10135969" cy="3833203"/>
          </a:xfrm>
          <a:prstGeom prst="rect">
            <a:avLst/>
          </a:prstGeom>
        </p:spPr>
      </p:pic>
    </p:spTree>
    <p:extLst>
      <p:ext uri="{BB962C8B-B14F-4D97-AF65-F5344CB8AC3E}">
        <p14:creationId xmlns:p14="http://schemas.microsoft.com/office/powerpoint/2010/main" val="40844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outHorizontal)">
                                      <p:cBhvr>
                                        <p:cTn id="14" dur="500"/>
                                        <p:tgtEl>
                                          <p:spTgt spid="8"/>
                                        </p:tgtEl>
                                      </p:cBhvr>
                                    </p:animEffect>
                                  </p:childTnLst>
                                </p:cTn>
                              </p:par>
                              <p:par>
                                <p:cTn id="15" presetID="16" presetClass="entr" presetSubtype="42"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out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15-4. Reed Switch and Magnet Combination</a:t>
            </a:r>
            <a:endParaRPr lang="pt-BR" sz="2400" b="1" dirty="0">
              <a:solidFill>
                <a:prstClr val="black"/>
              </a:solidFill>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1460088"/>
            <a:ext cx="10785446" cy="519143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1F227E56-B79A-4BEF-95A8-E041634976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1443" y="1659193"/>
            <a:ext cx="8069113" cy="4782711"/>
          </a:xfrm>
          <a:prstGeom prst="rect">
            <a:avLst/>
          </a:prstGeom>
        </p:spPr>
      </p:pic>
    </p:spTree>
    <p:extLst>
      <p:ext uri="{BB962C8B-B14F-4D97-AF65-F5344CB8AC3E}">
        <p14:creationId xmlns:p14="http://schemas.microsoft.com/office/powerpoint/2010/main" val="3516036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par>
                                <p:cTn id="15" presetID="16" presetClass="entr" presetSubtype="21"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15-5. </a:t>
            </a:r>
            <a:r>
              <a:rPr lang="en-US" sz="2400" b="1" dirty="0" err="1">
                <a:solidFill>
                  <a:prstClr val="black"/>
                </a:solidFill>
              </a:rPr>
              <a:t>Optoisolator</a:t>
            </a:r>
            <a:r>
              <a:rPr lang="en-US" sz="2400" b="1" dirty="0">
                <a:solidFill>
                  <a:prstClr val="black"/>
                </a:solidFill>
              </a:rPr>
              <a:t> Package Examples</a:t>
            </a:r>
            <a:endParaRPr lang="pt-BR" sz="2400" b="1" dirty="0">
              <a:solidFill>
                <a:prstClr val="black"/>
              </a:solidFill>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1460088"/>
            <a:ext cx="10785446" cy="519143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451E8FAA-636D-4D11-8B48-3B66EF1DDE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9734" y="1594574"/>
            <a:ext cx="7326213" cy="4710362"/>
          </a:xfrm>
          <a:prstGeom prst="rect">
            <a:avLst/>
          </a:prstGeom>
        </p:spPr>
      </p:pic>
    </p:spTree>
    <p:extLst>
      <p:ext uri="{BB962C8B-B14F-4D97-AF65-F5344CB8AC3E}">
        <p14:creationId xmlns:p14="http://schemas.microsoft.com/office/powerpoint/2010/main" val="214836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outVertical)">
                                      <p:cBhvr>
                                        <p:cTn id="14" dur="500"/>
                                        <p:tgtEl>
                                          <p:spTgt spid="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out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it-IT" sz="2400" b="1" dirty="0">
                <a:solidFill>
                  <a:prstClr val="black"/>
                </a:solidFill>
              </a:rPr>
              <a:t>Figure 15-6. Controlling a Lamp via Optoisolator</a:t>
            </a:r>
            <a:endParaRPr lang="pt-BR" sz="2400" b="1" dirty="0">
              <a:solidFill>
                <a:prstClr val="black"/>
              </a:solidFill>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1460088"/>
            <a:ext cx="10785446" cy="519143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05658DA6-6680-4064-8073-11CEBD7DC8EE}"/>
              </a:ext>
            </a:extLst>
          </p:cNvPr>
          <p:cNvPicPr>
            <a:picLocks noChangeAspect="1"/>
          </p:cNvPicPr>
          <p:nvPr/>
        </p:nvPicPr>
        <p:blipFill rotWithShape="1">
          <a:blip r:embed="rId2">
            <a:extLst>
              <a:ext uri="{28A0092B-C50C-407E-A947-70E740481C1C}">
                <a14:useLocalDpi xmlns:a14="http://schemas.microsoft.com/office/drawing/2010/main" val="0"/>
              </a:ext>
            </a:extLst>
          </a:blip>
          <a:srcRect l="755" t="3011" r="1509" b="3011"/>
          <a:stretch/>
        </p:blipFill>
        <p:spPr>
          <a:xfrm>
            <a:off x="2111132" y="1567793"/>
            <a:ext cx="7969734" cy="4799220"/>
          </a:xfrm>
          <a:prstGeom prst="rect">
            <a:avLst/>
          </a:prstGeom>
        </p:spPr>
      </p:pic>
    </p:spTree>
    <p:extLst>
      <p:ext uri="{BB962C8B-B14F-4D97-AF65-F5344CB8AC3E}">
        <p14:creationId xmlns:p14="http://schemas.microsoft.com/office/powerpoint/2010/main" val="168447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Horizontal)">
                                      <p:cBhvr>
                                        <p:cTn id="14" dur="500"/>
                                        <p:tgtEl>
                                          <p:spTgt spid="3"/>
                                        </p:tgtEl>
                                      </p:cBhvr>
                                    </p:animEffect>
                                  </p:childTnLst>
                                </p:cTn>
                              </p:par>
                              <p:par>
                                <p:cTn id="15" presetID="16" presetClass="entr" presetSubtype="42"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out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15-7. Rotor Alignment</a:t>
            </a:r>
          </a:p>
        </p:txBody>
      </p:sp>
      <p:sp>
        <p:nvSpPr>
          <p:cNvPr id="9" name="Rectangle 8">
            <a:extLst>
              <a:ext uri="{FF2B5EF4-FFF2-40B4-BE49-F238E27FC236}">
                <a16:creationId xmlns:a16="http://schemas.microsoft.com/office/drawing/2014/main" id="{138D773C-6E83-4660-8154-DD027AF7106F}"/>
              </a:ext>
            </a:extLst>
          </p:cNvPr>
          <p:cNvSpPr/>
          <p:nvPr/>
        </p:nvSpPr>
        <p:spPr>
          <a:xfrm>
            <a:off x="703277" y="1460088"/>
            <a:ext cx="10785446" cy="519143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F213FC27-BD2A-40B2-A768-ED24DAB60CBA}"/>
              </a:ext>
            </a:extLst>
          </p:cNvPr>
          <p:cNvPicPr>
            <a:picLocks noChangeAspect="1"/>
          </p:cNvPicPr>
          <p:nvPr/>
        </p:nvPicPr>
        <p:blipFill rotWithShape="1">
          <a:blip r:embed="rId2">
            <a:extLst>
              <a:ext uri="{28A0092B-C50C-407E-A947-70E740481C1C}">
                <a14:useLocalDpi xmlns:a14="http://schemas.microsoft.com/office/drawing/2010/main" val="0"/>
              </a:ext>
            </a:extLst>
          </a:blip>
          <a:srcRect l="4765" t="645" r="3720" b="54685"/>
          <a:stretch/>
        </p:blipFill>
        <p:spPr>
          <a:xfrm>
            <a:off x="1420759" y="1779445"/>
            <a:ext cx="4552337" cy="4525491"/>
          </a:xfrm>
          <a:prstGeom prst="rect">
            <a:avLst/>
          </a:prstGeom>
        </p:spPr>
      </p:pic>
      <p:pic>
        <p:nvPicPr>
          <p:cNvPr id="11" name="Picture 10">
            <a:extLst>
              <a:ext uri="{FF2B5EF4-FFF2-40B4-BE49-F238E27FC236}">
                <a16:creationId xmlns:a16="http://schemas.microsoft.com/office/drawing/2014/main" id="{FA64B466-DA5A-476D-9468-D637D73F2746}"/>
              </a:ext>
            </a:extLst>
          </p:cNvPr>
          <p:cNvPicPr>
            <a:picLocks noChangeAspect="1"/>
          </p:cNvPicPr>
          <p:nvPr/>
        </p:nvPicPr>
        <p:blipFill rotWithShape="1">
          <a:blip r:embed="rId2">
            <a:extLst>
              <a:ext uri="{28A0092B-C50C-407E-A947-70E740481C1C}">
                <a14:useLocalDpi xmlns:a14="http://schemas.microsoft.com/office/drawing/2010/main" val="0"/>
              </a:ext>
            </a:extLst>
          </a:blip>
          <a:srcRect l="4765" t="49461" r="3720" b="5869"/>
          <a:stretch/>
        </p:blipFill>
        <p:spPr>
          <a:xfrm>
            <a:off x="6218630" y="1779445"/>
            <a:ext cx="4367231" cy="4341478"/>
          </a:xfrm>
          <a:prstGeom prst="rect">
            <a:avLst/>
          </a:prstGeom>
        </p:spPr>
      </p:pic>
    </p:spTree>
    <p:extLst>
      <p:ext uri="{BB962C8B-B14F-4D97-AF65-F5344CB8AC3E}">
        <p14:creationId xmlns:p14="http://schemas.microsoft.com/office/powerpoint/2010/main" val="132360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15-8. Stator Windings Configuration</a:t>
            </a:r>
          </a:p>
        </p:txBody>
      </p:sp>
      <p:sp>
        <p:nvSpPr>
          <p:cNvPr id="9" name="Rectangle 8">
            <a:extLst>
              <a:ext uri="{FF2B5EF4-FFF2-40B4-BE49-F238E27FC236}">
                <a16:creationId xmlns:a16="http://schemas.microsoft.com/office/drawing/2014/main" id="{138D773C-6E83-4660-8154-DD027AF7106F}"/>
              </a:ext>
            </a:extLst>
          </p:cNvPr>
          <p:cNvSpPr/>
          <p:nvPr/>
        </p:nvSpPr>
        <p:spPr>
          <a:xfrm>
            <a:off x="703277" y="1460088"/>
            <a:ext cx="10785446" cy="519143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1CDDEE16-D9F2-4DA6-8E2A-AF1C495338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3971" y="1924664"/>
            <a:ext cx="7344058" cy="4432900"/>
          </a:xfrm>
          <a:prstGeom prst="rect">
            <a:avLst/>
          </a:prstGeom>
        </p:spPr>
      </p:pic>
    </p:spTree>
    <p:extLst>
      <p:ext uri="{BB962C8B-B14F-4D97-AF65-F5344CB8AC3E}">
        <p14:creationId xmlns:p14="http://schemas.microsoft.com/office/powerpoint/2010/main" val="129303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15-3: Normal 4-Step Sequence</a:t>
            </a:r>
          </a:p>
        </p:txBody>
      </p:sp>
      <p:sp>
        <p:nvSpPr>
          <p:cNvPr id="8" name="Rectangle 7">
            <a:extLst>
              <a:ext uri="{FF2B5EF4-FFF2-40B4-BE49-F238E27FC236}">
                <a16:creationId xmlns:a16="http://schemas.microsoft.com/office/drawing/2014/main" id="{9324152C-7931-404C-A58E-EB6700FFB58A}"/>
              </a:ext>
            </a:extLst>
          </p:cNvPr>
          <p:cNvSpPr/>
          <p:nvPr/>
        </p:nvSpPr>
        <p:spPr>
          <a:xfrm>
            <a:off x="887359" y="2787447"/>
            <a:ext cx="10355827" cy="2802192"/>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25160708-2132-430C-9D38-D4E5556809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3031" y="3191453"/>
            <a:ext cx="9625938" cy="1999979"/>
          </a:xfrm>
          <a:prstGeom prst="rect">
            <a:avLst/>
          </a:prstGeom>
        </p:spPr>
      </p:pic>
    </p:spTree>
    <p:extLst>
      <p:ext uri="{BB962C8B-B14F-4D97-AF65-F5344CB8AC3E}">
        <p14:creationId xmlns:p14="http://schemas.microsoft.com/office/powerpoint/2010/main" val="1963303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15-4: Stepper Motor Step Angles</a:t>
            </a:r>
          </a:p>
        </p:txBody>
      </p:sp>
      <p:sp>
        <p:nvSpPr>
          <p:cNvPr id="8" name="Rectangle 7">
            <a:extLst>
              <a:ext uri="{FF2B5EF4-FFF2-40B4-BE49-F238E27FC236}">
                <a16:creationId xmlns:a16="http://schemas.microsoft.com/office/drawing/2014/main" id="{9324152C-7931-404C-A58E-EB6700FFB58A}"/>
              </a:ext>
            </a:extLst>
          </p:cNvPr>
          <p:cNvSpPr/>
          <p:nvPr/>
        </p:nvSpPr>
        <p:spPr>
          <a:xfrm>
            <a:off x="2410745" y="2020529"/>
            <a:ext cx="7370509" cy="409267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C06AC671-5B34-4843-AA76-86BA0A6882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6587" y="2121973"/>
            <a:ext cx="6438826" cy="3799503"/>
          </a:xfrm>
          <a:prstGeom prst="rect">
            <a:avLst/>
          </a:prstGeom>
        </p:spPr>
      </p:pic>
    </p:spTree>
    <p:extLst>
      <p:ext uri="{BB962C8B-B14F-4D97-AF65-F5344CB8AC3E}">
        <p14:creationId xmlns:p14="http://schemas.microsoft.com/office/powerpoint/2010/main" val="251761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324465" y="1490855"/>
            <a:ext cx="11680722" cy="52264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15-1</a:t>
            </a:r>
          </a:p>
        </p:txBody>
      </p:sp>
      <p:sp>
        <p:nvSpPr>
          <p:cNvPr id="8" name="TextBox 7">
            <a:extLst>
              <a:ext uri="{FF2B5EF4-FFF2-40B4-BE49-F238E27FC236}">
                <a16:creationId xmlns:a16="http://schemas.microsoft.com/office/drawing/2014/main" id="{7FB0E6BF-D319-404B-8308-B7EC6638C5E4}"/>
              </a:ext>
            </a:extLst>
          </p:cNvPr>
          <p:cNvSpPr txBox="1"/>
          <p:nvPr/>
        </p:nvSpPr>
        <p:spPr>
          <a:xfrm>
            <a:off x="811161" y="1537017"/>
            <a:ext cx="11056140" cy="5228354"/>
          </a:xfrm>
          <a:prstGeom prst="rect">
            <a:avLst/>
          </a:prstGeom>
          <a:noFill/>
        </p:spPr>
        <p:txBody>
          <a:bodyPr wrap="square">
            <a:spAutoFit/>
          </a:bodyPr>
          <a:lstStyle/>
          <a:p>
            <a:pPr>
              <a:lnSpc>
                <a:spcPts val="1600"/>
              </a:lnSpc>
            </a:pPr>
            <a:r>
              <a:rPr lang="en-US" sz="1500" b="1" dirty="0">
                <a:solidFill>
                  <a:srgbClr val="004620"/>
                </a:solidFill>
                <a:cs typeface="Courier New" panose="02070309020205020404" pitchFamily="49" charset="0"/>
              </a:rPr>
              <a:t>The following steps show the 8051 connection to the stepper motor and its programming. </a:t>
            </a:r>
          </a:p>
          <a:p>
            <a:pPr>
              <a:lnSpc>
                <a:spcPts val="1600"/>
              </a:lnSpc>
            </a:pPr>
            <a:endParaRPr lang="en-US" sz="1500" b="1" dirty="0">
              <a:solidFill>
                <a:srgbClr val="004620"/>
              </a:solidFill>
              <a:cs typeface="Courier New" panose="02070309020205020404" pitchFamily="49" charset="0"/>
            </a:endParaRPr>
          </a:p>
          <a:p>
            <a:pPr>
              <a:lnSpc>
                <a:spcPts val="1600"/>
              </a:lnSpc>
            </a:pPr>
            <a:r>
              <a:rPr lang="en-US" sz="1500" b="1" dirty="0">
                <a:solidFill>
                  <a:srgbClr val="004620"/>
                </a:solidFill>
                <a:cs typeface="Courier New" panose="02070309020205020404" pitchFamily="49" charset="0"/>
              </a:rPr>
              <a:t>1.Use an ohmmeter to measure the resistance of the leads. This should identify which COM leads are connected to which winding leads.</a:t>
            </a:r>
          </a:p>
          <a:p>
            <a:pPr>
              <a:lnSpc>
                <a:spcPts val="1600"/>
              </a:lnSpc>
            </a:pPr>
            <a:endParaRPr lang="en-US" sz="1500" b="1" dirty="0">
              <a:solidFill>
                <a:srgbClr val="004620"/>
              </a:solidFill>
              <a:cs typeface="Courier New" panose="02070309020205020404" pitchFamily="49" charset="0"/>
            </a:endParaRPr>
          </a:p>
          <a:p>
            <a:pPr>
              <a:lnSpc>
                <a:spcPts val="1600"/>
              </a:lnSpc>
            </a:pPr>
            <a:r>
              <a:rPr lang="en-US" sz="1500" b="1" dirty="0">
                <a:solidFill>
                  <a:srgbClr val="004620"/>
                </a:solidFill>
                <a:cs typeface="Courier New" panose="02070309020205020404" pitchFamily="49" charset="0"/>
              </a:rPr>
              <a:t>2. The common wire(s) are connected to the positive side of the motor's power supply. In many motors, +5 V is sufficient. </a:t>
            </a:r>
          </a:p>
          <a:p>
            <a:pPr>
              <a:lnSpc>
                <a:spcPts val="1600"/>
              </a:lnSpc>
            </a:pPr>
            <a:endParaRPr lang="en-US" sz="1500" b="1" dirty="0">
              <a:solidFill>
                <a:srgbClr val="004620"/>
              </a:solidFill>
              <a:cs typeface="Courier New" panose="02070309020205020404" pitchFamily="49" charset="0"/>
            </a:endParaRPr>
          </a:p>
          <a:p>
            <a:pPr>
              <a:lnSpc>
                <a:spcPts val="1600"/>
              </a:lnSpc>
            </a:pPr>
            <a:r>
              <a:rPr lang="en-US" sz="1500" b="1" dirty="0">
                <a:solidFill>
                  <a:srgbClr val="004620"/>
                </a:solidFill>
                <a:cs typeface="Courier New" panose="02070309020205020404" pitchFamily="49" charset="0"/>
              </a:rPr>
              <a:t>3. The four leads of the stator winding are controlled by four bits of the 8051 port (P1.0 - P1.3). However, since the 8051 lacks sufficient current to drive the stepper motor windings, we must use a driver such as the ULN2003 to energize the stator. Instead of the ULN2003, we could have used transistors as drivers, as shown in Figure 17-9. However, notice that if transistors are used as drivers, we must also use diodes to take care of inductive current generated when the coil is turned off. One reason that using the ULN2003 is preferable to the use of transistors as drivers is that the ULN2003 has an internal diode to take care of back EMF.</a:t>
            </a:r>
          </a:p>
          <a:p>
            <a:pPr>
              <a:lnSpc>
                <a:spcPts val="1600"/>
              </a:lnSpc>
            </a:pPr>
            <a:endParaRPr lang="en-US" sz="1500" b="1" dirty="0">
              <a:solidFill>
                <a:srgbClr val="004620"/>
              </a:solidFill>
              <a:cs typeface="Courier New" panose="02070309020205020404" pitchFamily="49" charset="0"/>
            </a:endParaRP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MOV	A,#66H	;load step sequence</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BACK:	MOV	P1,A		;issue sequence to motor</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RR	A		;rotate right clockwise</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ACALL DELAY	;wait</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SJMP	BACK		;keep going</a:t>
            </a:r>
          </a:p>
          <a:p>
            <a:pPr>
              <a:lnSpc>
                <a:spcPts val="1600"/>
              </a:lnSpc>
            </a:pPr>
            <a:endParaRPr lang="en-US" sz="1500" b="1" dirty="0">
              <a:solidFill>
                <a:srgbClr val="004620"/>
              </a:solidFill>
              <a:latin typeface="Courier New" panose="02070309020205020404" pitchFamily="49" charset="0"/>
              <a:cs typeface="Courier New" panose="02070309020205020404" pitchFamily="49" charset="0"/>
            </a:endParaRP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DELAY	</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MOV	R2,#100	</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H1:		MOV	R3,#255</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H2:		DJNZ	R3,H2</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DJNZ	R2,H1</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RET</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091543" y="227802"/>
            <a:ext cx="8775758"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280229" y="280384"/>
            <a:ext cx="8287655" cy="523220"/>
          </a:xfrm>
          <a:prstGeom prst="rect">
            <a:avLst/>
          </a:prstGeom>
          <a:noFill/>
        </p:spPr>
        <p:txBody>
          <a:bodyPr wrap="square">
            <a:spAutoFit/>
          </a:bodyPr>
          <a:lstStyle/>
          <a:p>
            <a:pPr algn="ctr"/>
            <a:r>
              <a:rPr lang="en-US" sz="1400" b="1" dirty="0"/>
              <a:t>Describe the 8051 connection to the stepper motor of Figure 15-9 and code a program to rotate it continuously.</a:t>
            </a:r>
          </a:p>
        </p:txBody>
      </p:sp>
      <p:sp>
        <p:nvSpPr>
          <p:cNvPr id="12" name="TextBox 11">
            <a:extLst>
              <a:ext uri="{FF2B5EF4-FFF2-40B4-BE49-F238E27FC236}">
                <a16:creationId xmlns:a16="http://schemas.microsoft.com/office/drawing/2014/main" id="{028F11AB-073C-47B3-8D22-B24C84C12FD1}"/>
              </a:ext>
            </a:extLst>
          </p:cNvPr>
          <p:cNvSpPr txBox="1"/>
          <p:nvPr/>
        </p:nvSpPr>
        <p:spPr>
          <a:xfrm>
            <a:off x="7026555" y="5365877"/>
            <a:ext cx="4354284" cy="1077218"/>
          </a:xfrm>
          <a:prstGeom prst="rect">
            <a:avLst/>
          </a:prstGeom>
          <a:noFill/>
          <a:ln>
            <a:solidFill>
              <a:srgbClr val="007A37"/>
            </a:solidFill>
            <a:prstDash val="solid"/>
          </a:ln>
        </p:spPr>
        <p:txBody>
          <a:bodyPr wrap="square" rtlCol="0">
            <a:spAutoFit/>
          </a:bodyPr>
          <a:lstStyle/>
          <a:p>
            <a:pPr algn="ctr"/>
            <a:r>
              <a:rPr lang="en-US" sz="1600" b="1" dirty="0">
                <a:solidFill>
                  <a:srgbClr val="007A37"/>
                </a:solidFill>
                <a:cs typeface="Courier New" panose="02070309020205020404" pitchFamily="49" charset="0"/>
              </a:rPr>
              <a:t>Change the value of DELAY to set the speed of rotation.</a:t>
            </a:r>
          </a:p>
          <a:p>
            <a:pPr algn="ctr"/>
            <a:r>
              <a:rPr lang="en-US" sz="1600" b="1" dirty="0">
                <a:solidFill>
                  <a:srgbClr val="007A37"/>
                </a:solidFill>
                <a:cs typeface="Courier New" panose="02070309020205020404" pitchFamily="49" charset="0"/>
              </a:rPr>
              <a:t>We can use the single-bit instructions SETB and CLR instead of RR A to create the sequences.</a:t>
            </a:r>
          </a:p>
        </p:txBody>
      </p:sp>
    </p:spTree>
    <p:extLst>
      <p:ext uri="{BB962C8B-B14F-4D97-AF65-F5344CB8AC3E}">
        <p14:creationId xmlns:p14="http://schemas.microsoft.com/office/powerpoint/2010/main" val="3150465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4" grpId="0" animBg="1"/>
      <p:bldP spid="9" grpId="0"/>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15-9. 8051 Connection to Stepper Motor</a:t>
            </a:r>
          </a:p>
        </p:txBody>
      </p:sp>
      <p:sp>
        <p:nvSpPr>
          <p:cNvPr id="9" name="Rectangle 8">
            <a:extLst>
              <a:ext uri="{FF2B5EF4-FFF2-40B4-BE49-F238E27FC236}">
                <a16:creationId xmlns:a16="http://schemas.microsoft.com/office/drawing/2014/main" id="{138D773C-6E83-4660-8154-DD027AF7106F}"/>
              </a:ext>
            </a:extLst>
          </p:cNvPr>
          <p:cNvSpPr/>
          <p:nvPr/>
        </p:nvSpPr>
        <p:spPr>
          <a:xfrm>
            <a:off x="703277" y="1460088"/>
            <a:ext cx="10785446" cy="519143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F49222AF-55FE-4DF2-B6A5-7CE507F4B1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7760" y="1659193"/>
            <a:ext cx="8036478" cy="4909662"/>
          </a:xfrm>
          <a:prstGeom prst="rect">
            <a:avLst/>
          </a:prstGeom>
        </p:spPr>
      </p:pic>
    </p:spTree>
    <p:extLst>
      <p:ext uri="{BB962C8B-B14F-4D97-AF65-F5344CB8AC3E}">
        <p14:creationId xmlns:p14="http://schemas.microsoft.com/office/powerpoint/2010/main" val="3432146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15-2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89584"/>
            <a:ext cx="10584427" cy="707886"/>
          </a:xfrm>
          <a:prstGeom prst="rect">
            <a:avLst/>
          </a:prstGeom>
          <a:noFill/>
        </p:spPr>
        <p:txBody>
          <a:bodyPr wrap="square">
            <a:spAutoFit/>
          </a:bodyPr>
          <a:lstStyle/>
          <a:p>
            <a:r>
              <a:rPr lang="en-US" sz="2000" b="1" dirty="0"/>
              <a:t>Give the number of times the four-step sequence in Table 15-3 must be applied to a </a:t>
            </a:r>
          </a:p>
          <a:p>
            <a:r>
              <a:rPr lang="en-US" sz="2000" b="1" dirty="0"/>
              <a:t>stepper motor to make an 80-degree move if the motor has a 2-degree step angle.</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1" y="3794424"/>
            <a:ext cx="9773266" cy="1631216"/>
          </a:xfrm>
          <a:prstGeom prst="rect">
            <a:avLst/>
          </a:prstGeom>
          <a:noFill/>
        </p:spPr>
        <p:txBody>
          <a:bodyPr wrap="square">
            <a:spAutoFit/>
          </a:bodyPr>
          <a:lstStyle/>
          <a:p>
            <a:r>
              <a:rPr lang="en-US" sz="2000" b="1" dirty="0">
                <a:solidFill>
                  <a:srgbClr val="004620"/>
                </a:solidFill>
                <a:cs typeface="Courier New" panose="02070309020205020404" pitchFamily="49" charset="0"/>
              </a:rPr>
              <a:t>A motor with a 2-degree step angle has the following characteristics:</a:t>
            </a:r>
          </a:p>
          <a:p>
            <a:r>
              <a:rPr lang="en-US" sz="2000" b="1" dirty="0">
                <a:solidFill>
                  <a:srgbClr val="004620"/>
                </a:solidFill>
                <a:cs typeface="Courier New" panose="02070309020205020404" pitchFamily="49" charset="0"/>
              </a:rPr>
              <a:t>Step angle:		2 degrees	Steps per revolution:		  180</a:t>
            </a:r>
          </a:p>
          <a:p>
            <a:r>
              <a:rPr lang="en-US" sz="2000" b="1" dirty="0">
                <a:solidFill>
                  <a:srgbClr val="004620"/>
                </a:solidFill>
                <a:cs typeface="Courier New" panose="02070309020205020404" pitchFamily="49" charset="0"/>
              </a:rPr>
              <a:t>Number of rotor teeth:	45		Movement per 4-step sequence: 8 degrees</a:t>
            </a:r>
          </a:p>
          <a:p>
            <a:r>
              <a:rPr lang="en-US" sz="2000" b="1" dirty="0">
                <a:solidFill>
                  <a:srgbClr val="004620"/>
                </a:solidFill>
                <a:cs typeface="Courier New" panose="02070309020205020404" pitchFamily="49" charset="0"/>
              </a:rPr>
              <a:t>To move the rotor 80 degrees, we need to send 10 consecutive four-step sequences, since 10 x 4 steps x 2 degrees = 80 degrees.</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 y="2931007"/>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Tree>
    <p:extLst>
      <p:ext uri="{BB962C8B-B14F-4D97-AF65-F5344CB8AC3E}">
        <p14:creationId xmlns:p14="http://schemas.microsoft.com/office/powerpoint/2010/main" val="2476986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up)">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15-5: Half-Step 8-Step Sequence</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88358C9-CB8E-4D0A-92B5-89F49376A1E5}"/>
              </a:ext>
            </a:extLst>
          </p:cNvPr>
          <p:cNvSpPr/>
          <p:nvPr/>
        </p:nvSpPr>
        <p:spPr>
          <a:xfrm>
            <a:off x="703277" y="1460088"/>
            <a:ext cx="10785446" cy="519143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05295F9-1A33-4ECA-92F7-11E09EED1C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812" y="2415044"/>
            <a:ext cx="10235690" cy="3381072"/>
          </a:xfrm>
          <a:prstGeom prst="rect">
            <a:avLst/>
          </a:prstGeom>
        </p:spPr>
      </p:pic>
    </p:spTree>
    <p:extLst>
      <p:ext uri="{BB962C8B-B14F-4D97-AF65-F5344CB8AC3E}">
        <p14:creationId xmlns:p14="http://schemas.microsoft.com/office/powerpoint/2010/main" val="71512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15-6: Wave Drive 4-Step Sequence</a:t>
            </a:r>
            <a:endParaRPr lang="pt-BR" sz="2400" b="1" dirty="0">
              <a:solidFill>
                <a:prstClr val="black"/>
              </a:solidFill>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1460088"/>
            <a:ext cx="10785446" cy="519143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668C1867-211F-4E70-808E-AB7E9158C8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0958" y="3052918"/>
            <a:ext cx="9850081" cy="2344994"/>
          </a:xfrm>
          <a:prstGeom prst="rect">
            <a:avLst/>
          </a:prstGeom>
        </p:spPr>
      </p:pic>
    </p:spTree>
    <p:extLst>
      <p:ext uri="{BB962C8B-B14F-4D97-AF65-F5344CB8AC3E}">
        <p14:creationId xmlns:p14="http://schemas.microsoft.com/office/powerpoint/2010/main" val="73143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887359" y="2787447"/>
            <a:ext cx="10355827" cy="2802192"/>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98A6071F-8061-4722-B88C-B5EBF59EAFEF}"/>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15-7: Selected Solid-State Relay Characteristics (www.Jameco.com) </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E99928E-97E6-4CD0-A967-98C30D086C0A}"/>
              </a:ext>
            </a:extLst>
          </p:cNvPr>
          <p:cNvSpPr txBox="1"/>
          <p:nvPr/>
        </p:nvSpPr>
        <p:spPr>
          <a:xfrm>
            <a:off x="1238863" y="3526823"/>
            <a:ext cx="9714271" cy="1323439"/>
          </a:xfrm>
          <a:prstGeom prst="rect">
            <a:avLst/>
          </a:prstGeom>
          <a:noFill/>
        </p:spPr>
        <p:txBody>
          <a:bodyPr wrap="square">
            <a:spAutoFit/>
          </a:bodyPr>
          <a:lstStyle/>
          <a:p>
            <a:r>
              <a:rPr lang="en-US" sz="2000" b="1" u="sng" dirty="0">
                <a:solidFill>
                  <a:srgbClr val="004620"/>
                </a:solidFill>
              </a:rPr>
              <a:t>Part No.	        	Step Angle	Drive System   Volts       Phase Resistance      Current   </a:t>
            </a:r>
          </a:p>
          <a:p>
            <a:r>
              <a:rPr lang="en-US" sz="2000" b="1" u="sng" dirty="0">
                <a:solidFill>
                  <a:srgbClr val="007A37"/>
                </a:solidFill>
              </a:rPr>
              <a:t>151861CP	7.5   	        	unipolar            5 V	9 ohms		550 mA</a:t>
            </a:r>
          </a:p>
          <a:p>
            <a:r>
              <a:rPr lang="en-US" sz="2000" b="1" u="sng" dirty="0">
                <a:solidFill>
                  <a:srgbClr val="007A37"/>
                </a:solidFill>
              </a:rPr>
              <a:t>171601CP	3.6   	       	 unipolar           7 V	20 ohms		350 mA</a:t>
            </a:r>
          </a:p>
          <a:p>
            <a:r>
              <a:rPr lang="en-US" sz="2000" b="1" u="sng" dirty="0">
                <a:solidFill>
                  <a:srgbClr val="007A37"/>
                </a:solidFill>
              </a:rPr>
              <a:t>164056CP	7.5   	       	 bipolar             5 V	6 mA		800 mA</a:t>
            </a:r>
          </a:p>
        </p:txBody>
      </p:sp>
    </p:spTree>
    <p:extLst>
      <p:ext uri="{BB962C8B-B14F-4D97-AF65-F5344CB8AC3E}">
        <p14:creationId xmlns:p14="http://schemas.microsoft.com/office/powerpoint/2010/main" val="3666437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outVertical)">
                                      <p:cBhvr>
                                        <p:cTn id="14" dur="500"/>
                                        <p:tgtEl>
                                          <p:spTgt spid="8"/>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887359" y="1769806"/>
            <a:ext cx="10355827" cy="453513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98A6071F-8061-4722-B88C-B5EBF59EAFEF}"/>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15-10. Common Stepper Motor Types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146FAFF-0A3B-4346-8D9F-CFA212BD22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4821" y="1924664"/>
            <a:ext cx="9582356" cy="3749618"/>
          </a:xfrm>
          <a:prstGeom prst="rect">
            <a:avLst/>
          </a:prstGeom>
        </p:spPr>
      </p:pic>
      <p:pic>
        <p:nvPicPr>
          <p:cNvPr id="5" name="Picture 4">
            <a:extLst>
              <a:ext uri="{FF2B5EF4-FFF2-40B4-BE49-F238E27FC236}">
                <a16:creationId xmlns:a16="http://schemas.microsoft.com/office/drawing/2014/main" id="{25DD762D-36E3-4601-BE54-00DC3AB1DF2D}"/>
              </a:ext>
            </a:extLst>
          </p:cNvPr>
          <p:cNvPicPr>
            <a:picLocks noChangeAspect="1"/>
          </p:cNvPicPr>
          <p:nvPr/>
        </p:nvPicPr>
        <p:blipFill rotWithShape="1">
          <a:blip r:embed="rId3">
            <a:extLst>
              <a:ext uri="{28A0092B-C50C-407E-A947-70E740481C1C}">
                <a14:useLocalDpi xmlns:a14="http://schemas.microsoft.com/office/drawing/2010/main" val="0"/>
              </a:ext>
            </a:extLst>
          </a:blip>
          <a:srcRect t="55022" b="1"/>
          <a:stretch/>
        </p:blipFill>
        <p:spPr>
          <a:xfrm>
            <a:off x="2133130" y="5515896"/>
            <a:ext cx="7925739" cy="356591"/>
          </a:xfrm>
          <a:prstGeom prst="rect">
            <a:avLst/>
          </a:prstGeom>
        </p:spPr>
      </p:pic>
    </p:spTree>
    <p:extLst>
      <p:ext uri="{BB962C8B-B14F-4D97-AF65-F5344CB8AC3E}">
        <p14:creationId xmlns:p14="http://schemas.microsoft.com/office/powerpoint/2010/main" val="3900552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par>
                                <p:cTn id="15" presetID="16" presetClass="entr" presetSubtype="21"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par>
                                <p:cTn id="18" presetID="16" presetClass="entr" presetSubtype="21"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4218040" y="280218"/>
            <a:ext cx="7511481" cy="623856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98A6071F-8061-4722-B88C-B5EBF59EAFEF}"/>
              </a:ext>
            </a:extLst>
          </p:cNvPr>
          <p:cNvSpPr txBox="1"/>
          <p:nvPr/>
        </p:nvSpPr>
        <p:spPr>
          <a:xfrm>
            <a:off x="462479" y="2895201"/>
            <a:ext cx="3844414" cy="1200329"/>
          </a:xfrm>
          <a:prstGeom prst="rect">
            <a:avLst/>
          </a:prstGeom>
          <a:noFill/>
        </p:spPr>
        <p:txBody>
          <a:bodyPr wrap="square" rtlCol="0">
            <a:spAutoFit/>
          </a:bodyPr>
          <a:lstStyle/>
          <a:p>
            <a:pPr lvl="0">
              <a:defRPr/>
            </a:pPr>
            <a:r>
              <a:rPr lang="en-US" sz="2400" b="1" dirty="0">
                <a:solidFill>
                  <a:prstClr val="black"/>
                </a:solidFill>
              </a:rPr>
              <a:t>Figure 15-11. Using Transistors for Stepper Motor Driver</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75A18EF-855B-435D-BC80-EBE00C662C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5746" y="476478"/>
            <a:ext cx="7236029" cy="5835832"/>
          </a:xfrm>
          <a:prstGeom prst="rect">
            <a:avLst/>
          </a:prstGeom>
        </p:spPr>
      </p:pic>
    </p:spTree>
    <p:extLst>
      <p:ext uri="{BB962C8B-B14F-4D97-AF65-F5344CB8AC3E}">
        <p14:creationId xmlns:p14="http://schemas.microsoft.com/office/powerpoint/2010/main" val="3533613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887359" y="1924664"/>
            <a:ext cx="10355827" cy="4380272"/>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98A6071F-8061-4722-B88C-B5EBF59EAFEF}"/>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15-8: Darlington Transistor Listing</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9B571F38-7CF5-4FE3-B92C-6F12FEAAD7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0934" y="2162555"/>
            <a:ext cx="9547968" cy="3663057"/>
          </a:xfrm>
          <a:prstGeom prst="rect">
            <a:avLst/>
          </a:prstGeom>
        </p:spPr>
      </p:pic>
    </p:spTree>
    <p:extLst>
      <p:ext uri="{BB962C8B-B14F-4D97-AF65-F5344CB8AC3E}">
        <p14:creationId xmlns:p14="http://schemas.microsoft.com/office/powerpoint/2010/main" val="178540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887359" y="1769806"/>
            <a:ext cx="10355827" cy="453513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98A6071F-8061-4722-B88C-B5EBF59EAFEF}"/>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15-12. Controlling Stepper Motor via </a:t>
            </a:r>
            <a:r>
              <a:rPr lang="en-US" sz="2400" b="1" dirty="0" err="1">
                <a:solidFill>
                  <a:prstClr val="black"/>
                </a:solidFill>
              </a:rPr>
              <a:t>Optoisolator</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8843E5A6-2B07-40E2-B9FC-DA5696061B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7014" y="1840262"/>
            <a:ext cx="8996516" cy="4394217"/>
          </a:xfrm>
          <a:prstGeom prst="rect">
            <a:avLst/>
          </a:prstGeom>
        </p:spPr>
      </p:pic>
    </p:spTree>
    <p:extLst>
      <p:ext uri="{BB962C8B-B14F-4D97-AF65-F5344CB8AC3E}">
        <p14:creationId xmlns:p14="http://schemas.microsoft.com/office/powerpoint/2010/main" val="336933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15-3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89584"/>
            <a:ext cx="10584427" cy="646331"/>
          </a:xfrm>
          <a:prstGeom prst="rect">
            <a:avLst/>
          </a:prstGeom>
          <a:noFill/>
        </p:spPr>
        <p:txBody>
          <a:bodyPr wrap="square">
            <a:spAutoFit/>
          </a:bodyPr>
          <a:lstStyle/>
          <a:p>
            <a:r>
              <a:rPr lang="en-US" b="1" dirty="0"/>
              <a:t>A switch is connected to pin P2.7.  Write a program to monitor the status of SW and perform the following: (a) If SW = 0, the stepper motor moves clockwise. (b) If SW = 1, the stepper motor moves counterclockwise.</a:t>
            </a:r>
          </a:p>
        </p:txBody>
      </p:sp>
      <p:sp>
        <p:nvSpPr>
          <p:cNvPr id="8" name="TextBox 7">
            <a:extLst>
              <a:ext uri="{FF2B5EF4-FFF2-40B4-BE49-F238E27FC236}">
                <a16:creationId xmlns:a16="http://schemas.microsoft.com/office/drawing/2014/main" id="{7FB0E6BF-D319-404B-8308-B7EC6638C5E4}"/>
              </a:ext>
            </a:extLst>
          </p:cNvPr>
          <p:cNvSpPr txBox="1"/>
          <p:nvPr/>
        </p:nvSpPr>
        <p:spPr>
          <a:xfrm>
            <a:off x="889816" y="2496775"/>
            <a:ext cx="10702415" cy="4337726"/>
          </a:xfrm>
          <a:prstGeom prst="rect">
            <a:avLst/>
          </a:prstGeom>
          <a:noFill/>
        </p:spPr>
        <p:txBody>
          <a:bodyPr wrap="square">
            <a:spAutoFit/>
          </a:bodyPr>
          <a:lstStyle/>
          <a:p>
            <a:pPr>
              <a:lnSpc>
                <a:spcPts val="1500"/>
              </a:lnSpc>
            </a:pPr>
            <a:r>
              <a:rPr lang="en-US" sz="1600" b="1" dirty="0">
                <a:solidFill>
                  <a:srgbClr val="004620"/>
                </a:solidFill>
                <a:latin typeface="Courier New" panose="02070309020205020404" pitchFamily="49" charset="0"/>
                <a:cs typeface="Courier New" panose="02070309020205020404" pitchFamily="49" charset="0"/>
              </a:rPr>
              <a:t>  	ORG	 0H      		;starting address</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MAIN:	SETB	 P2.7   		;make an input</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MOV	 A, #66H  		;starting phase value</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MOV	 P1, A    		;send value to port</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TURN:</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JNB	 P2.7, CW 		;check switch result</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RR	 A        		;rotate right</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ACALL	 DELAY   		;call delay</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MOV	 P1,A      	;write value to port</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SJMP	 TURN     		;repeat</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CW:	RL	 A          	;rotate left</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ACALL	 DELAY  		;call delay</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MOV	 P1,A    		;write value to port</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SJMP	 TURN    		;repeat</a:t>
            </a:r>
          </a:p>
          <a:p>
            <a:pPr>
              <a:lnSpc>
                <a:spcPts val="1500"/>
              </a:lnSpc>
            </a:pPr>
            <a:endParaRPr lang="en-US" sz="1600" b="1" dirty="0">
              <a:solidFill>
                <a:srgbClr val="004620"/>
              </a:solidFill>
              <a:latin typeface="Courier New" panose="02070309020205020404" pitchFamily="49" charset="0"/>
              <a:cs typeface="Courier New" panose="02070309020205020404" pitchFamily="49" charset="0"/>
            </a:endParaRP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DELAY:</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MOV	 R2, #100</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H1: 	MOV	 R3, #255</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H2: 	DJNZ	 R3, H2</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DJNZ	 R2,H1</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RET</a:t>
            </a:r>
          </a:p>
          <a:p>
            <a:pPr>
              <a:lnSpc>
                <a:spcPts val="1500"/>
              </a:lnSpc>
            </a:pPr>
            <a:r>
              <a:rPr lang="en-US" sz="1600" b="1" dirty="0">
                <a:solidFill>
                  <a:srgbClr val="004620"/>
                </a:solidFill>
                <a:latin typeface="Courier New" panose="02070309020205020404" pitchFamily="49" charset="0"/>
                <a:cs typeface="Courier New" panose="02070309020205020404" pitchFamily="49" charset="0"/>
              </a:rPr>
              <a:t>	END</a:t>
            </a:r>
          </a:p>
        </p:txBody>
      </p:sp>
      <p:sp>
        <p:nvSpPr>
          <p:cNvPr id="11" name="TextBox 10">
            <a:extLst>
              <a:ext uri="{FF2B5EF4-FFF2-40B4-BE49-F238E27FC236}">
                <a16:creationId xmlns:a16="http://schemas.microsoft.com/office/drawing/2014/main" id="{DB5B1A5B-D4FA-45E0-86CE-21FBEC8837EA}"/>
              </a:ext>
            </a:extLst>
          </p:cNvPr>
          <p:cNvSpPr txBox="1"/>
          <p:nvPr/>
        </p:nvSpPr>
        <p:spPr>
          <a:xfrm>
            <a:off x="-1" y="2165476"/>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Tree>
    <p:extLst>
      <p:ext uri="{BB962C8B-B14F-4D97-AF65-F5344CB8AC3E}">
        <p14:creationId xmlns:p14="http://schemas.microsoft.com/office/powerpoint/2010/main" val="258769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15-4</a:t>
            </a:r>
          </a:p>
        </p:txBody>
      </p:sp>
      <p:sp>
        <p:nvSpPr>
          <p:cNvPr id="9" name="TextBox 8">
            <a:extLst>
              <a:ext uri="{FF2B5EF4-FFF2-40B4-BE49-F238E27FC236}">
                <a16:creationId xmlns:a16="http://schemas.microsoft.com/office/drawing/2014/main" id="{50578413-DFD9-4811-A4DE-225A586CAB43}"/>
              </a:ext>
            </a:extLst>
          </p:cNvPr>
          <p:cNvSpPr txBox="1"/>
          <p:nvPr/>
        </p:nvSpPr>
        <p:spPr>
          <a:xfrm>
            <a:off x="516195" y="2057400"/>
            <a:ext cx="3325409" cy="2862322"/>
          </a:xfrm>
          <a:prstGeom prst="rect">
            <a:avLst/>
          </a:prstGeom>
          <a:noFill/>
        </p:spPr>
        <p:txBody>
          <a:bodyPr wrap="square">
            <a:spAutoFit/>
          </a:bodyPr>
          <a:lstStyle/>
          <a:p>
            <a:r>
              <a:rPr lang="en-US" b="1" dirty="0"/>
              <a:t>A switch is connected to pin P2.7.  Write a C program to monitor the status of SW and perform the following:</a:t>
            </a:r>
          </a:p>
          <a:p>
            <a:endParaRPr lang="en-US" b="1" dirty="0"/>
          </a:p>
          <a:p>
            <a:r>
              <a:rPr lang="en-US" b="1" dirty="0"/>
              <a:t> (a) If SW = 0, the stepper motor moves clockwise. </a:t>
            </a:r>
          </a:p>
          <a:p>
            <a:endParaRPr lang="en-US" b="1" dirty="0"/>
          </a:p>
          <a:p>
            <a:r>
              <a:rPr lang="en-US" b="1" dirty="0"/>
              <a:t>(b) If SW = 1, the stepper motor moves counterclockwise.</a:t>
            </a:r>
          </a:p>
        </p:txBody>
      </p:sp>
      <p:sp>
        <p:nvSpPr>
          <p:cNvPr id="18" name="Rectangle 17">
            <a:extLst>
              <a:ext uri="{FF2B5EF4-FFF2-40B4-BE49-F238E27FC236}">
                <a16:creationId xmlns:a16="http://schemas.microsoft.com/office/drawing/2014/main" id="{E7BD976F-6729-44E0-A959-FD99CA796B2B}"/>
              </a:ext>
            </a:extLst>
          </p:cNvPr>
          <p:cNvSpPr/>
          <p:nvPr/>
        </p:nvSpPr>
        <p:spPr>
          <a:xfrm>
            <a:off x="4277033" y="103239"/>
            <a:ext cx="7479538" cy="664091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FB0E6BF-D319-404B-8308-B7EC6638C5E4}"/>
              </a:ext>
            </a:extLst>
          </p:cNvPr>
          <p:cNvSpPr txBox="1"/>
          <p:nvPr/>
        </p:nvSpPr>
        <p:spPr>
          <a:xfrm>
            <a:off x="7386123" y="137123"/>
            <a:ext cx="4468762" cy="6740307"/>
          </a:xfrm>
          <a:prstGeom prst="rect">
            <a:avLst/>
          </a:prstGeom>
          <a:noFill/>
        </p:spPr>
        <p:txBody>
          <a:bodyPr wrap="square">
            <a:spAutoFit/>
          </a:bodyPr>
          <a:lstStyle/>
          <a:p>
            <a:pPr>
              <a:lnSpc>
                <a:spcPts val="1400"/>
              </a:lnSpc>
            </a:pPr>
            <a:r>
              <a:rPr lang="en-US" sz="1300" b="1" dirty="0">
                <a:solidFill>
                  <a:srgbClr val="004620"/>
                </a:solidFill>
                <a:latin typeface="Courier New" panose="02070309020205020404" pitchFamily="49" charset="0"/>
                <a:cs typeface="Courier New" panose="02070309020205020404" pitchFamily="49" charset="0"/>
              </a:rPr>
              <a:t>#include &lt;</a:t>
            </a:r>
            <a:r>
              <a:rPr lang="en-US" sz="1300" b="1" dirty="0" err="1">
                <a:solidFill>
                  <a:srgbClr val="004620"/>
                </a:solidFill>
                <a:latin typeface="Courier New" panose="02070309020205020404" pitchFamily="49" charset="0"/>
                <a:cs typeface="Courier New" panose="02070309020205020404" pitchFamily="49" charset="0"/>
              </a:rPr>
              <a:t>reg.h</a:t>
            </a:r>
            <a:r>
              <a:rPr lang="en-US" sz="1300" b="1" dirty="0">
                <a:solidFill>
                  <a:srgbClr val="004620"/>
                </a:solidFill>
                <a:latin typeface="Courier New" panose="02070309020205020404" pitchFamily="49" charset="0"/>
                <a:cs typeface="Courier New" panose="02070309020205020404" pitchFamily="49" charset="0"/>
              </a:rPr>
              <a:t>&gt;</a:t>
            </a:r>
          </a:p>
          <a:p>
            <a:pPr>
              <a:lnSpc>
                <a:spcPts val="1400"/>
              </a:lnSpc>
            </a:pPr>
            <a:r>
              <a:rPr lang="en-US" sz="1300" b="1" dirty="0" err="1">
                <a:solidFill>
                  <a:srgbClr val="004620"/>
                </a:solidFill>
                <a:latin typeface="Courier New" panose="02070309020205020404" pitchFamily="49" charset="0"/>
                <a:cs typeface="Courier New" panose="02070309020205020404" pitchFamily="49" charset="0"/>
              </a:rPr>
              <a:t>sbit</a:t>
            </a:r>
            <a:r>
              <a:rPr lang="en-US" sz="1300" b="1" dirty="0">
                <a:solidFill>
                  <a:srgbClr val="004620"/>
                </a:solidFill>
                <a:latin typeface="Courier New" panose="02070309020205020404" pitchFamily="49" charset="0"/>
                <a:cs typeface="Courier New" panose="02070309020205020404" pitchFamily="49" charset="0"/>
              </a:rPr>
              <a:t> SW=P2^7;</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void main()</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SW = 1;</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while(1)</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if(SW == 0)</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P1 = 0x66;</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a:t>
            </a:r>
            <a:r>
              <a:rPr lang="en-US" sz="1300" b="1" dirty="0" err="1">
                <a:solidFill>
                  <a:srgbClr val="004620"/>
                </a:solidFill>
                <a:latin typeface="Courier New" panose="02070309020205020404" pitchFamily="49" charset="0"/>
                <a:cs typeface="Courier New" panose="02070309020205020404" pitchFamily="49" charset="0"/>
              </a:rPr>
              <a:t>MSDelay</a:t>
            </a:r>
            <a:r>
              <a:rPr lang="en-US" sz="1300" b="1" dirty="0">
                <a:solidFill>
                  <a:srgbClr val="004620"/>
                </a:solidFill>
                <a:latin typeface="Courier New" panose="02070309020205020404" pitchFamily="49" charset="0"/>
                <a:cs typeface="Courier New" panose="02070309020205020404" pitchFamily="49" charset="0"/>
              </a:rPr>
              <a:t>(100);</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P1 = 0xCC;</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a:t>
            </a:r>
            <a:r>
              <a:rPr lang="en-US" sz="1300" b="1" dirty="0" err="1">
                <a:solidFill>
                  <a:srgbClr val="004620"/>
                </a:solidFill>
                <a:latin typeface="Courier New" panose="02070309020205020404" pitchFamily="49" charset="0"/>
                <a:cs typeface="Courier New" panose="02070309020205020404" pitchFamily="49" charset="0"/>
              </a:rPr>
              <a:t>MSDelay</a:t>
            </a:r>
            <a:r>
              <a:rPr lang="en-US" sz="1300" b="1" dirty="0">
                <a:solidFill>
                  <a:srgbClr val="004620"/>
                </a:solidFill>
                <a:latin typeface="Courier New" panose="02070309020205020404" pitchFamily="49" charset="0"/>
                <a:cs typeface="Courier New" panose="02070309020205020404" pitchFamily="49" charset="0"/>
              </a:rPr>
              <a:t>(100);</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P1 = 0x99;</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a:t>
            </a:r>
            <a:r>
              <a:rPr lang="en-US" sz="1300" b="1" dirty="0" err="1">
                <a:solidFill>
                  <a:srgbClr val="004620"/>
                </a:solidFill>
                <a:latin typeface="Courier New" panose="02070309020205020404" pitchFamily="49" charset="0"/>
                <a:cs typeface="Courier New" panose="02070309020205020404" pitchFamily="49" charset="0"/>
              </a:rPr>
              <a:t>MSDelay</a:t>
            </a:r>
            <a:r>
              <a:rPr lang="en-US" sz="1300" b="1" dirty="0">
                <a:solidFill>
                  <a:srgbClr val="004620"/>
                </a:solidFill>
                <a:latin typeface="Courier New" panose="02070309020205020404" pitchFamily="49" charset="0"/>
                <a:cs typeface="Courier New" panose="02070309020205020404" pitchFamily="49" charset="0"/>
              </a:rPr>
              <a:t>(100);</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P1 = 0x33;</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a:t>
            </a:r>
            <a:r>
              <a:rPr lang="en-US" sz="1300" b="1" dirty="0" err="1">
                <a:solidFill>
                  <a:srgbClr val="004620"/>
                </a:solidFill>
                <a:latin typeface="Courier New" panose="02070309020205020404" pitchFamily="49" charset="0"/>
                <a:cs typeface="Courier New" panose="02070309020205020404" pitchFamily="49" charset="0"/>
              </a:rPr>
              <a:t>MSDelay</a:t>
            </a:r>
            <a:r>
              <a:rPr lang="en-US" sz="1300" b="1" dirty="0">
                <a:solidFill>
                  <a:srgbClr val="004620"/>
                </a:solidFill>
                <a:latin typeface="Courier New" panose="02070309020205020404" pitchFamily="49" charset="0"/>
                <a:cs typeface="Courier New" panose="02070309020205020404" pitchFamily="49" charset="0"/>
              </a:rPr>
              <a:t>(100);</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else</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P1 = 0x66;</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a:t>
            </a:r>
            <a:r>
              <a:rPr lang="en-US" sz="1300" b="1" dirty="0" err="1">
                <a:solidFill>
                  <a:srgbClr val="004620"/>
                </a:solidFill>
                <a:latin typeface="Courier New" panose="02070309020205020404" pitchFamily="49" charset="0"/>
                <a:cs typeface="Courier New" panose="02070309020205020404" pitchFamily="49" charset="0"/>
              </a:rPr>
              <a:t>MSDelay</a:t>
            </a:r>
            <a:r>
              <a:rPr lang="en-US" sz="1300" b="1" dirty="0">
                <a:solidFill>
                  <a:srgbClr val="004620"/>
                </a:solidFill>
                <a:latin typeface="Courier New" panose="02070309020205020404" pitchFamily="49" charset="0"/>
                <a:cs typeface="Courier New" panose="02070309020205020404" pitchFamily="49" charset="0"/>
              </a:rPr>
              <a:t>(100);</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P1 = 0x33;</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a:t>
            </a:r>
            <a:r>
              <a:rPr lang="en-US" sz="1300" b="1" dirty="0" err="1">
                <a:solidFill>
                  <a:srgbClr val="004620"/>
                </a:solidFill>
                <a:latin typeface="Courier New" panose="02070309020205020404" pitchFamily="49" charset="0"/>
                <a:cs typeface="Courier New" panose="02070309020205020404" pitchFamily="49" charset="0"/>
              </a:rPr>
              <a:t>MSDelay</a:t>
            </a:r>
            <a:r>
              <a:rPr lang="en-US" sz="1300" b="1" dirty="0">
                <a:solidFill>
                  <a:srgbClr val="004620"/>
                </a:solidFill>
                <a:latin typeface="Courier New" panose="02070309020205020404" pitchFamily="49" charset="0"/>
                <a:cs typeface="Courier New" panose="02070309020205020404" pitchFamily="49" charset="0"/>
              </a:rPr>
              <a:t>(100);</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P1 = 0x99;</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a:t>
            </a:r>
            <a:r>
              <a:rPr lang="en-US" sz="1300" b="1" dirty="0" err="1">
                <a:solidFill>
                  <a:srgbClr val="004620"/>
                </a:solidFill>
                <a:latin typeface="Courier New" panose="02070309020205020404" pitchFamily="49" charset="0"/>
                <a:cs typeface="Courier New" panose="02070309020205020404" pitchFamily="49" charset="0"/>
              </a:rPr>
              <a:t>MSDelay</a:t>
            </a:r>
            <a:r>
              <a:rPr lang="en-US" sz="1300" b="1" dirty="0">
                <a:solidFill>
                  <a:srgbClr val="004620"/>
                </a:solidFill>
                <a:latin typeface="Courier New" panose="02070309020205020404" pitchFamily="49" charset="0"/>
                <a:cs typeface="Courier New" panose="02070309020205020404" pitchFamily="49" charset="0"/>
              </a:rPr>
              <a:t>(100);</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P1 = 0xCC;</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a:t>
            </a:r>
            <a:r>
              <a:rPr lang="en-US" sz="1300" b="1" dirty="0" err="1">
                <a:solidFill>
                  <a:srgbClr val="004620"/>
                </a:solidFill>
                <a:latin typeface="Courier New" panose="02070309020205020404" pitchFamily="49" charset="0"/>
                <a:cs typeface="Courier New" panose="02070309020205020404" pitchFamily="49" charset="0"/>
              </a:rPr>
              <a:t>MSDelay</a:t>
            </a:r>
            <a:r>
              <a:rPr lang="en-US" sz="1300" b="1" dirty="0">
                <a:solidFill>
                  <a:srgbClr val="004620"/>
                </a:solidFill>
                <a:latin typeface="Courier New" panose="02070309020205020404" pitchFamily="49" charset="0"/>
                <a:cs typeface="Courier New" panose="02070309020205020404" pitchFamily="49" charset="0"/>
              </a:rPr>
              <a:t>(100);</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2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void </a:t>
            </a:r>
            <a:r>
              <a:rPr lang="en-US" sz="1300" b="1" dirty="0" err="1">
                <a:solidFill>
                  <a:srgbClr val="004620"/>
                </a:solidFill>
                <a:latin typeface="Courier New" panose="02070309020205020404" pitchFamily="49" charset="0"/>
                <a:cs typeface="Courier New" panose="02070309020205020404" pitchFamily="49" charset="0"/>
              </a:rPr>
              <a:t>MSDelay</a:t>
            </a:r>
            <a:r>
              <a:rPr lang="en-US" sz="1300" b="1" dirty="0">
                <a:solidFill>
                  <a:srgbClr val="004620"/>
                </a:solidFill>
                <a:latin typeface="Courier New" panose="02070309020205020404" pitchFamily="49" charset="0"/>
                <a:cs typeface="Courier New" panose="02070309020205020404" pitchFamily="49" charset="0"/>
              </a:rPr>
              <a:t>(unsigned int value)</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unsigned int x, y;</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for(x=0;x&lt;1275;x++)</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for(y=0;y&lt;</a:t>
            </a:r>
            <a:r>
              <a:rPr lang="en-US" sz="1300" b="1" dirty="0" err="1">
                <a:solidFill>
                  <a:srgbClr val="004620"/>
                </a:solidFill>
                <a:latin typeface="Courier New" panose="02070309020205020404" pitchFamily="49" charset="0"/>
                <a:cs typeface="Courier New" panose="02070309020205020404" pitchFamily="49" charset="0"/>
              </a:rPr>
              <a:t>value;y</a:t>
            </a:r>
            <a:r>
              <a:rPr lang="en-US" sz="1300" b="1" dirty="0">
                <a:solidFill>
                  <a:srgbClr val="004620"/>
                </a:solidFill>
                <a:latin typeface="Courier New" panose="02070309020205020404" pitchFamily="49" charset="0"/>
                <a:cs typeface="Courier New" panose="02070309020205020404" pitchFamily="49" charset="0"/>
              </a:rPr>
              <a:t>++);</a:t>
            </a:r>
          </a:p>
          <a:p>
            <a:pPr>
              <a:lnSpc>
                <a:spcPts val="1400"/>
              </a:lnSpc>
            </a:pPr>
            <a:r>
              <a:rPr lang="en-US" sz="1300" b="1" dirty="0">
                <a:solidFill>
                  <a:srgbClr val="004620"/>
                </a:solidFill>
                <a:latin typeface="Courier New" panose="02070309020205020404" pitchFamily="49" charset="0"/>
                <a:cs typeface="Courier New" panose="02070309020205020404" pitchFamily="49" charset="0"/>
              </a:rPr>
              <a:t>  }</a:t>
            </a:r>
          </a:p>
        </p:txBody>
      </p:sp>
      <p:sp>
        <p:nvSpPr>
          <p:cNvPr id="13" name="Rectangle: Rounded Corners 12">
            <a:extLst>
              <a:ext uri="{FF2B5EF4-FFF2-40B4-BE49-F238E27FC236}">
                <a16:creationId xmlns:a16="http://schemas.microsoft.com/office/drawing/2014/main" id="{F986B149-E458-4BB2-9A69-D106536095D3}"/>
              </a:ext>
            </a:extLst>
          </p:cNvPr>
          <p:cNvSpPr/>
          <p:nvPr/>
        </p:nvSpPr>
        <p:spPr>
          <a:xfrm>
            <a:off x="4789716" y="259251"/>
            <a:ext cx="1788079" cy="587626"/>
          </a:xfrm>
          <a:prstGeom prst="roundRect">
            <a:avLst/>
          </a:prstGeom>
          <a:solidFill>
            <a:srgbClr val="65FFAB"/>
          </a:solidFill>
          <a:ln>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C1E00C7-C3FD-448C-AB36-4CAD26DBD438}"/>
              </a:ext>
            </a:extLst>
          </p:cNvPr>
          <p:cNvSpPr txBox="1"/>
          <p:nvPr/>
        </p:nvSpPr>
        <p:spPr>
          <a:xfrm>
            <a:off x="4789715" y="403451"/>
            <a:ext cx="1788080" cy="365935"/>
          </a:xfrm>
          <a:prstGeom prst="rect">
            <a:avLst/>
          </a:prstGeom>
          <a:noFill/>
        </p:spPr>
        <p:txBody>
          <a:bodyPr wrap="square">
            <a:spAutoFit/>
          </a:bodyPr>
          <a:lstStyle/>
          <a:p>
            <a:pPr algn="ctr">
              <a:lnSpc>
                <a:spcPts val="2000"/>
              </a:lnSpc>
            </a:pPr>
            <a:r>
              <a:rPr lang="en-US" sz="2400" b="1" dirty="0"/>
              <a:t>Solution:</a:t>
            </a:r>
          </a:p>
        </p:txBody>
      </p:sp>
    </p:spTree>
    <p:extLst>
      <p:ext uri="{BB962C8B-B14F-4D97-AF65-F5344CB8AC3E}">
        <p14:creationId xmlns:p14="http://schemas.microsoft.com/office/powerpoint/2010/main" val="3371158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500"/>
                                        <p:tgtEl>
                                          <p:spTgt spid="13"/>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down)">
                                      <p:cBhvr>
                                        <p:cTn id="26" dur="500"/>
                                        <p:tgtEl>
                                          <p:spTgt spid="18"/>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18" grpId="0" animBg="1"/>
      <p:bldP spid="8" grpId="0"/>
      <p:bldP spid="13" grpId="0" animBg="1"/>
      <p:bldP spid="1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2143</TotalTime>
  <Words>1558</Words>
  <Application>Microsoft Office PowerPoint</Application>
  <PresentationFormat>Widescreen</PresentationFormat>
  <Paragraphs>165</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dc:creator>
  <cp:lastModifiedBy>Nassim</cp:lastModifiedBy>
  <cp:revision>262</cp:revision>
  <dcterms:created xsi:type="dcterms:W3CDTF">2021-12-24T07:30:16Z</dcterms:created>
  <dcterms:modified xsi:type="dcterms:W3CDTF">2022-01-24T10:51:20Z</dcterms:modified>
</cp:coreProperties>
</file>