
<file path=[Content_Types].xml><?xml version="1.0" encoding="utf-8"?>
<Types xmlns="http://schemas.openxmlformats.org/package/2006/content-types">
  <Default Extension="jpeg" ContentType="image/jpeg"/>
  <Default Extension="jp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slides/slide35.xml" ContentType="application/vnd.openxmlformats-officedocument.presentationml.slide+xml"/>
  <Override PartName="/ppt/slides/slide36.xml" ContentType="application/vnd.openxmlformats-officedocument.presentationml.slide+xml"/>
  <Override PartName="/ppt/slides/slide37.xml" ContentType="application/vnd.openxmlformats-officedocument.presentationml.slide+xml"/>
  <Override PartName="/ppt/slides/slide38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808" r:id="rId1"/>
  </p:sldMasterIdLst>
  <p:notesMasterIdLst>
    <p:notesMasterId r:id="rId40"/>
  </p:notesMasterIdLst>
  <p:sldIdLst>
    <p:sldId id="273" r:id="rId2"/>
    <p:sldId id="256" r:id="rId3"/>
    <p:sldId id="257" r:id="rId4"/>
    <p:sldId id="258" r:id="rId5"/>
    <p:sldId id="368" r:id="rId6"/>
    <p:sldId id="423" r:id="rId7"/>
    <p:sldId id="462" r:id="rId8"/>
    <p:sldId id="463" r:id="rId9"/>
    <p:sldId id="508" r:id="rId10"/>
    <p:sldId id="509" r:id="rId11"/>
    <p:sldId id="510" r:id="rId12"/>
    <p:sldId id="511" r:id="rId13"/>
    <p:sldId id="512" r:id="rId14"/>
    <p:sldId id="513" r:id="rId15"/>
    <p:sldId id="514" r:id="rId16"/>
    <p:sldId id="446" r:id="rId17"/>
    <p:sldId id="469" r:id="rId18"/>
    <p:sldId id="515" r:id="rId19"/>
    <p:sldId id="516" r:id="rId20"/>
    <p:sldId id="517" r:id="rId21"/>
    <p:sldId id="518" r:id="rId22"/>
    <p:sldId id="519" r:id="rId23"/>
    <p:sldId id="447" r:id="rId24"/>
    <p:sldId id="520" r:id="rId25"/>
    <p:sldId id="521" r:id="rId26"/>
    <p:sldId id="522" r:id="rId27"/>
    <p:sldId id="523" r:id="rId28"/>
    <p:sldId id="524" r:id="rId29"/>
    <p:sldId id="525" r:id="rId30"/>
    <p:sldId id="526" r:id="rId31"/>
    <p:sldId id="527" r:id="rId32"/>
    <p:sldId id="528" r:id="rId33"/>
    <p:sldId id="529" r:id="rId34"/>
    <p:sldId id="530" r:id="rId35"/>
    <p:sldId id="531" r:id="rId36"/>
    <p:sldId id="532" r:id="rId37"/>
    <p:sldId id="533" r:id="rId38"/>
    <p:sldId id="534" r:id="rId39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007A37"/>
    <a:srgbClr val="004620"/>
    <a:srgbClr val="65FFAB"/>
    <a:srgbClr val="CC3300"/>
    <a:srgbClr val="FF4409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 snapToGrid="0">
      <p:cViewPr varScale="1">
        <p:scale>
          <a:sx n="65" d="100"/>
          <a:sy n="65" d="100"/>
        </p:scale>
        <p:origin x="834" y="60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9" Type="http://schemas.openxmlformats.org/officeDocument/2006/relationships/slide" Target="slides/slide38.xml"/><Relationship Id="rId21" Type="http://schemas.openxmlformats.org/officeDocument/2006/relationships/slide" Target="slides/slide20.xml"/><Relationship Id="rId34" Type="http://schemas.openxmlformats.org/officeDocument/2006/relationships/slide" Target="slides/slide33.xml"/><Relationship Id="rId42" Type="http://schemas.openxmlformats.org/officeDocument/2006/relationships/viewProps" Target="viewProps.xml"/><Relationship Id="rId7" Type="http://schemas.openxmlformats.org/officeDocument/2006/relationships/slide" Target="slides/slide6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slide" Target="slides/slide28.xml"/><Relationship Id="rId41" Type="http://schemas.openxmlformats.org/officeDocument/2006/relationships/presProps" Target="pres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slide" Target="slides/slide31.xml"/><Relationship Id="rId37" Type="http://schemas.openxmlformats.org/officeDocument/2006/relationships/slide" Target="slides/slide36.xml"/><Relationship Id="rId40" Type="http://schemas.openxmlformats.org/officeDocument/2006/relationships/notesMaster" Target="notesMasters/notesMaster1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36" Type="http://schemas.openxmlformats.org/officeDocument/2006/relationships/slide" Target="slides/slide35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slide" Target="slides/slide30.xml"/><Relationship Id="rId44" Type="http://schemas.openxmlformats.org/officeDocument/2006/relationships/tableStyles" Target="tableStyle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slide" Target="slides/slide29.xml"/><Relationship Id="rId35" Type="http://schemas.openxmlformats.org/officeDocument/2006/relationships/slide" Target="slides/slide34.xml"/><Relationship Id="rId43" Type="http://schemas.openxmlformats.org/officeDocument/2006/relationships/theme" Target="theme/theme1.xml"/><Relationship Id="rId8" Type="http://schemas.openxmlformats.org/officeDocument/2006/relationships/slide" Target="slides/slide7.xml"/><Relationship Id="rId3" Type="http://schemas.openxmlformats.org/officeDocument/2006/relationships/slide" Target="slides/slide2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slide" Target="slides/slide32.xml"/><Relationship Id="rId38" Type="http://schemas.openxmlformats.org/officeDocument/2006/relationships/slide" Target="slides/slide37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85C72400-3D7E-440D-9EA4-340B6948EFC7}" type="datetimeFigureOut">
              <a:rPr lang="en-US" smtClean="0"/>
              <a:t>1/22/2022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371315A5-469A-4287-94FC-053411E5587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124014469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1C6DEA1-B942-4105-B780-AA6C61DD6294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1AED8410-E9AB-4A80-BB9A-E3A6E3271E12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08FF2968-7F1C-42FC-AFB1-9B32C6A0488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465AAC8-2092-48F0-B34D-B8CCCF906370}" type="datetimeFigureOut">
              <a:rPr lang="en-US" smtClean="0"/>
              <a:t>1/22/2022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BA99A284-56BC-4FC1-A400-42D081937FE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A4FE2E14-048B-4BDE-A400-A8B4D97E4B8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84D3988-B388-488A-8082-C4476728DA8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93647401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534F218-30FC-44E8-9D16-0F00FA18CC7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A9236FA2-EEF2-44EC-A633-201B006A0599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A6D99C7E-0DBA-4793-91C9-84ADCA9D7D6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465AAC8-2092-48F0-B34D-B8CCCF906370}" type="datetimeFigureOut">
              <a:rPr lang="en-US" smtClean="0"/>
              <a:t>1/22/2022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6A9873C3-6EEF-4638-9F4D-35A5ED78EED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983D79E4-E955-42EA-9FFC-F59B57EB3B1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84D3988-B388-488A-8082-C4476728DA8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862613118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9FE240F-92C2-40DF-AA68-ACDE501AF02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91ADAB4D-24B0-41B7-A749-0CCCFAA88FCC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A48BAACE-EDC7-40FD-89D4-C20D07AAF04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465AAC8-2092-48F0-B34D-B8CCCF906370}" type="datetimeFigureOut">
              <a:rPr lang="en-US" smtClean="0"/>
              <a:t>1/22/2022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4A659CB7-3965-4EC9-BB27-3C565401326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1DB57475-5568-4B32-A941-7E2BAA54BE9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84D3988-B388-488A-8082-C4476728DA8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33398920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2561F24-DB25-4ED6-9B6A-52FD23202DD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ED696F65-D8AD-425B-B8FE-39F68D53E4A0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FE905CCF-9B28-43A2-8F24-52C7BFE8F657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F6BFAE70-89B6-4E4A-95D1-E12F9266A6AD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465AAC8-2092-48F0-B34D-B8CCCF906370}" type="datetimeFigureOut">
              <a:rPr lang="en-US" smtClean="0"/>
              <a:t>1/22/2022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E33AB15E-F5A7-461D-8A0D-CDB81ACA957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6D3A2958-D4F3-435C-8142-47605F279E9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84D3988-B388-488A-8082-C4476728DA8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36025403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85558F8-198F-4434-A132-09ECFB44303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2D15A783-B685-42F5-A30E-27E7977F3B7A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ABFF1C60-0F6F-4109-AFFE-B9487761F372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873B96CD-25CD-439E-B6E6-C84C3685B8EF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>
            <a:extLst>
              <a:ext uri="{FF2B5EF4-FFF2-40B4-BE49-F238E27FC236}">
                <a16:creationId xmlns:a16="http://schemas.microsoft.com/office/drawing/2014/main" id="{60D748D5-47C4-4749-9B40-9F3F7E4D1D42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Date Placeholder 6">
            <a:extLst>
              <a:ext uri="{FF2B5EF4-FFF2-40B4-BE49-F238E27FC236}">
                <a16:creationId xmlns:a16="http://schemas.microsoft.com/office/drawing/2014/main" id="{511208C3-1B0D-418B-98BE-EE83E2DD1A6F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465AAC8-2092-48F0-B34D-B8CCCF906370}" type="datetimeFigureOut">
              <a:rPr lang="en-US" smtClean="0"/>
              <a:t>1/22/2022</a:t>
            </a:fld>
            <a:endParaRPr lang="en-US"/>
          </a:p>
        </p:txBody>
      </p:sp>
      <p:sp>
        <p:nvSpPr>
          <p:cNvPr id="8" name="Footer Placeholder 7">
            <a:extLst>
              <a:ext uri="{FF2B5EF4-FFF2-40B4-BE49-F238E27FC236}">
                <a16:creationId xmlns:a16="http://schemas.microsoft.com/office/drawing/2014/main" id="{AB85FD22-E0EF-47FD-BDFA-4DE3A771CEF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>
            <a:extLst>
              <a:ext uri="{FF2B5EF4-FFF2-40B4-BE49-F238E27FC236}">
                <a16:creationId xmlns:a16="http://schemas.microsoft.com/office/drawing/2014/main" id="{D3B7E6D0-175F-49B4-8635-FF7663F7327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84D3988-B388-488A-8082-C4476728DA8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129422166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CB51386-720D-4B6D-8A7C-C63FCF75903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12F48BE7-499A-41B9-8210-EA417E0B244D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465AAC8-2092-48F0-B34D-B8CCCF906370}" type="datetimeFigureOut">
              <a:rPr lang="en-US" smtClean="0"/>
              <a:t>1/22/2022</a:t>
            </a:fld>
            <a:endParaRPr lang="en-US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6E8C1033-0E84-4C11-A608-64AA65FCC2F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CE095E14-D7F1-4558-9D6D-C864D66BF04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84D3988-B388-488A-8082-C4476728DA8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56658614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>
            <a:extLst>
              <a:ext uri="{FF2B5EF4-FFF2-40B4-BE49-F238E27FC236}">
                <a16:creationId xmlns:a16="http://schemas.microsoft.com/office/drawing/2014/main" id="{2B16908A-7C97-4B84-8E24-B7DAE0A5D2B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465AAC8-2092-48F0-B34D-B8CCCF906370}" type="datetimeFigureOut">
              <a:rPr lang="en-US" smtClean="0"/>
              <a:t>1/22/2022</a:t>
            </a:fld>
            <a:endParaRPr lang="en-US"/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12CE7DC2-D6CB-4AA2-B637-DE5B49E5DBC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5A88BD0E-2FC1-499B-B295-01C45C132E2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84D3988-B388-488A-8082-C4476728DA8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58293037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625FC19-7435-4813-A9B9-6EA19C23E6E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D077EDBB-01A5-48AC-99F5-6E1F7069FF75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8A7A22B8-E25D-490A-BD7F-37431E55B44A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0AE8E724-2AC7-416E-B8D5-EB99F574F21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465AAC8-2092-48F0-B34D-B8CCCF906370}" type="datetimeFigureOut">
              <a:rPr lang="en-US" smtClean="0"/>
              <a:t>1/22/2022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238FE5CE-FBC7-4597-B74C-3AB5E8BF6E5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A36272EF-B660-44AC-A66B-6EDD00C50E9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84D3988-B388-488A-8082-C4476728DA8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868151365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25A96CA-C001-4815-975A-229C32560AB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>
            <a:extLst>
              <a:ext uri="{FF2B5EF4-FFF2-40B4-BE49-F238E27FC236}">
                <a16:creationId xmlns:a16="http://schemas.microsoft.com/office/drawing/2014/main" id="{21F575CB-F7E4-49A7-AD73-80C3DEC3ED55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470ED32D-BE05-44E1-87D9-1A8C9E2509FB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490A09B3-A8C0-467C-92A6-03DBDF1CE9AF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465AAC8-2092-48F0-B34D-B8CCCF906370}" type="datetimeFigureOut">
              <a:rPr lang="en-US" smtClean="0"/>
              <a:t>1/22/2022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51C445CF-13AE-4F7A-963B-408B58007AE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31E03878-CDAC-4307-9C4C-6B756A292EF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84D3988-B388-488A-8082-C4476728DA8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140167029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5F4FE2E-C0F7-4C5C-9CEA-D28CAF746B1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FCAFFC02-D00B-40EF-A92A-99EE353FEF0D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C6EC0520-4F6A-4645-ACF2-633F2B8BAFE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465AAC8-2092-48F0-B34D-B8CCCF906370}" type="datetimeFigureOut">
              <a:rPr lang="en-US" smtClean="0"/>
              <a:t>1/22/2022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9C128E26-4B24-4EB8-9B99-E9742BE1A1D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72B4648B-63DE-4DE5-ACB2-F06C6BB389E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84D3988-B388-488A-8082-C4476728DA8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10743985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>
            <a:extLst>
              <a:ext uri="{FF2B5EF4-FFF2-40B4-BE49-F238E27FC236}">
                <a16:creationId xmlns:a16="http://schemas.microsoft.com/office/drawing/2014/main" id="{55D4BD0A-36E0-4A67-935D-0CFFB59019DD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EA6CBB32-FF68-4AC7-8A6A-9CA9A7732962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BD485DC6-5CBF-4043-ADF2-B9312776943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465AAC8-2092-48F0-B34D-B8CCCF906370}" type="datetimeFigureOut">
              <a:rPr lang="en-US" smtClean="0"/>
              <a:t>1/22/2022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DFA9EDF2-3D5C-40A4-AD02-AB4ECC9C95B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9F793139-6470-4812-BC98-5DD6B0171BC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84D3988-B388-488A-8082-C4476728DA8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57330663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>
            <a:extLst>
              <a:ext uri="{FF2B5EF4-FFF2-40B4-BE49-F238E27FC236}">
                <a16:creationId xmlns:a16="http://schemas.microsoft.com/office/drawing/2014/main" id="{B619D57F-0FC2-43FA-B8BD-D62AD90D331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39EF4C3D-DE58-495A-9861-2CB879B7F350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8AFCB979-A5AB-4BDD-83A3-ED8ADE7FF3F6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D465AAC8-2092-48F0-B34D-B8CCCF906370}" type="datetimeFigureOut">
              <a:rPr lang="en-US" smtClean="0"/>
              <a:t>1/22/2022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96D044F0-88E5-4431-B4B6-2DCA9574FBA1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20EAC9FE-E377-4D29-8348-7274FBE32440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884D3988-B388-488A-8082-C4476728DA8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193298152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809" r:id="rId1"/>
    <p:sldLayoutId id="2147483810" r:id="rId2"/>
    <p:sldLayoutId id="2147483811" r:id="rId3"/>
    <p:sldLayoutId id="2147483812" r:id="rId4"/>
    <p:sldLayoutId id="2147483813" r:id="rId5"/>
    <p:sldLayoutId id="2147483814" r:id="rId6"/>
    <p:sldLayoutId id="2147483815" r:id="rId7"/>
    <p:sldLayoutId id="2147483816" r:id="rId8"/>
    <p:sldLayoutId id="2147483817" r:id="rId9"/>
    <p:sldLayoutId id="2147483818" r:id="rId10"/>
    <p:sldLayoutId id="214748381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g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g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jpg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jpg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jpg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jpg"/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jpg"/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jpg"/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jpg"/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jpg"/><Relationship Id="rId2" Type="http://schemas.openxmlformats.org/officeDocument/2006/relationships/image" Target="../media/image11.jpg"/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3.jpg"/><Relationship Id="rId1" Type="http://schemas.openxmlformats.org/officeDocument/2006/relationships/slideLayout" Target="../slideLayouts/slideLayout2.xml"/></Relationships>
</file>

<file path=ppt/slides/_rels/slide1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4.jpg"/><Relationship Id="rId1" Type="http://schemas.openxmlformats.org/officeDocument/2006/relationships/slideLayout" Target="../slideLayouts/slideLayout2.xml"/></Relationships>
</file>

<file path=ppt/slides/_rels/slide2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5.jpg"/><Relationship Id="rId1" Type="http://schemas.openxmlformats.org/officeDocument/2006/relationships/slideLayout" Target="../slideLayouts/slideLayout2.xml"/></Relationships>
</file>

<file path=ppt/slides/_rels/slide2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6.jpg"/><Relationship Id="rId1" Type="http://schemas.openxmlformats.org/officeDocument/2006/relationships/slideLayout" Target="../slideLayouts/slideLayout2.xml"/></Relationships>
</file>

<file path=ppt/slides/_rels/slide2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8.jpg"/><Relationship Id="rId2" Type="http://schemas.openxmlformats.org/officeDocument/2006/relationships/image" Target="../media/image17.jpg"/><Relationship Id="rId1" Type="http://schemas.openxmlformats.org/officeDocument/2006/relationships/slideLayout" Target="../slideLayouts/slideLayout2.xml"/></Relationships>
</file>

<file path=ppt/slides/_rels/slide2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9.jpg"/><Relationship Id="rId1" Type="http://schemas.openxmlformats.org/officeDocument/2006/relationships/slideLayout" Target="../slideLayouts/slideLayout2.xml"/></Relationships>
</file>

<file path=ppt/slides/_rels/slide24.xml.rels><?xml version="1.0" encoding="UTF-8" standalone="yes"?>
<Relationships xmlns="http://schemas.openxmlformats.org/package/2006/relationships"><Relationship Id="rId2" Type="http://schemas.openxmlformats.org/officeDocument/2006/relationships/image" Target="../media/image20.jpg"/><Relationship Id="rId1" Type="http://schemas.openxmlformats.org/officeDocument/2006/relationships/slideLayout" Target="../slideLayouts/slideLayout2.xml"/></Relationships>
</file>

<file path=ppt/slides/_rels/slide2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6.xml.rels><?xml version="1.0" encoding="UTF-8" standalone="yes"?>
<Relationships xmlns="http://schemas.openxmlformats.org/package/2006/relationships"><Relationship Id="rId2" Type="http://schemas.openxmlformats.org/officeDocument/2006/relationships/image" Target="../media/image21.jpeg"/><Relationship Id="rId1" Type="http://schemas.openxmlformats.org/officeDocument/2006/relationships/slideLayout" Target="../slideLayouts/slideLayout2.xml"/></Relationships>
</file>

<file path=ppt/slides/_rels/slide27.xml.rels><?xml version="1.0" encoding="UTF-8" standalone="yes"?>
<Relationships xmlns="http://schemas.openxmlformats.org/package/2006/relationships"><Relationship Id="rId2" Type="http://schemas.openxmlformats.org/officeDocument/2006/relationships/image" Target="../media/image22.jpeg"/><Relationship Id="rId1" Type="http://schemas.openxmlformats.org/officeDocument/2006/relationships/slideLayout" Target="../slideLayouts/slideLayout2.xml"/></Relationships>
</file>

<file path=ppt/slides/_rels/slide2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9.xml.rels><?xml version="1.0" encoding="UTF-8" standalone="yes"?>
<Relationships xmlns="http://schemas.openxmlformats.org/package/2006/relationships"><Relationship Id="rId2" Type="http://schemas.openxmlformats.org/officeDocument/2006/relationships/image" Target="../media/image23.jpg"/><Relationship Id="rId1" Type="http://schemas.openxmlformats.org/officeDocument/2006/relationships/slideLayout" Target="../slideLayouts/slideLayout2.xml"/></Relationships>
</file>

<file path=ppt/slides/_rels/slide3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4.jpg"/><Relationship Id="rId1" Type="http://schemas.openxmlformats.org/officeDocument/2006/relationships/slideLayout" Target="../slideLayouts/slideLayout2.xml"/></Relationships>
</file>

<file path=ppt/slides/_rels/slide3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5.jpg"/><Relationship Id="rId1" Type="http://schemas.openxmlformats.org/officeDocument/2006/relationships/slideLayout" Target="../slideLayouts/slideLayout2.xml"/></Relationships>
</file>

<file path=ppt/slides/_rels/slide34.xml.rels><?xml version="1.0" encoding="UTF-8" standalone="yes"?>
<Relationships xmlns="http://schemas.openxmlformats.org/package/2006/relationships"><Relationship Id="rId2" Type="http://schemas.openxmlformats.org/officeDocument/2006/relationships/image" Target="../media/image26.jpg"/><Relationship Id="rId1" Type="http://schemas.openxmlformats.org/officeDocument/2006/relationships/slideLayout" Target="../slideLayouts/slideLayout2.xml"/></Relationships>
</file>

<file path=ppt/slides/_rels/slide35.xml.rels><?xml version="1.0" encoding="UTF-8" standalone="yes"?>
<Relationships xmlns="http://schemas.openxmlformats.org/package/2006/relationships"><Relationship Id="rId2" Type="http://schemas.openxmlformats.org/officeDocument/2006/relationships/image" Target="../media/image27.jpg"/><Relationship Id="rId1" Type="http://schemas.openxmlformats.org/officeDocument/2006/relationships/slideLayout" Target="../slideLayouts/slideLayout2.xml"/></Relationships>
</file>

<file path=ppt/slides/_rels/slide36.xml.rels><?xml version="1.0" encoding="UTF-8" standalone="yes"?>
<Relationships xmlns="http://schemas.openxmlformats.org/package/2006/relationships"><Relationship Id="rId2" Type="http://schemas.openxmlformats.org/officeDocument/2006/relationships/image" Target="../media/image28.jpg"/><Relationship Id="rId1" Type="http://schemas.openxmlformats.org/officeDocument/2006/relationships/slideLayout" Target="../slideLayouts/slideLayout2.xml"/></Relationships>
</file>

<file path=ppt/slides/_rels/slide37.xml.rels><?xml version="1.0" encoding="UTF-8" standalone="yes"?>
<Relationships xmlns="http://schemas.openxmlformats.org/package/2006/relationships"><Relationship Id="rId3" Type="http://schemas.openxmlformats.org/officeDocument/2006/relationships/image" Target="../media/image30.jpg"/><Relationship Id="rId2" Type="http://schemas.openxmlformats.org/officeDocument/2006/relationships/image" Target="../media/image29.jpg"/><Relationship Id="rId1" Type="http://schemas.openxmlformats.org/officeDocument/2006/relationships/slideLayout" Target="../slideLayouts/slideLayout2.xml"/></Relationships>
</file>

<file path=ppt/slides/_rels/slide38.xml.rels><?xml version="1.0" encoding="UTF-8" standalone="yes"?>
<Relationships xmlns="http://schemas.openxmlformats.org/package/2006/relationships"><Relationship Id="rId2" Type="http://schemas.openxmlformats.org/officeDocument/2006/relationships/image" Target="../media/image31.jpg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Rectangle 5">
            <a:extLst>
              <a:ext uri="{FF2B5EF4-FFF2-40B4-BE49-F238E27FC236}">
                <a16:creationId xmlns:a16="http://schemas.microsoft.com/office/drawing/2014/main" id="{400D4B26-D679-4FB4-B936-3F88F1915D32}"/>
              </a:ext>
            </a:extLst>
          </p:cNvPr>
          <p:cNvSpPr/>
          <p:nvPr/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chemeClr val="accent5">
              <a:lumMod val="60000"/>
              <a:lumOff val="4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4" name="TextBox 3">
            <a:extLst>
              <a:ext uri="{FF2B5EF4-FFF2-40B4-BE49-F238E27FC236}">
                <a16:creationId xmlns:a16="http://schemas.microsoft.com/office/drawing/2014/main" id="{84FEFEDF-5770-40AF-B49C-5BA88A191546}"/>
              </a:ext>
            </a:extLst>
          </p:cNvPr>
          <p:cNvSpPr txBox="1"/>
          <p:nvPr/>
        </p:nvSpPr>
        <p:spPr>
          <a:xfrm>
            <a:off x="373625" y="1322268"/>
            <a:ext cx="6985819" cy="212365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4400" b="1" dirty="0"/>
              <a:t>THE 8051</a:t>
            </a:r>
          </a:p>
          <a:p>
            <a:pPr algn="ctr"/>
            <a:r>
              <a:rPr lang="en-US" sz="4400" b="1" dirty="0"/>
              <a:t>MICROCONTROLLER &amp; Embedded Systems</a:t>
            </a:r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id="{3C3433A4-5538-42A5-8C39-9A740F184335}"/>
              </a:ext>
            </a:extLst>
          </p:cNvPr>
          <p:cNvSpPr txBox="1"/>
          <p:nvPr/>
        </p:nvSpPr>
        <p:spPr>
          <a:xfrm>
            <a:off x="11982" y="3837801"/>
            <a:ext cx="7492181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2400" b="1" i="0" dirty="0">
                <a:solidFill>
                  <a:srgbClr val="004620"/>
                </a:solidFill>
                <a:effectLst/>
              </a:rPr>
              <a:t>Muhammad Ali </a:t>
            </a:r>
            <a:r>
              <a:rPr lang="en-US" sz="2400" b="1" i="0" dirty="0" err="1">
                <a:solidFill>
                  <a:srgbClr val="004620"/>
                </a:solidFill>
                <a:effectLst/>
              </a:rPr>
              <a:t>Mazidi</a:t>
            </a:r>
            <a:r>
              <a:rPr lang="en-US" sz="2400" b="1" i="0" dirty="0">
                <a:solidFill>
                  <a:srgbClr val="004620"/>
                </a:solidFill>
                <a:effectLst/>
              </a:rPr>
              <a:t>, Janice </a:t>
            </a:r>
            <a:r>
              <a:rPr lang="en-US" sz="2400" b="1" i="0" dirty="0" err="1">
                <a:solidFill>
                  <a:srgbClr val="004620"/>
                </a:solidFill>
                <a:effectLst/>
              </a:rPr>
              <a:t>Mazidi</a:t>
            </a:r>
            <a:r>
              <a:rPr lang="en-US" sz="2400" b="1" dirty="0">
                <a:solidFill>
                  <a:srgbClr val="004620"/>
                </a:solidFill>
              </a:rPr>
              <a:t> </a:t>
            </a:r>
          </a:p>
          <a:p>
            <a:pPr algn="ctr"/>
            <a:r>
              <a:rPr lang="en-US" sz="2400" b="1" dirty="0">
                <a:solidFill>
                  <a:srgbClr val="004620"/>
                </a:solidFill>
              </a:rPr>
              <a:t>&amp; </a:t>
            </a:r>
            <a:r>
              <a:rPr lang="en-US" sz="2400" b="1" i="0" dirty="0" err="1">
                <a:solidFill>
                  <a:srgbClr val="004620"/>
                </a:solidFill>
                <a:effectLst/>
              </a:rPr>
              <a:t>Rolin</a:t>
            </a:r>
            <a:r>
              <a:rPr lang="en-US" sz="2400" b="1" i="0" dirty="0">
                <a:solidFill>
                  <a:srgbClr val="004620"/>
                </a:solidFill>
                <a:effectLst/>
              </a:rPr>
              <a:t> McKinlay</a:t>
            </a:r>
            <a:endParaRPr lang="en-US" sz="2400" b="1" dirty="0">
              <a:solidFill>
                <a:srgbClr val="004620"/>
              </a:solidFill>
            </a:endParaRPr>
          </a:p>
        </p:txBody>
      </p:sp>
      <p:sp>
        <p:nvSpPr>
          <p:cNvPr id="7" name="Rectangle 6">
            <a:extLst>
              <a:ext uri="{FF2B5EF4-FFF2-40B4-BE49-F238E27FC236}">
                <a16:creationId xmlns:a16="http://schemas.microsoft.com/office/drawing/2014/main" id="{72258540-EF72-4F66-AD3B-7B8F75230762}"/>
              </a:ext>
            </a:extLst>
          </p:cNvPr>
          <p:cNvSpPr/>
          <p:nvPr/>
        </p:nvSpPr>
        <p:spPr>
          <a:xfrm>
            <a:off x="0" y="6194322"/>
            <a:ext cx="12192000" cy="661811"/>
          </a:xfrm>
          <a:prstGeom prst="rect">
            <a:avLst/>
          </a:prstGeom>
          <a:solidFill>
            <a:srgbClr val="00B05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cxnSp>
        <p:nvCxnSpPr>
          <p:cNvPr id="9" name="Straight Connector 8">
            <a:extLst>
              <a:ext uri="{FF2B5EF4-FFF2-40B4-BE49-F238E27FC236}">
                <a16:creationId xmlns:a16="http://schemas.microsoft.com/office/drawing/2014/main" id="{C120A785-9DB9-4E6F-9E3C-A13BDB0AA8F6}"/>
              </a:ext>
            </a:extLst>
          </p:cNvPr>
          <p:cNvCxnSpPr>
            <a:cxnSpLocks/>
          </p:cNvCxnSpPr>
          <p:nvPr/>
        </p:nvCxnSpPr>
        <p:spPr>
          <a:xfrm>
            <a:off x="373625" y="3800510"/>
            <a:ext cx="6469626" cy="0"/>
          </a:xfrm>
          <a:prstGeom prst="line">
            <a:avLst/>
          </a:prstGeom>
          <a:ln>
            <a:solidFill>
              <a:srgbClr val="00B050"/>
            </a:solidFill>
          </a:ln>
        </p:spPr>
        <p:style>
          <a:lnRef idx="1">
            <a:schemeClr val="accent3"/>
          </a:lnRef>
          <a:fillRef idx="0">
            <a:schemeClr val="accent3"/>
          </a:fillRef>
          <a:effectRef idx="0">
            <a:schemeClr val="accent3"/>
          </a:effectRef>
          <a:fontRef idx="minor">
            <a:schemeClr val="tx1"/>
          </a:fontRef>
        </p:style>
      </p:cxnSp>
      <p:pic>
        <p:nvPicPr>
          <p:cNvPr id="8" name="Picture 7">
            <a:extLst>
              <a:ext uri="{FF2B5EF4-FFF2-40B4-BE49-F238E27FC236}">
                <a16:creationId xmlns:a16="http://schemas.microsoft.com/office/drawing/2014/main" id="{574BD9BB-EABB-49FE-ACF4-2C4E151BD068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516145" y="715911"/>
            <a:ext cx="3619500" cy="47625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08110995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1" presetClass="entr" presetSubtype="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7" dur="20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21" presetClass="entr" presetSubtype="1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10" dur="20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" presetID="21" presetClass="entr" presetSubtype="1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13" dur="20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4" presetID="21" presetClass="entr" presetSubtype="1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16" dur="20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/>
      <p:bldP spid="5" grpId="0"/>
    </p:bld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3">
            <a:extLst>
              <a:ext uri="{FF2B5EF4-FFF2-40B4-BE49-F238E27FC236}">
                <a16:creationId xmlns:a16="http://schemas.microsoft.com/office/drawing/2014/main" id="{84FEFEDF-5770-40AF-B49C-5BA88A191546}"/>
              </a:ext>
            </a:extLst>
          </p:cNvPr>
          <p:cNvSpPr txBox="1"/>
          <p:nvPr/>
        </p:nvSpPr>
        <p:spPr>
          <a:xfrm>
            <a:off x="0" y="1325799"/>
            <a:ext cx="12192000" cy="286232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6000" b="1" dirty="0"/>
              <a:t>ADC, DAC, </a:t>
            </a:r>
          </a:p>
          <a:p>
            <a:pPr algn="ctr"/>
            <a:r>
              <a:rPr lang="en-US" sz="6000" b="1" dirty="0"/>
              <a:t>AND SENSOR </a:t>
            </a:r>
          </a:p>
          <a:p>
            <a:pPr algn="ctr"/>
            <a:r>
              <a:rPr lang="en-US" sz="6000" b="1" dirty="0"/>
              <a:t>INTERFACING </a:t>
            </a:r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id="{3C3433A4-5538-42A5-8C39-9A740F184335}"/>
              </a:ext>
            </a:extLst>
          </p:cNvPr>
          <p:cNvSpPr txBox="1"/>
          <p:nvPr/>
        </p:nvSpPr>
        <p:spPr>
          <a:xfrm>
            <a:off x="0" y="4734232"/>
            <a:ext cx="12192000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4800" b="1" dirty="0">
                <a:solidFill>
                  <a:srgbClr val="007A37"/>
                </a:solidFill>
              </a:rPr>
              <a:t>Chapter 13</a:t>
            </a:r>
          </a:p>
        </p:txBody>
      </p:sp>
      <p:sp>
        <p:nvSpPr>
          <p:cNvPr id="6" name="Rectangle 5">
            <a:extLst>
              <a:ext uri="{FF2B5EF4-FFF2-40B4-BE49-F238E27FC236}">
                <a16:creationId xmlns:a16="http://schemas.microsoft.com/office/drawing/2014/main" id="{400D4B26-D679-4FB4-B936-3F88F1915D32}"/>
              </a:ext>
            </a:extLst>
          </p:cNvPr>
          <p:cNvSpPr/>
          <p:nvPr/>
        </p:nvSpPr>
        <p:spPr>
          <a:xfrm>
            <a:off x="0" y="6032090"/>
            <a:ext cx="12192000" cy="825910"/>
          </a:xfrm>
          <a:prstGeom prst="rect">
            <a:avLst/>
          </a:prstGeom>
          <a:solidFill>
            <a:schemeClr val="accent5">
              <a:lumMod val="60000"/>
              <a:lumOff val="4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7" name="Rectangle 6">
            <a:extLst>
              <a:ext uri="{FF2B5EF4-FFF2-40B4-BE49-F238E27FC236}">
                <a16:creationId xmlns:a16="http://schemas.microsoft.com/office/drawing/2014/main" id="{72258540-EF72-4F66-AD3B-7B8F75230762}"/>
              </a:ext>
            </a:extLst>
          </p:cNvPr>
          <p:cNvSpPr/>
          <p:nvPr/>
        </p:nvSpPr>
        <p:spPr>
          <a:xfrm>
            <a:off x="0" y="6194322"/>
            <a:ext cx="12192000" cy="661811"/>
          </a:xfrm>
          <a:prstGeom prst="rect">
            <a:avLst/>
          </a:prstGeom>
          <a:solidFill>
            <a:srgbClr val="00B05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cxnSp>
        <p:nvCxnSpPr>
          <p:cNvPr id="9" name="Straight Connector 8">
            <a:extLst>
              <a:ext uri="{FF2B5EF4-FFF2-40B4-BE49-F238E27FC236}">
                <a16:creationId xmlns:a16="http://schemas.microsoft.com/office/drawing/2014/main" id="{C120A785-9DB9-4E6F-9E3C-A13BDB0AA8F6}"/>
              </a:ext>
            </a:extLst>
          </p:cNvPr>
          <p:cNvCxnSpPr>
            <a:cxnSpLocks/>
          </p:cNvCxnSpPr>
          <p:nvPr/>
        </p:nvCxnSpPr>
        <p:spPr>
          <a:xfrm>
            <a:off x="373626" y="4269237"/>
            <a:ext cx="11444748" cy="0"/>
          </a:xfrm>
          <a:prstGeom prst="line">
            <a:avLst/>
          </a:prstGeom>
          <a:ln>
            <a:solidFill>
              <a:srgbClr val="00B050"/>
            </a:solidFill>
          </a:ln>
        </p:spPr>
        <p:style>
          <a:lnRef idx="1">
            <a:schemeClr val="accent3"/>
          </a:lnRef>
          <a:fillRef idx="0">
            <a:schemeClr val="accent3"/>
          </a:fillRef>
          <a:effectRef idx="0">
            <a:schemeClr val="accent3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7080730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0" presetID="42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10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3" dur="10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10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5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10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8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9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/>
      <p:bldP spid="5" grpId="0"/>
    </p:bld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3">
            <a:extLst>
              <a:ext uri="{FF2B5EF4-FFF2-40B4-BE49-F238E27FC236}">
                <a16:creationId xmlns:a16="http://schemas.microsoft.com/office/drawing/2014/main" id="{B51443B9-3795-4EE4-8098-987D77E03EF7}"/>
              </a:ext>
            </a:extLst>
          </p:cNvPr>
          <p:cNvSpPr txBox="1"/>
          <p:nvPr/>
        </p:nvSpPr>
        <p:spPr>
          <a:xfrm>
            <a:off x="668593" y="2106621"/>
            <a:ext cx="10854813" cy="440120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ts val="2400"/>
              </a:lnSpc>
            </a:pPr>
            <a:r>
              <a:rPr lang="en-US" sz="2200" b="1" dirty="0"/>
              <a:t>	</a:t>
            </a:r>
            <a:r>
              <a:rPr lang="en-US" sz="2200" b="1" dirty="0">
                <a:solidFill>
                  <a:srgbClr val="004620"/>
                </a:solidFill>
              </a:rPr>
              <a:t> &gt;&gt; </a:t>
            </a:r>
            <a:r>
              <a:rPr lang="en-US" sz="2200" b="1" dirty="0"/>
              <a:t>	Interface ADC (analog-to-digital converter) chips to the 8051</a:t>
            </a:r>
          </a:p>
          <a:p>
            <a:pPr>
              <a:lnSpc>
                <a:spcPts val="2400"/>
              </a:lnSpc>
            </a:pPr>
            <a:r>
              <a:rPr lang="en-US" sz="2200" b="1" dirty="0"/>
              <a:t>	</a:t>
            </a:r>
            <a:r>
              <a:rPr lang="en-US" sz="2200" b="1" dirty="0">
                <a:solidFill>
                  <a:srgbClr val="004620"/>
                </a:solidFill>
              </a:rPr>
              <a:t> &gt;&gt;</a:t>
            </a:r>
            <a:r>
              <a:rPr lang="en-US" sz="2200" b="1" dirty="0"/>
              <a:t> 	Interface temperature sensors to the 8051</a:t>
            </a:r>
          </a:p>
          <a:p>
            <a:pPr>
              <a:lnSpc>
                <a:spcPts val="2400"/>
              </a:lnSpc>
            </a:pPr>
            <a:r>
              <a:rPr lang="en-US" sz="2200" b="1" dirty="0"/>
              <a:t>	</a:t>
            </a:r>
            <a:r>
              <a:rPr lang="en-US" sz="2200" b="1" dirty="0">
                <a:solidFill>
                  <a:srgbClr val="004620"/>
                </a:solidFill>
              </a:rPr>
              <a:t> &gt;&gt;</a:t>
            </a:r>
            <a:r>
              <a:rPr lang="en-US" sz="2200" b="1" dirty="0"/>
              <a:t> 	Explain the process of data acquisition using ADC chips</a:t>
            </a:r>
          </a:p>
          <a:p>
            <a:pPr>
              <a:lnSpc>
                <a:spcPts val="2400"/>
              </a:lnSpc>
            </a:pPr>
            <a:r>
              <a:rPr lang="en-US" sz="2200" b="1" dirty="0"/>
              <a:t>	</a:t>
            </a:r>
            <a:r>
              <a:rPr lang="en-US" sz="2200" b="1" dirty="0">
                <a:solidFill>
                  <a:srgbClr val="004620"/>
                </a:solidFill>
              </a:rPr>
              <a:t> &gt;&gt;</a:t>
            </a:r>
            <a:r>
              <a:rPr lang="en-US" sz="2200" b="1" dirty="0"/>
              <a:t> 	Describe factors to consider in selecting an ADC chip</a:t>
            </a:r>
          </a:p>
          <a:p>
            <a:pPr>
              <a:lnSpc>
                <a:spcPts val="2400"/>
              </a:lnSpc>
            </a:pPr>
            <a:r>
              <a:rPr lang="en-US" sz="2200" b="1" dirty="0"/>
              <a:t>	</a:t>
            </a:r>
            <a:r>
              <a:rPr lang="en-US" sz="2200" b="1" dirty="0">
                <a:solidFill>
                  <a:srgbClr val="004620"/>
                </a:solidFill>
              </a:rPr>
              <a:t> &gt;&gt;</a:t>
            </a:r>
            <a:r>
              <a:rPr lang="en-US" sz="2200" b="1" dirty="0"/>
              <a:t> 	Describe the function of the pins of 804/809/848 ADC chips</a:t>
            </a:r>
          </a:p>
          <a:p>
            <a:pPr>
              <a:lnSpc>
                <a:spcPts val="2400"/>
              </a:lnSpc>
            </a:pPr>
            <a:r>
              <a:rPr lang="en-US" sz="2200" b="1" dirty="0"/>
              <a:t>	</a:t>
            </a:r>
            <a:r>
              <a:rPr lang="en-US" sz="2200" b="1" dirty="0">
                <a:solidFill>
                  <a:srgbClr val="004620"/>
                </a:solidFill>
              </a:rPr>
              <a:t> &gt;&gt;</a:t>
            </a:r>
            <a:r>
              <a:rPr lang="en-US" sz="2200" b="1" dirty="0"/>
              <a:t> 	Describe the function of the pins of the MAX1112 serial ADC chip</a:t>
            </a:r>
          </a:p>
          <a:p>
            <a:pPr>
              <a:lnSpc>
                <a:spcPts val="2400"/>
              </a:lnSpc>
            </a:pPr>
            <a:r>
              <a:rPr lang="en-US" sz="2200" b="1" dirty="0"/>
              <a:t>	</a:t>
            </a:r>
            <a:r>
              <a:rPr lang="en-US" sz="2200" b="1" dirty="0">
                <a:solidFill>
                  <a:srgbClr val="004620"/>
                </a:solidFill>
              </a:rPr>
              <a:t> &gt;&gt;</a:t>
            </a:r>
            <a:r>
              <a:rPr lang="en-US" sz="2200" b="1" dirty="0"/>
              <a:t> 	Interface serial ADC chips to the 8051</a:t>
            </a:r>
          </a:p>
          <a:p>
            <a:pPr>
              <a:lnSpc>
                <a:spcPts val="2400"/>
              </a:lnSpc>
            </a:pPr>
            <a:r>
              <a:rPr lang="en-US" sz="2200" b="1" dirty="0"/>
              <a:t>	</a:t>
            </a:r>
            <a:r>
              <a:rPr lang="en-US" sz="2200" b="1" dirty="0">
                <a:solidFill>
                  <a:srgbClr val="004620"/>
                </a:solidFill>
              </a:rPr>
              <a:t> &gt;&gt;</a:t>
            </a:r>
            <a:r>
              <a:rPr lang="en-US" sz="2200" b="1" dirty="0"/>
              <a:t> 	Program serial and parallel ADC chips in 8051 C and Assembly</a:t>
            </a:r>
          </a:p>
          <a:p>
            <a:pPr>
              <a:lnSpc>
                <a:spcPts val="2400"/>
              </a:lnSpc>
            </a:pPr>
            <a:r>
              <a:rPr lang="en-US" sz="2200" b="1" dirty="0"/>
              <a:t>	</a:t>
            </a:r>
            <a:r>
              <a:rPr lang="en-US" sz="2200" b="1" dirty="0">
                <a:solidFill>
                  <a:srgbClr val="004620"/>
                </a:solidFill>
              </a:rPr>
              <a:t> &gt;&gt;</a:t>
            </a:r>
            <a:r>
              <a:rPr lang="en-US" sz="2200" b="1" dirty="0"/>
              <a:t> 	Describe the basic operation of a DAC (digital-to-analog converter) chip</a:t>
            </a:r>
          </a:p>
          <a:p>
            <a:pPr>
              <a:lnSpc>
                <a:spcPts val="2400"/>
              </a:lnSpc>
            </a:pPr>
            <a:r>
              <a:rPr lang="en-US" sz="2200" b="1" dirty="0"/>
              <a:t>	</a:t>
            </a:r>
            <a:r>
              <a:rPr lang="en-US" sz="2200" b="1" dirty="0">
                <a:solidFill>
                  <a:srgbClr val="004620"/>
                </a:solidFill>
              </a:rPr>
              <a:t> &gt;&gt;</a:t>
            </a:r>
            <a:r>
              <a:rPr lang="en-US" sz="2200" b="1" dirty="0"/>
              <a:t> 	Interface a DAC chip to the 8051</a:t>
            </a:r>
          </a:p>
          <a:p>
            <a:pPr>
              <a:lnSpc>
                <a:spcPts val="2400"/>
              </a:lnSpc>
            </a:pPr>
            <a:r>
              <a:rPr lang="en-US" sz="2200" b="1" dirty="0"/>
              <a:t>	</a:t>
            </a:r>
            <a:r>
              <a:rPr lang="en-US" sz="2200" b="1" dirty="0">
                <a:solidFill>
                  <a:srgbClr val="004620"/>
                </a:solidFill>
              </a:rPr>
              <a:t> &gt;&gt;</a:t>
            </a:r>
            <a:r>
              <a:rPr lang="en-US" sz="2200" b="1" dirty="0"/>
              <a:t> 	Program a DAC chip to produce a sine wave on an oscilloscope</a:t>
            </a:r>
          </a:p>
          <a:p>
            <a:pPr>
              <a:lnSpc>
                <a:spcPts val="2400"/>
              </a:lnSpc>
            </a:pPr>
            <a:r>
              <a:rPr lang="en-US" sz="2200" b="1" dirty="0"/>
              <a:t>	</a:t>
            </a:r>
            <a:r>
              <a:rPr lang="en-US" sz="2200" b="1" dirty="0">
                <a:solidFill>
                  <a:srgbClr val="004620"/>
                </a:solidFill>
              </a:rPr>
              <a:t> &gt;&gt;</a:t>
            </a:r>
            <a:r>
              <a:rPr lang="en-US" sz="2200" b="1" dirty="0"/>
              <a:t> 	Program DAC chips in 8051 C and Assembly</a:t>
            </a:r>
          </a:p>
          <a:p>
            <a:pPr>
              <a:lnSpc>
                <a:spcPts val="2400"/>
              </a:lnSpc>
            </a:pPr>
            <a:r>
              <a:rPr lang="en-US" sz="2200" b="1" dirty="0"/>
              <a:t>	</a:t>
            </a:r>
            <a:r>
              <a:rPr lang="en-US" sz="2200" b="1" dirty="0">
                <a:solidFill>
                  <a:srgbClr val="004620"/>
                </a:solidFill>
              </a:rPr>
              <a:t> &gt;&gt;</a:t>
            </a:r>
            <a:r>
              <a:rPr lang="en-US" sz="2200" b="1" dirty="0"/>
              <a:t> 	Explain the function of precision IC temperature sensors</a:t>
            </a:r>
          </a:p>
          <a:p>
            <a:pPr>
              <a:lnSpc>
                <a:spcPts val="2400"/>
              </a:lnSpc>
            </a:pPr>
            <a:r>
              <a:rPr lang="en-US" sz="2200" b="1" dirty="0"/>
              <a:t>	</a:t>
            </a:r>
            <a:r>
              <a:rPr lang="en-US" sz="2200" b="1" dirty="0">
                <a:solidFill>
                  <a:srgbClr val="004620"/>
                </a:solidFill>
              </a:rPr>
              <a:t> &gt;&gt;</a:t>
            </a:r>
            <a:r>
              <a:rPr lang="en-US" sz="2200" b="1" dirty="0"/>
              <a:t> 	Describe signal conditioning and its role in data acquisition</a:t>
            </a:r>
          </a:p>
        </p:txBody>
      </p:sp>
      <p:sp>
        <p:nvSpPr>
          <p:cNvPr id="6" name="Rectangle 5">
            <a:extLst>
              <a:ext uri="{FF2B5EF4-FFF2-40B4-BE49-F238E27FC236}">
                <a16:creationId xmlns:a16="http://schemas.microsoft.com/office/drawing/2014/main" id="{87F4B246-D001-4E7D-A945-C41D4B397BBA}"/>
              </a:ext>
            </a:extLst>
          </p:cNvPr>
          <p:cNvSpPr/>
          <p:nvPr/>
        </p:nvSpPr>
        <p:spPr>
          <a:xfrm>
            <a:off x="0" y="0"/>
            <a:ext cx="12192000" cy="1371600"/>
          </a:xfrm>
          <a:prstGeom prst="rect">
            <a:avLst/>
          </a:prstGeom>
          <a:solidFill>
            <a:srgbClr val="00B05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7" name="Rectangle 6">
            <a:extLst>
              <a:ext uri="{FF2B5EF4-FFF2-40B4-BE49-F238E27FC236}">
                <a16:creationId xmlns:a16="http://schemas.microsoft.com/office/drawing/2014/main" id="{EF3EC0A2-797C-4BB9-A8EF-ED51538FAA17}"/>
              </a:ext>
            </a:extLst>
          </p:cNvPr>
          <p:cNvSpPr/>
          <p:nvPr/>
        </p:nvSpPr>
        <p:spPr>
          <a:xfrm>
            <a:off x="0" y="0"/>
            <a:ext cx="12192000" cy="1106129"/>
          </a:xfrm>
          <a:prstGeom prst="rect">
            <a:avLst/>
          </a:prstGeom>
          <a:solidFill>
            <a:srgbClr val="65FFAB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schemeClr val="accent5">
                  <a:lumMod val="60000"/>
                  <a:lumOff val="40000"/>
                </a:schemeClr>
              </a:solidFill>
            </a:endParaRPr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id="{6EFA0293-F92D-4C5B-A1F6-E717645B0741}"/>
              </a:ext>
            </a:extLst>
          </p:cNvPr>
          <p:cNvSpPr txBox="1"/>
          <p:nvPr/>
        </p:nvSpPr>
        <p:spPr>
          <a:xfrm>
            <a:off x="948813" y="350174"/>
            <a:ext cx="10294374" cy="76944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4400" b="1" dirty="0"/>
              <a:t>Objectives</a:t>
            </a:r>
          </a:p>
        </p:txBody>
      </p:sp>
      <p:sp>
        <p:nvSpPr>
          <p:cNvPr id="8" name="TextBox 7">
            <a:extLst>
              <a:ext uri="{FF2B5EF4-FFF2-40B4-BE49-F238E27FC236}">
                <a16:creationId xmlns:a16="http://schemas.microsoft.com/office/drawing/2014/main" id="{24140DEA-4B6D-44C7-BF9C-E734A8680952}"/>
              </a:ext>
            </a:extLst>
          </p:cNvPr>
          <p:cNvSpPr txBox="1"/>
          <p:nvPr/>
        </p:nvSpPr>
        <p:spPr>
          <a:xfrm>
            <a:off x="0" y="1500181"/>
            <a:ext cx="12192000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2400" b="1" dirty="0">
                <a:solidFill>
                  <a:srgbClr val="007A37"/>
                </a:solidFill>
              </a:rPr>
              <a:t>Upon completion of this chapter, you will be able to:</a:t>
            </a:r>
          </a:p>
          <a:p>
            <a:pPr algn="ctr"/>
            <a:endParaRPr lang="en-US" sz="2400" dirty="0">
              <a:solidFill>
                <a:srgbClr val="007A37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99669623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7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4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5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/>
      <p:bldP spid="5" grpId="0"/>
      <p:bldP spid="8" grpId="0"/>
    </p:bld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3">
            <a:extLst>
              <a:ext uri="{FF2B5EF4-FFF2-40B4-BE49-F238E27FC236}">
                <a16:creationId xmlns:a16="http://schemas.microsoft.com/office/drawing/2014/main" id="{B51443B9-3795-4EE4-8098-987D77E03EF7}"/>
              </a:ext>
            </a:extLst>
          </p:cNvPr>
          <p:cNvSpPr txBox="1"/>
          <p:nvPr/>
        </p:nvSpPr>
        <p:spPr>
          <a:xfrm>
            <a:off x="668593" y="2507226"/>
            <a:ext cx="10854813" cy="397031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457200" indent="-457200">
              <a:buFont typeface="Arial" panose="020B0604020202020204" pitchFamily="34" charset="0"/>
              <a:buChar char="•"/>
            </a:pPr>
            <a:r>
              <a:rPr lang="en-US" sz="2800" b="1" dirty="0"/>
              <a:t>More real-world devices such as ADCs (analog-to-digital converters), DACs (digital-to-analog converters), and sensors, and how to interface the 8051 to these devices,</a:t>
            </a:r>
          </a:p>
          <a:p>
            <a:pPr marL="457200" indent="-457200">
              <a:buFont typeface="Arial" panose="020B0604020202020204" pitchFamily="34" charset="0"/>
              <a:buChar char="•"/>
            </a:pPr>
            <a:r>
              <a:rPr lang="en-US" sz="2800" b="1" dirty="0"/>
              <a:t>Section 13.1, analog-to-digital converter (ADC) chips, the 8-bit parallel ADC chips ADC0804, ADC0808/0809, and ADC0848  We will also look at the serial ADC chip MAX1112,</a:t>
            </a:r>
          </a:p>
          <a:p>
            <a:pPr marL="457200" indent="-457200">
              <a:buFont typeface="Arial" panose="020B0604020202020204" pitchFamily="34" charset="0"/>
              <a:buChar char="•"/>
            </a:pPr>
            <a:r>
              <a:rPr lang="en-US" sz="2800" b="1" dirty="0"/>
              <a:t>Section 13.2, the characteristics of DAC chips </a:t>
            </a:r>
          </a:p>
          <a:p>
            <a:pPr marL="457200" indent="-457200">
              <a:buFont typeface="Arial" panose="020B0604020202020204" pitchFamily="34" charset="0"/>
              <a:buChar char="•"/>
            </a:pPr>
            <a:r>
              <a:rPr lang="en-US" sz="2800" b="1" dirty="0"/>
              <a:t>Section 13.3, the interfacing of sensors and discuss the issue of signal conditioning</a:t>
            </a:r>
          </a:p>
        </p:txBody>
      </p:sp>
      <p:sp>
        <p:nvSpPr>
          <p:cNvPr id="6" name="Rectangle 5">
            <a:extLst>
              <a:ext uri="{FF2B5EF4-FFF2-40B4-BE49-F238E27FC236}">
                <a16:creationId xmlns:a16="http://schemas.microsoft.com/office/drawing/2014/main" id="{87F4B246-D001-4E7D-A945-C41D4B397BBA}"/>
              </a:ext>
            </a:extLst>
          </p:cNvPr>
          <p:cNvSpPr/>
          <p:nvPr/>
        </p:nvSpPr>
        <p:spPr>
          <a:xfrm>
            <a:off x="0" y="0"/>
            <a:ext cx="12192000" cy="1371600"/>
          </a:xfrm>
          <a:prstGeom prst="rect">
            <a:avLst/>
          </a:prstGeom>
          <a:solidFill>
            <a:srgbClr val="00B05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7" name="Rectangle 6">
            <a:extLst>
              <a:ext uri="{FF2B5EF4-FFF2-40B4-BE49-F238E27FC236}">
                <a16:creationId xmlns:a16="http://schemas.microsoft.com/office/drawing/2014/main" id="{EF3EC0A2-797C-4BB9-A8EF-ED51538FAA17}"/>
              </a:ext>
            </a:extLst>
          </p:cNvPr>
          <p:cNvSpPr/>
          <p:nvPr/>
        </p:nvSpPr>
        <p:spPr>
          <a:xfrm>
            <a:off x="0" y="0"/>
            <a:ext cx="12192000" cy="1106129"/>
          </a:xfrm>
          <a:prstGeom prst="rect">
            <a:avLst/>
          </a:prstGeom>
          <a:solidFill>
            <a:srgbClr val="65FFAB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id="{6EFA0293-F92D-4C5B-A1F6-E717645B0741}"/>
              </a:ext>
            </a:extLst>
          </p:cNvPr>
          <p:cNvSpPr txBox="1"/>
          <p:nvPr/>
        </p:nvSpPr>
        <p:spPr>
          <a:xfrm>
            <a:off x="948813" y="350174"/>
            <a:ext cx="10294374" cy="76944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4400" b="1" dirty="0"/>
              <a:t>Objectives</a:t>
            </a:r>
          </a:p>
        </p:txBody>
      </p:sp>
    </p:spTree>
    <p:extLst>
      <p:ext uri="{BB962C8B-B14F-4D97-AF65-F5344CB8AC3E}">
        <p14:creationId xmlns:p14="http://schemas.microsoft.com/office/powerpoint/2010/main" val="38717388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4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/>
      <p:bldP spid="5" grpId="0"/>
    </p:bld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Rectangle 5">
            <a:extLst>
              <a:ext uri="{FF2B5EF4-FFF2-40B4-BE49-F238E27FC236}">
                <a16:creationId xmlns:a16="http://schemas.microsoft.com/office/drawing/2014/main" id="{87F4B246-D001-4E7D-A945-C41D4B397BBA}"/>
              </a:ext>
            </a:extLst>
          </p:cNvPr>
          <p:cNvSpPr/>
          <p:nvPr/>
        </p:nvSpPr>
        <p:spPr>
          <a:xfrm>
            <a:off x="0" y="0"/>
            <a:ext cx="12192000" cy="1371600"/>
          </a:xfrm>
          <a:prstGeom prst="rect">
            <a:avLst/>
          </a:prstGeom>
          <a:solidFill>
            <a:srgbClr val="00B05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7" name="Rectangle 6">
            <a:extLst>
              <a:ext uri="{FF2B5EF4-FFF2-40B4-BE49-F238E27FC236}">
                <a16:creationId xmlns:a16="http://schemas.microsoft.com/office/drawing/2014/main" id="{EF3EC0A2-797C-4BB9-A8EF-ED51538FAA17}"/>
              </a:ext>
            </a:extLst>
          </p:cNvPr>
          <p:cNvSpPr/>
          <p:nvPr/>
        </p:nvSpPr>
        <p:spPr>
          <a:xfrm>
            <a:off x="0" y="0"/>
            <a:ext cx="12192000" cy="1106129"/>
          </a:xfrm>
          <a:prstGeom prst="rect">
            <a:avLst/>
          </a:prstGeom>
          <a:solidFill>
            <a:srgbClr val="65FFAB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11" name="Rectangle 10">
            <a:extLst>
              <a:ext uri="{FF2B5EF4-FFF2-40B4-BE49-F238E27FC236}">
                <a16:creationId xmlns:a16="http://schemas.microsoft.com/office/drawing/2014/main" id="{A36223D1-479F-4719-902F-D1EAF00869F6}"/>
              </a:ext>
            </a:extLst>
          </p:cNvPr>
          <p:cNvSpPr/>
          <p:nvPr/>
        </p:nvSpPr>
        <p:spPr>
          <a:xfrm>
            <a:off x="1059426" y="2241755"/>
            <a:ext cx="9748685" cy="3421626"/>
          </a:xfrm>
          <a:prstGeom prst="rect">
            <a:avLst/>
          </a:prstGeom>
          <a:solidFill>
            <a:schemeClr val="bg1"/>
          </a:solidFill>
          <a:ln w="28575">
            <a:solidFill>
              <a:srgbClr val="007A37"/>
            </a:solidFill>
          </a:ln>
          <a:effectLst>
            <a:outerShdw blurRad="63500" sx="102000" sy="102000" algn="ctr" rotWithShape="0">
              <a:srgbClr val="007A37">
                <a:alpha val="40000"/>
              </a:srgb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14" name="TextBox 13">
            <a:extLst>
              <a:ext uri="{FF2B5EF4-FFF2-40B4-BE49-F238E27FC236}">
                <a16:creationId xmlns:a16="http://schemas.microsoft.com/office/drawing/2014/main" id="{98A6071F-8061-4722-B88C-B5EBF59EAFEF}"/>
              </a:ext>
            </a:extLst>
          </p:cNvPr>
          <p:cNvSpPr txBox="1"/>
          <p:nvPr/>
        </p:nvSpPr>
        <p:spPr>
          <a:xfrm>
            <a:off x="948812" y="553064"/>
            <a:ext cx="10294374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lvl="0">
              <a:defRPr/>
            </a:pPr>
            <a:r>
              <a:rPr lang="en-US" sz="2400" b="1" dirty="0">
                <a:solidFill>
                  <a:prstClr val="black"/>
                </a:solidFill>
              </a:rPr>
              <a:t>Table 13-1: Resolution vs. Step Size for ADC</a:t>
            </a:r>
          </a:p>
        </p:txBody>
      </p:sp>
      <p:sp>
        <p:nvSpPr>
          <p:cNvPr id="8" name="TextBox 7">
            <a:extLst>
              <a:ext uri="{FF2B5EF4-FFF2-40B4-BE49-F238E27FC236}">
                <a16:creationId xmlns:a16="http://schemas.microsoft.com/office/drawing/2014/main" id="{AE99928E-97E6-4CD0-A967-98C30D086C0A}"/>
              </a:ext>
            </a:extLst>
          </p:cNvPr>
          <p:cNvSpPr txBox="1"/>
          <p:nvPr/>
        </p:nvSpPr>
        <p:spPr>
          <a:xfrm>
            <a:off x="1383889" y="2381864"/>
            <a:ext cx="9748684" cy="3046988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US" sz="2400" b="1" u="sng" dirty="0">
                <a:solidFill>
                  <a:srgbClr val="004620"/>
                </a:solidFill>
              </a:rPr>
              <a:t>n-bit		Number of steps		Step Size (mV)</a:t>
            </a:r>
          </a:p>
          <a:p>
            <a:r>
              <a:rPr lang="en-US" sz="2400" b="1" u="sng" dirty="0">
                <a:solidFill>
                  <a:srgbClr val="007A37"/>
                </a:solidFill>
              </a:rPr>
              <a:t>8		256				5/256 = 19.53</a:t>
            </a:r>
          </a:p>
          <a:p>
            <a:r>
              <a:rPr lang="en-US" sz="2400" b="1" u="sng" dirty="0">
                <a:solidFill>
                  <a:srgbClr val="007A37"/>
                </a:solidFill>
              </a:rPr>
              <a:t>10		1024				5/1024 = 4.88</a:t>
            </a:r>
          </a:p>
          <a:p>
            <a:r>
              <a:rPr lang="en-US" sz="2400" b="1" u="sng" dirty="0">
                <a:solidFill>
                  <a:srgbClr val="007A37"/>
                </a:solidFill>
              </a:rPr>
              <a:t>12		4096				5/4096 = 1.2</a:t>
            </a:r>
          </a:p>
          <a:p>
            <a:r>
              <a:rPr lang="en-US" sz="2400" b="1" u="sng" dirty="0">
                <a:solidFill>
                  <a:srgbClr val="007A37"/>
                </a:solidFill>
              </a:rPr>
              <a:t>16		65536				5/65536 = 0.076</a:t>
            </a:r>
          </a:p>
          <a:p>
            <a:r>
              <a:rPr lang="en-US" sz="2400" b="1" dirty="0">
                <a:solidFill>
                  <a:srgbClr val="004620"/>
                </a:solidFill>
              </a:rPr>
              <a:t>Notes: V</a:t>
            </a:r>
            <a:r>
              <a:rPr lang="en-US" sz="2400" b="1" baseline="-25000" dirty="0">
                <a:solidFill>
                  <a:srgbClr val="004620"/>
                </a:solidFill>
              </a:rPr>
              <a:t>CC</a:t>
            </a:r>
            <a:r>
              <a:rPr lang="en-US" sz="2400" b="1" dirty="0">
                <a:solidFill>
                  <a:srgbClr val="004620"/>
                </a:solidFill>
              </a:rPr>
              <a:t> = 5 V</a:t>
            </a:r>
          </a:p>
          <a:p>
            <a:r>
              <a:rPr lang="en-US" sz="2400" b="1" dirty="0">
                <a:solidFill>
                  <a:srgbClr val="004620"/>
                </a:solidFill>
              </a:rPr>
              <a:t>Step size (resolution) is the smallest change that can be discerned by an ADC.</a:t>
            </a:r>
          </a:p>
        </p:txBody>
      </p:sp>
    </p:spTree>
    <p:extLst>
      <p:ext uri="{BB962C8B-B14F-4D97-AF65-F5344CB8AC3E}">
        <p14:creationId xmlns:p14="http://schemas.microsoft.com/office/powerpoint/2010/main" val="145392140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7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5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4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5" presetID="2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7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1" grpId="0" animBg="1"/>
      <p:bldP spid="14" grpId="0"/>
      <p:bldP spid="8" grpId="0"/>
    </p:bld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Rectangle 5">
            <a:extLst>
              <a:ext uri="{FF2B5EF4-FFF2-40B4-BE49-F238E27FC236}">
                <a16:creationId xmlns:a16="http://schemas.microsoft.com/office/drawing/2014/main" id="{87F4B246-D001-4E7D-A945-C41D4B397BBA}"/>
              </a:ext>
            </a:extLst>
          </p:cNvPr>
          <p:cNvSpPr/>
          <p:nvPr/>
        </p:nvSpPr>
        <p:spPr>
          <a:xfrm>
            <a:off x="0" y="0"/>
            <a:ext cx="12192000" cy="1371600"/>
          </a:xfrm>
          <a:prstGeom prst="rect">
            <a:avLst/>
          </a:prstGeom>
          <a:solidFill>
            <a:srgbClr val="00B05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7" name="Rectangle 6">
            <a:extLst>
              <a:ext uri="{FF2B5EF4-FFF2-40B4-BE49-F238E27FC236}">
                <a16:creationId xmlns:a16="http://schemas.microsoft.com/office/drawing/2014/main" id="{EF3EC0A2-797C-4BB9-A8EF-ED51538FAA17}"/>
              </a:ext>
            </a:extLst>
          </p:cNvPr>
          <p:cNvSpPr/>
          <p:nvPr/>
        </p:nvSpPr>
        <p:spPr>
          <a:xfrm>
            <a:off x="0" y="0"/>
            <a:ext cx="12192000" cy="1106129"/>
          </a:xfrm>
          <a:prstGeom prst="rect">
            <a:avLst/>
          </a:prstGeom>
          <a:solidFill>
            <a:srgbClr val="65FFAB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10" name="TextBox 9">
            <a:extLst>
              <a:ext uri="{FF2B5EF4-FFF2-40B4-BE49-F238E27FC236}">
                <a16:creationId xmlns:a16="http://schemas.microsoft.com/office/drawing/2014/main" id="{6A6FF95B-F782-49A5-A974-A2E83A575CA5}"/>
              </a:ext>
            </a:extLst>
          </p:cNvPr>
          <p:cNvSpPr txBox="1"/>
          <p:nvPr/>
        </p:nvSpPr>
        <p:spPr>
          <a:xfrm>
            <a:off x="948812" y="553064"/>
            <a:ext cx="10294374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lvl="0">
              <a:defRPr/>
            </a:pPr>
            <a:r>
              <a:rPr lang="en-US" sz="2400" b="1" dirty="0">
                <a:solidFill>
                  <a:prstClr val="black"/>
                </a:solidFill>
              </a:rPr>
              <a:t>Figure 13-1. ADC0804 Chip (testing ADC0804 in free running mode)</a:t>
            </a:r>
            <a:endParaRPr kumimoji="0" lang="en-US" sz="2400" b="1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9" name="Rectangle 8">
            <a:extLst>
              <a:ext uri="{FF2B5EF4-FFF2-40B4-BE49-F238E27FC236}">
                <a16:creationId xmlns:a16="http://schemas.microsoft.com/office/drawing/2014/main" id="{138D773C-6E83-4660-8154-DD027AF7106F}"/>
              </a:ext>
            </a:extLst>
          </p:cNvPr>
          <p:cNvSpPr/>
          <p:nvPr/>
        </p:nvSpPr>
        <p:spPr>
          <a:xfrm>
            <a:off x="2812445" y="1659193"/>
            <a:ext cx="6818252" cy="4844846"/>
          </a:xfrm>
          <a:prstGeom prst="rect">
            <a:avLst/>
          </a:prstGeom>
          <a:solidFill>
            <a:schemeClr val="bg1"/>
          </a:solidFill>
          <a:ln w="28575">
            <a:solidFill>
              <a:srgbClr val="007A37"/>
            </a:solidFill>
          </a:ln>
          <a:effectLst>
            <a:outerShdw blurRad="63500" sx="102000" sy="102000" algn="ctr" rotWithShape="0">
              <a:srgbClr val="007A37">
                <a:alpha val="40000"/>
              </a:srgb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pic>
        <p:nvPicPr>
          <p:cNvPr id="3" name="Picture 2">
            <a:extLst>
              <a:ext uri="{FF2B5EF4-FFF2-40B4-BE49-F238E27FC236}">
                <a16:creationId xmlns:a16="http://schemas.microsoft.com/office/drawing/2014/main" id="{AFD5F519-9C04-45D2-9EF5-1C4AF28D7E69}"/>
              </a:ext>
            </a:extLst>
          </p:cNvPr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5585"/>
          <a:stretch/>
        </p:blipFill>
        <p:spPr>
          <a:xfrm>
            <a:off x="3067665" y="1924664"/>
            <a:ext cx="6437460" cy="432031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56700434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7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16" presetClass="entr" presetSubtype="2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14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5" presetID="16" presetClass="entr" presetSubtype="21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17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0" grpId="0"/>
      <p:bldP spid="9" grpId="0" animBg="1"/>
    </p:bld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Rectangle 5">
            <a:extLst>
              <a:ext uri="{FF2B5EF4-FFF2-40B4-BE49-F238E27FC236}">
                <a16:creationId xmlns:a16="http://schemas.microsoft.com/office/drawing/2014/main" id="{87F4B246-D001-4E7D-A945-C41D4B397BBA}"/>
              </a:ext>
            </a:extLst>
          </p:cNvPr>
          <p:cNvSpPr/>
          <p:nvPr/>
        </p:nvSpPr>
        <p:spPr>
          <a:xfrm>
            <a:off x="0" y="0"/>
            <a:ext cx="12192000" cy="1371600"/>
          </a:xfrm>
          <a:prstGeom prst="rect">
            <a:avLst/>
          </a:prstGeom>
          <a:solidFill>
            <a:srgbClr val="00B05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7" name="Rectangle 6">
            <a:extLst>
              <a:ext uri="{FF2B5EF4-FFF2-40B4-BE49-F238E27FC236}">
                <a16:creationId xmlns:a16="http://schemas.microsoft.com/office/drawing/2014/main" id="{EF3EC0A2-797C-4BB9-A8EF-ED51538FAA17}"/>
              </a:ext>
            </a:extLst>
          </p:cNvPr>
          <p:cNvSpPr/>
          <p:nvPr/>
        </p:nvSpPr>
        <p:spPr>
          <a:xfrm>
            <a:off x="0" y="0"/>
            <a:ext cx="12192000" cy="1106129"/>
          </a:xfrm>
          <a:prstGeom prst="rect">
            <a:avLst/>
          </a:prstGeom>
          <a:solidFill>
            <a:srgbClr val="65FFAB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10" name="TextBox 9">
            <a:extLst>
              <a:ext uri="{FF2B5EF4-FFF2-40B4-BE49-F238E27FC236}">
                <a16:creationId xmlns:a16="http://schemas.microsoft.com/office/drawing/2014/main" id="{6A6FF95B-F782-49A5-A974-A2E83A575CA5}"/>
              </a:ext>
            </a:extLst>
          </p:cNvPr>
          <p:cNvSpPr txBox="1"/>
          <p:nvPr/>
        </p:nvSpPr>
        <p:spPr>
          <a:xfrm>
            <a:off x="948812" y="553064"/>
            <a:ext cx="10294374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lvl="0">
              <a:defRPr/>
            </a:pPr>
            <a:r>
              <a:rPr lang="en-US" sz="2400" b="1" dirty="0">
                <a:solidFill>
                  <a:prstClr val="black"/>
                </a:solidFill>
              </a:rPr>
              <a:t>Table 13-2: </a:t>
            </a:r>
            <a:r>
              <a:rPr lang="en-US" sz="2400" b="1" dirty="0" err="1">
                <a:solidFill>
                  <a:prstClr val="black"/>
                </a:solidFill>
              </a:rPr>
              <a:t>V</a:t>
            </a:r>
            <a:r>
              <a:rPr lang="en-US" sz="2400" b="1" baseline="-25000" dirty="0" err="1">
                <a:solidFill>
                  <a:prstClr val="black"/>
                </a:solidFill>
              </a:rPr>
              <a:t>ref</a:t>
            </a:r>
            <a:r>
              <a:rPr lang="en-US" sz="2400" b="1" dirty="0">
                <a:solidFill>
                  <a:prstClr val="black"/>
                </a:solidFill>
              </a:rPr>
              <a:t>/2 Relation to V</a:t>
            </a:r>
            <a:r>
              <a:rPr lang="en-US" sz="2400" b="1" baseline="-25000" dirty="0">
                <a:solidFill>
                  <a:prstClr val="black"/>
                </a:solidFill>
              </a:rPr>
              <a:t>in</a:t>
            </a:r>
            <a:r>
              <a:rPr lang="en-US" sz="2400" b="1" dirty="0">
                <a:solidFill>
                  <a:prstClr val="black"/>
                </a:solidFill>
              </a:rPr>
              <a:t> Range (ADC0804)</a:t>
            </a:r>
            <a:endParaRPr lang="pt-BR" sz="2400" b="1" dirty="0">
              <a:solidFill>
                <a:prstClr val="black"/>
              </a:solidFill>
            </a:endParaRPr>
          </a:p>
        </p:txBody>
      </p:sp>
      <p:sp>
        <p:nvSpPr>
          <p:cNvPr id="9" name="Rectangle 8">
            <a:extLst>
              <a:ext uri="{FF2B5EF4-FFF2-40B4-BE49-F238E27FC236}">
                <a16:creationId xmlns:a16="http://schemas.microsoft.com/office/drawing/2014/main" id="{138D773C-6E83-4660-8154-DD027AF7106F}"/>
              </a:ext>
            </a:extLst>
          </p:cNvPr>
          <p:cNvSpPr/>
          <p:nvPr/>
        </p:nvSpPr>
        <p:spPr>
          <a:xfrm>
            <a:off x="703277" y="1924665"/>
            <a:ext cx="10785446" cy="3959942"/>
          </a:xfrm>
          <a:prstGeom prst="rect">
            <a:avLst/>
          </a:prstGeom>
          <a:solidFill>
            <a:schemeClr val="bg1"/>
          </a:solidFill>
          <a:ln w="28575">
            <a:solidFill>
              <a:srgbClr val="007A37"/>
            </a:solidFill>
          </a:ln>
          <a:effectLst>
            <a:outerShdw blurRad="63500" sx="102000" sy="102000" algn="ctr" rotWithShape="0">
              <a:srgbClr val="007A37">
                <a:alpha val="40000"/>
              </a:srgb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pic>
        <p:nvPicPr>
          <p:cNvPr id="4" name="Picture 3">
            <a:extLst>
              <a:ext uri="{FF2B5EF4-FFF2-40B4-BE49-F238E27FC236}">
                <a16:creationId xmlns:a16="http://schemas.microsoft.com/office/drawing/2014/main" id="{0C6A67E9-C35C-4650-AB64-0FD1504B548E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76909" y="2246218"/>
            <a:ext cx="10466277" cy="344665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5585531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7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4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5" presetID="2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7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0" grpId="0"/>
      <p:bldP spid="9" grpId="0" animBg="1"/>
    </p:bld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Rectangle 5">
            <a:extLst>
              <a:ext uri="{FF2B5EF4-FFF2-40B4-BE49-F238E27FC236}">
                <a16:creationId xmlns:a16="http://schemas.microsoft.com/office/drawing/2014/main" id="{87F4B246-D001-4E7D-A945-C41D4B397BBA}"/>
              </a:ext>
            </a:extLst>
          </p:cNvPr>
          <p:cNvSpPr/>
          <p:nvPr/>
        </p:nvSpPr>
        <p:spPr>
          <a:xfrm>
            <a:off x="0" y="0"/>
            <a:ext cx="12192000" cy="1371600"/>
          </a:xfrm>
          <a:prstGeom prst="rect">
            <a:avLst/>
          </a:prstGeom>
          <a:solidFill>
            <a:srgbClr val="00B05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7" name="Rectangle 6">
            <a:extLst>
              <a:ext uri="{FF2B5EF4-FFF2-40B4-BE49-F238E27FC236}">
                <a16:creationId xmlns:a16="http://schemas.microsoft.com/office/drawing/2014/main" id="{EF3EC0A2-797C-4BB9-A8EF-ED51538FAA17}"/>
              </a:ext>
            </a:extLst>
          </p:cNvPr>
          <p:cNvSpPr/>
          <p:nvPr/>
        </p:nvSpPr>
        <p:spPr>
          <a:xfrm>
            <a:off x="0" y="0"/>
            <a:ext cx="12192000" cy="1106129"/>
          </a:xfrm>
          <a:prstGeom prst="rect">
            <a:avLst/>
          </a:prstGeom>
          <a:solidFill>
            <a:srgbClr val="65FFAB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10" name="TextBox 9">
            <a:extLst>
              <a:ext uri="{FF2B5EF4-FFF2-40B4-BE49-F238E27FC236}">
                <a16:creationId xmlns:a16="http://schemas.microsoft.com/office/drawing/2014/main" id="{6A6FF95B-F782-49A5-A974-A2E83A575CA5}"/>
              </a:ext>
            </a:extLst>
          </p:cNvPr>
          <p:cNvSpPr txBox="1"/>
          <p:nvPr/>
        </p:nvSpPr>
        <p:spPr>
          <a:xfrm>
            <a:off x="948812" y="553064"/>
            <a:ext cx="10294374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lvl="0">
              <a:defRPr/>
            </a:pPr>
            <a:r>
              <a:rPr lang="en-US" sz="2400" b="1" dirty="0">
                <a:solidFill>
                  <a:prstClr val="black"/>
                </a:solidFill>
              </a:rPr>
              <a:t>Figure 13-2. Read and Write Timing for ADC0804</a:t>
            </a:r>
            <a:endParaRPr kumimoji="0" lang="en-US" sz="2400" b="1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9" name="Rectangle 8">
            <a:extLst>
              <a:ext uri="{FF2B5EF4-FFF2-40B4-BE49-F238E27FC236}">
                <a16:creationId xmlns:a16="http://schemas.microsoft.com/office/drawing/2014/main" id="{138D773C-6E83-4660-8154-DD027AF7106F}"/>
              </a:ext>
            </a:extLst>
          </p:cNvPr>
          <p:cNvSpPr/>
          <p:nvPr/>
        </p:nvSpPr>
        <p:spPr>
          <a:xfrm>
            <a:off x="825910" y="1659193"/>
            <a:ext cx="10146889" cy="4844845"/>
          </a:xfrm>
          <a:prstGeom prst="rect">
            <a:avLst/>
          </a:prstGeom>
          <a:solidFill>
            <a:schemeClr val="bg1"/>
          </a:solidFill>
          <a:ln w="28575">
            <a:solidFill>
              <a:srgbClr val="007A37"/>
            </a:solidFill>
          </a:ln>
          <a:effectLst>
            <a:outerShdw blurRad="63500" sx="102000" sy="102000" algn="ctr" rotWithShape="0">
              <a:srgbClr val="007A37">
                <a:alpha val="40000"/>
              </a:srgb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pic>
        <p:nvPicPr>
          <p:cNvPr id="3" name="Picture 2">
            <a:extLst>
              <a:ext uri="{FF2B5EF4-FFF2-40B4-BE49-F238E27FC236}">
                <a16:creationId xmlns:a16="http://schemas.microsoft.com/office/drawing/2014/main" id="{0E635A49-E0C4-4EF9-B309-9B59A24DBAAC}"/>
              </a:ext>
            </a:extLst>
          </p:cNvPr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786" t="5055" r="7739" b="9131"/>
          <a:stretch/>
        </p:blipFill>
        <p:spPr>
          <a:xfrm>
            <a:off x="1504334" y="1872631"/>
            <a:ext cx="9183329" cy="441796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94629683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7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4" dur="10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1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7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9" dur="10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0" dur="10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1" dur="10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0" grpId="0"/>
      <p:bldP spid="9" grpId="0" animBg="1"/>
    </p:bld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Rectangle 5">
            <a:extLst>
              <a:ext uri="{FF2B5EF4-FFF2-40B4-BE49-F238E27FC236}">
                <a16:creationId xmlns:a16="http://schemas.microsoft.com/office/drawing/2014/main" id="{87F4B246-D001-4E7D-A945-C41D4B397BBA}"/>
              </a:ext>
            </a:extLst>
          </p:cNvPr>
          <p:cNvSpPr/>
          <p:nvPr/>
        </p:nvSpPr>
        <p:spPr>
          <a:xfrm>
            <a:off x="0" y="0"/>
            <a:ext cx="12192000" cy="1371600"/>
          </a:xfrm>
          <a:prstGeom prst="rect">
            <a:avLst/>
          </a:prstGeom>
          <a:solidFill>
            <a:srgbClr val="00B05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7" name="Rectangle 6">
            <a:extLst>
              <a:ext uri="{FF2B5EF4-FFF2-40B4-BE49-F238E27FC236}">
                <a16:creationId xmlns:a16="http://schemas.microsoft.com/office/drawing/2014/main" id="{EF3EC0A2-797C-4BB9-A8EF-ED51538FAA17}"/>
              </a:ext>
            </a:extLst>
          </p:cNvPr>
          <p:cNvSpPr/>
          <p:nvPr/>
        </p:nvSpPr>
        <p:spPr>
          <a:xfrm>
            <a:off x="0" y="0"/>
            <a:ext cx="12192000" cy="1106129"/>
          </a:xfrm>
          <a:prstGeom prst="rect">
            <a:avLst/>
          </a:prstGeom>
          <a:solidFill>
            <a:srgbClr val="65FFAB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10" name="TextBox 9">
            <a:extLst>
              <a:ext uri="{FF2B5EF4-FFF2-40B4-BE49-F238E27FC236}">
                <a16:creationId xmlns:a16="http://schemas.microsoft.com/office/drawing/2014/main" id="{6A6FF95B-F782-49A5-A974-A2E83A575CA5}"/>
              </a:ext>
            </a:extLst>
          </p:cNvPr>
          <p:cNvSpPr txBox="1"/>
          <p:nvPr/>
        </p:nvSpPr>
        <p:spPr>
          <a:xfrm>
            <a:off x="948812" y="553064"/>
            <a:ext cx="10294374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lvl="0">
              <a:defRPr/>
            </a:pPr>
            <a:r>
              <a:rPr lang="en-US" sz="2400" b="1" dirty="0">
                <a:solidFill>
                  <a:prstClr val="black"/>
                </a:solidFill>
              </a:rPr>
              <a:t>Figure 13-3. 8051 Connection to ADC0804 with Self-Clocking</a:t>
            </a:r>
            <a:endParaRPr kumimoji="0" lang="en-US" sz="2400" b="1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9" name="Rectangle 8">
            <a:extLst>
              <a:ext uri="{FF2B5EF4-FFF2-40B4-BE49-F238E27FC236}">
                <a16:creationId xmlns:a16="http://schemas.microsoft.com/office/drawing/2014/main" id="{138D773C-6E83-4660-8154-DD027AF7106F}"/>
              </a:ext>
            </a:extLst>
          </p:cNvPr>
          <p:cNvSpPr/>
          <p:nvPr/>
        </p:nvSpPr>
        <p:spPr>
          <a:xfrm>
            <a:off x="1106129" y="1659193"/>
            <a:ext cx="10137057" cy="4844845"/>
          </a:xfrm>
          <a:prstGeom prst="rect">
            <a:avLst/>
          </a:prstGeom>
          <a:solidFill>
            <a:schemeClr val="bg1"/>
          </a:solidFill>
          <a:ln w="28575">
            <a:solidFill>
              <a:srgbClr val="007A37"/>
            </a:solidFill>
          </a:ln>
          <a:effectLst>
            <a:outerShdw blurRad="63500" sx="102000" sy="102000" algn="ctr" rotWithShape="0">
              <a:srgbClr val="007A37">
                <a:alpha val="40000"/>
              </a:srgb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pic>
        <p:nvPicPr>
          <p:cNvPr id="3" name="Picture 2">
            <a:extLst>
              <a:ext uri="{FF2B5EF4-FFF2-40B4-BE49-F238E27FC236}">
                <a16:creationId xmlns:a16="http://schemas.microsoft.com/office/drawing/2014/main" id="{A484C6F4-6EF8-4B5F-BEA7-63FDE59F183C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810573" y="1866935"/>
            <a:ext cx="8570853" cy="443800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09160399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7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6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14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5" presetID="6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17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0" grpId="0"/>
      <p:bldP spid="9" grpId="0" animBg="1"/>
    </p:bld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Rectangle 8">
            <a:extLst>
              <a:ext uri="{FF2B5EF4-FFF2-40B4-BE49-F238E27FC236}">
                <a16:creationId xmlns:a16="http://schemas.microsoft.com/office/drawing/2014/main" id="{138D773C-6E83-4660-8154-DD027AF7106F}"/>
              </a:ext>
            </a:extLst>
          </p:cNvPr>
          <p:cNvSpPr/>
          <p:nvPr/>
        </p:nvSpPr>
        <p:spPr>
          <a:xfrm>
            <a:off x="1504335" y="1659193"/>
            <a:ext cx="9099755" cy="4844845"/>
          </a:xfrm>
          <a:prstGeom prst="rect">
            <a:avLst/>
          </a:prstGeom>
          <a:solidFill>
            <a:schemeClr val="bg1"/>
          </a:solidFill>
          <a:ln w="28575">
            <a:solidFill>
              <a:srgbClr val="007A37"/>
            </a:solidFill>
          </a:ln>
          <a:effectLst>
            <a:outerShdw blurRad="63500" sx="102000" sy="102000" algn="ctr" rotWithShape="0">
              <a:srgbClr val="007A37">
                <a:alpha val="40000"/>
              </a:srgb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6" name="Rectangle 5">
            <a:extLst>
              <a:ext uri="{FF2B5EF4-FFF2-40B4-BE49-F238E27FC236}">
                <a16:creationId xmlns:a16="http://schemas.microsoft.com/office/drawing/2014/main" id="{87F4B246-D001-4E7D-A945-C41D4B397BBA}"/>
              </a:ext>
            </a:extLst>
          </p:cNvPr>
          <p:cNvSpPr/>
          <p:nvPr/>
        </p:nvSpPr>
        <p:spPr>
          <a:xfrm>
            <a:off x="0" y="0"/>
            <a:ext cx="12192000" cy="1371600"/>
          </a:xfrm>
          <a:prstGeom prst="rect">
            <a:avLst/>
          </a:prstGeom>
          <a:solidFill>
            <a:srgbClr val="00B05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7" name="Rectangle 6">
            <a:extLst>
              <a:ext uri="{FF2B5EF4-FFF2-40B4-BE49-F238E27FC236}">
                <a16:creationId xmlns:a16="http://schemas.microsoft.com/office/drawing/2014/main" id="{EF3EC0A2-797C-4BB9-A8EF-ED51538FAA17}"/>
              </a:ext>
            </a:extLst>
          </p:cNvPr>
          <p:cNvSpPr/>
          <p:nvPr/>
        </p:nvSpPr>
        <p:spPr>
          <a:xfrm>
            <a:off x="0" y="0"/>
            <a:ext cx="12192000" cy="1106129"/>
          </a:xfrm>
          <a:prstGeom prst="rect">
            <a:avLst/>
          </a:prstGeom>
          <a:solidFill>
            <a:srgbClr val="65FFAB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10" name="TextBox 9">
            <a:extLst>
              <a:ext uri="{FF2B5EF4-FFF2-40B4-BE49-F238E27FC236}">
                <a16:creationId xmlns:a16="http://schemas.microsoft.com/office/drawing/2014/main" id="{6A6FF95B-F782-49A5-A974-A2E83A575CA5}"/>
              </a:ext>
            </a:extLst>
          </p:cNvPr>
          <p:cNvSpPr txBox="1"/>
          <p:nvPr/>
        </p:nvSpPr>
        <p:spPr>
          <a:xfrm>
            <a:off x="948812" y="553064"/>
            <a:ext cx="10294374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lvl="0">
              <a:defRPr/>
            </a:pPr>
            <a:r>
              <a:rPr lang="en-US" sz="2400" b="1" dirty="0">
                <a:solidFill>
                  <a:prstClr val="black"/>
                </a:solidFill>
              </a:rPr>
              <a:t>Figure 13-4. 8051 Connection to ADC0804 with Clock from XTAL2 of the 8051</a:t>
            </a:r>
            <a:endParaRPr kumimoji="0" lang="en-US" sz="2400" b="1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pic>
        <p:nvPicPr>
          <p:cNvPr id="4" name="Picture 3">
            <a:extLst>
              <a:ext uri="{FF2B5EF4-FFF2-40B4-BE49-F238E27FC236}">
                <a16:creationId xmlns:a16="http://schemas.microsoft.com/office/drawing/2014/main" id="{7006510E-D172-4A74-9F7F-DE064878903A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261554" y="1924664"/>
            <a:ext cx="7668891" cy="452414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61827469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7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6" presetClass="entr" presetSubtype="32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out)">
                                      <p:cBhvr>
                                        <p:cTn id="14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5" presetID="6" presetClass="entr" presetSubtype="32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out)">
                                      <p:cBhvr>
                                        <p:cTn id="17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9" grpId="0" animBg="1"/>
      <p:bldP spid="10" grpId="0"/>
    </p:bld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Rectangle 8">
            <a:extLst>
              <a:ext uri="{FF2B5EF4-FFF2-40B4-BE49-F238E27FC236}">
                <a16:creationId xmlns:a16="http://schemas.microsoft.com/office/drawing/2014/main" id="{138D773C-6E83-4660-8154-DD027AF7106F}"/>
              </a:ext>
            </a:extLst>
          </p:cNvPr>
          <p:cNvSpPr/>
          <p:nvPr/>
        </p:nvSpPr>
        <p:spPr>
          <a:xfrm>
            <a:off x="2268792" y="1659193"/>
            <a:ext cx="7654413" cy="4630993"/>
          </a:xfrm>
          <a:prstGeom prst="rect">
            <a:avLst/>
          </a:prstGeom>
          <a:solidFill>
            <a:schemeClr val="bg1"/>
          </a:solidFill>
          <a:ln w="28575">
            <a:solidFill>
              <a:srgbClr val="007A37"/>
            </a:solidFill>
          </a:ln>
          <a:effectLst>
            <a:outerShdw blurRad="63500" sx="102000" sy="102000" algn="ctr" rotWithShape="0">
              <a:srgbClr val="007A37">
                <a:alpha val="40000"/>
              </a:srgb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6" name="Rectangle 5">
            <a:extLst>
              <a:ext uri="{FF2B5EF4-FFF2-40B4-BE49-F238E27FC236}">
                <a16:creationId xmlns:a16="http://schemas.microsoft.com/office/drawing/2014/main" id="{87F4B246-D001-4E7D-A945-C41D4B397BBA}"/>
              </a:ext>
            </a:extLst>
          </p:cNvPr>
          <p:cNvSpPr/>
          <p:nvPr/>
        </p:nvSpPr>
        <p:spPr>
          <a:xfrm>
            <a:off x="0" y="0"/>
            <a:ext cx="12192000" cy="1371600"/>
          </a:xfrm>
          <a:prstGeom prst="rect">
            <a:avLst/>
          </a:prstGeom>
          <a:solidFill>
            <a:srgbClr val="00B05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7" name="Rectangle 6">
            <a:extLst>
              <a:ext uri="{FF2B5EF4-FFF2-40B4-BE49-F238E27FC236}">
                <a16:creationId xmlns:a16="http://schemas.microsoft.com/office/drawing/2014/main" id="{EF3EC0A2-797C-4BB9-A8EF-ED51538FAA17}"/>
              </a:ext>
            </a:extLst>
          </p:cNvPr>
          <p:cNvSpPr/>
          <p:nvPr/>
        </p:nvSpPr>
        <p:spPr>
          <a:xfrm>
            <a:off x="0" y="0"/>
            <a:ext cx="12192000" cy="1106129"/>
          </a:xfrm>
          <a:prstGeom prst="rect">
            <a:avLst/>
          </a:prstGeom>
          <a:solidFill>
            <a:srgbClr val="65FFAB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10" name="TextBox 9">
            <a:extLst>
              <a:ext uri="{FF2B5EF4-FFF2-40B4-BE49-F238E27FC236}">
                <a16:creationId xmlns:a16="http://schemas.microsoft.com/office/drawing/2014/main" id="{6A6FF95B-F782-49A5-A974-A2E83A575CA5}"/>
              </a:ext>
            </a:extLst>
          </p:cNvPr>
          <p:cNvSpPr txBox="1"/>
          <p:nvPr/>
        </p:nvSpPr>
        <p:spPr>
          <a:xfrm>
            <a:off x="948812" y="553064"/>
            <a:ext cx="10294374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lvl="0">
              <a:defRPr/>
            </a:pPr>
            <a:r>
              <a:rPr lang="en-US" sz="2400" b="1" dirty="0">
                <a:solidFill>
                  <a:prstClr val="black"/>
                </a:solidFill>
              </a:rPr>
              <a:t>Figure 13-5. ADC0808/0809</a:t>
            </a:r>
            <a:endParaRPr kumimoji="0" lang="en-US" sz="2400" b="1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pic>
        <p:nvPicPr>
          <p:cNvPr id="3" name="Picture 2">
            <a:extLst>
              <a:ext uri="{FF2B5EF4-FFF2-40B4-BE49-F238E27FC236}">
                <a16:creationId xmlns:a16="http://schemas.microsoft.com/office/drawing/2014/main" id="{DBB294AA-C65D-4BC5-B0F0-EC485E2ED69F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762603" y="1781188"/>
            <a:ext cx="6666790" cy="438700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92774384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7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4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5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9" grpId="0" animBg="1"/>
      <p:bldP spid="10" grpId="0"/>
    </p:bld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Rectangle 5">
            <a:extLst>
              <a:ext uri="{FF2B5EF4-FFF2-40B4-BE49-F238E27FC236}">
                <a16:creationId xmlns:a16="http://schemas.microsoft.com/office/drawing/2014/main" id="{87F4B246-D001-4E7D-A945-C41D4B397BBA}"/>
              </a:ext>
            </a:extLst>
          </p:cNvPr>
          <p:cNvSpPr/>
          <p:nvPr/>
        </p:nvSpPr>
        <p:spPr>
          <a:xfrm>
            <a:off x="0" y="0"/>
            <a:ext cx="12192000" cy="1371600"/>
          </a:xfrm>
          <a:prstGeom prst="rect">
            <a:avLst/>
          </a:prstGeom>
          <a:solidFill>
            <a:srgbClr val="00B05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7" name="Rectangle 6">
            <a:extLst>
              <a:ext uri="{FF2B5EF4-FFF2-40B4-BE49-F238E27FC236}">
                <a16:creationId xmlns:a16="http://schemas.microsoft.com/office/drawing/2014/main" id="{EF3EC0A2-797C-4BB9-A8EF-ED51538FAA17}"/>
              </a:ext>
            </a:extLst>
          </p:cNvPr>
          <p:cNvSpPr/>
          <p:nvPr/>
        </p:nvSpPr>
        <p:spPr>
          <a:xfrm>
            <a:off x="0" y="0"/>
            <a:ext cx="12192000" cy="1106129"/>
          </a:xfrm>
          <a:prstGeom prst="rect">
            <a:avLst/>
          </a:prstGeom>
          <a:solidFill>
            <a:srgbClr val="65FFAB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11" name="Rectangle 10">
            <a:extLst>
              <a:ext uri="{FF2B5EF4-FFF2-40B4-BE49-F238E27FC236}">
                <a16:creationId xmlns:a16="http://schemas.microsoft.com/office/drawing/2014/main" id="{A36223D1-479F-4719-902F-D1EAF00869F6}"/>
              </a:ext>
            </a:extLst>
          </p:cNvPr>
          <p:cNvSpPr/>
          <p:nvPr/>
        </p:nvSpPr>
        <p:spPr>
          <a:xfrm>
            <a:off x="703276" y="2138516"/>
            <a:ext cx="10785446" cy="3657600"/>
          </a:xfrm>
          <a:prstGeom prst="rect">
            <a:avLst/>
          </a:prstGeom>
          <a:solidFill>
            <a:schemeClr val="bg1"/>
          </a:solidFill>
          <a:ln w="28575">
            <a:solidFill>
              <a:srgbClr val="007A37"/>
            </a:solidFill>
          </a:ln>
          <a:effectLst>
            <a:outerShdw blurRad="63500" sx="102000" sy="102000" algn="ctr" rotWithShape="0">
              <a:srgbClr val="007A37">
                <a:alpha val="40000"/>
              </a:srgb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14" name="TextBox 13">
            <a:extLst>
              <a:ext uri="{FF2B5EF4-FFF2-40B4-BE49-F238E27FC236}">
                <a16:creationId xmlns:a16="http://schemas.microsoft.com/office/drawing/2014/main" id="{98A6071F-8061-4722-B88C-B5EBF59EAFEF}"/>
              </a:ext>
            </a:extLst>
          </p:cNvPr>
          <p:cNvSpPr txBox="1"/>
          <p:nvPr/>
        </p:nvSpPr>
        <p:spPr>
          <a:xfrm>
            <a:off x="948812" y="553064"/>
            <a:ext cx="10294374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lvl="0">
              <a:defRPr/>
            </a:pPr>
            <a:r>
              <a:rPr lang="en-US" sz="2400" b="1" dirty="0">
                <a:solidFill>
                  <a:prstClr val="black"/>
                </a:solidFill>
              </a:rPr>
              <a:t>Table 13-3: ADC0808/0809 Analog Channel Selection</a:t>
            </a:r>
            <a:endParaRPr kumimoji="0" lang="en-US" sz="2400" b="1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8" name="TextBox 7">
            <a:extLst>
              <a:ext uri="{FF2B5EF4-FFF2-40B4-BE49-F238E27FC236}">
                <a16:creationId xmlns:a16="http://schemas.microsoft.com/office/drawing/2014/main" id="{AE99928E-97E6-4CD0-A967-98C30D086C0A}"/>
              </a:ext>
            </a:extLst>
          </p:cNvPr>
          <p:cNvSpPr txBox="1"/>
          <p:nvPr/>
        </p:nvSpPr>
        <p:spPr>
          <a:xfrm>
            <a:off x="1142998" y="2557308"/>
            <a:ext cx="9906001" cy="3046988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US" sz="2400" b="1" u="sng" dirty="0">
                <a:solidFill>
                  <a:srgbClr val="004620"/>
                </a:solidFill>
              </a:rPr>
              <a:t>Selected Analog Channel    		C		B		A</a:t>
            </a:r>
          </a:p>
          <a:p>
            <a:r>
              <a:rPr lang="en-US" sz="2400" b="1" u="sng" dirty="0">
                <a:solidFill>
                  <a:srgbClr val="007A37"/>
                </a:solidFill>
              </a:rPr>
              <a:t>	IN0				0		0		0</a:t>
            </a:r>
          </a:p>
          <a:p>
            <a:r>
              <a:rPr lang="en-US" sz="2400" b="1" u="sng" dirty="0">
                <a:solidFill>
                  <a:srgbClr val="007A37"/>
                </a:solidFill>
              </a:rPr>
              <a:t>	IN1				0		0		1</a:t>
            </a:r>
          </a:p>
          <a:p>
            <a:r>
              <a:rPr lang="en-US" sz="2400" b="1" u="sng" dirty="0">
                <a:solidFill>
                  <a:srgbClr val="007A37"/>
                </a:solidFill>
              </a:rPr>
              <a:t>	IN2				0		1		0</a:t>
            </a:r>
          </a:p>
          <a:p>
            <a:r>
              <a:rPr lang="en-US" sz="2400" b="1" u="sng" dirty="0">
                <a:solidFill>
                  <a:srgbClr val="007A37"/>
                </a:solidFill>
              </a:rPr>
              <a:t>	IN3				0		1		1</a:t>
            </a:r>
          </a:p>
          <a:p>
            <a:r>
              <a:rPr lang="en-US" sz="2400" b="1" u="sng" dirty="0">
                <a:solidFill>
                  <a:srgbClr val="007A37"/>
                </a:solidFill>
              </a:rPr>
              <a:t>	IN4				1		0		0</a:t>
            </a:r>
          </a:p>
          <a:p>
            <a:r>
              <a:rPr lang="en-US" sz="2400" b="1" u="sng" dirty="0">
                <a:solidFill>
                  <a:srgbClr val="007A37"/>
                </a:solidFill>
              </a:rPr>
              <a:t>	IN5				1		0		1</a:t>
            </a:r>
          </a:p>
          <a:p>
            <a:r>
              <a:rPr lang="en-US" sz="2400" b="1" u="sng" dirty="0">
                <a:solidFill>
                  <a:srgbClr val="007A37"/>
                </a:solidFill>
              </a:rPr>
              <a:t>	IN6				1		1		0</a:t>
            </a:r>
          </a:p>
        </p:txBody>
      </p:sp>
    </p:spTree>
    <p:extLst>
      <p:ext uri="{BB962C8B-B14F-4D97-AF65-F5344CB8AC3E}">
        <p14:creationId xmlns:p14="http://schemas.microsoft.com/office/powerpoint/2010/main" val="165284436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7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5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16" presetClass="entr" presetSubtype="37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outVertical)">
                                      <p:cBhvr>
                                        <p:cTn id="14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5" presetID="16" presetClass="entr" presetSubtype="37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outVertical)">
                                      <p:cBhvr>
                                        <p:cTn id="17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1" grpId="0" animBg="1"/>
      <p:bldP spid="14" grpId="0"/>
      <p:bldP spid="8" grpId="0"/>
    </p:bld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Rectangle 8">
            <a:extLst>
              <a:ext uri="{FF2B5EF4-FFF2-40B4-BE49-F238E27FC236}">
                <a16:creationId xmlns:a16="http://schemas.microsoft.com/office/drawing/2014/main" id="{138D773C-6E83-4660-8154-DD027AF7106F}"/>
              </a:ext>
            </a:extLst>
          </p:cNvPr>
          <p:cNvSpPr/>
          <p:nvPr/>
        </p:nvSpPr>
        <p:spPr>
          <a:xfrm>
            <a:off x="1106129" y="2153265"/>
            <a:ext cx="10137057" cy="3716593"/>
          </a:xfrm>
          <a:prstGeom prst="rect">
            <a:avLst/>
          </a:prstGeom>
          <a:solidFill>
            <a:schemeClr val="bg1"/>
          </a:solidFill>
          <a:ln w="28575">
            <a:solidFill>
              <a:srgbClr val="007A37"/>
            </a:solidFill>
          </a:ln>
          <a:effectLst>
            <a:outerShdw blurRad="63500" sx="102000" sy="102000" algn="ctr" rotWithShape="0">
              <a:srgbClr val="007A37">
                <a:alpha val="40000"/>
              </a:srgb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6" name="Rectangle 5">
            <a:extLst>
              <a:ext uri="{FF2B5EF4-FFF2-40B4-BE49-F238E27FC236}">
                <a16:creationId xmlns:a16="http://schemas.microsoft.com/office/drawing/2014/main" id="{87F4B246-D001-4E7D-A945-C41D4B397BBA}"/>
              </a:ext>
            </a:extLst>
          </p:cNvPr>
          <p:cNvSpPr/>
          <p:nvPr/>
        </p:nvSpPr>
        <p:spPr>
          <a:xfrm>
            <a:off x="0" y="0"/>
            <a:ext cx="12192000" cy="1371600"/>
          </a:xfrm>
          <a:prstGeom prst="rect">
            <a:avLst/>
          </a:prstGeom>
          <a:solidFill>
            <a:srgbClr val="00B05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7" name="Rectangle 6">
            <a:extLst>
              <a:ext uri="{FF2B5EF4-FFF2-40B4-BE49-F238E27FC236}">
                <a16:creationId xmlns:a16="http://schemas.microsoft.com/office/drawing/2014/main" id="{EF3EC0A2-797C-4BB9-A8EF-ED51538FAA17}"/>
              </a:ext>
            </a:extLst>
          </p:cNvPr>
          <p:cNvSpPr/>
          <p:nvPr/>
        </p:nvSpPr>
        <p:spPr>
          <a:xfrm>
            <a:off x="0" y="0"/>
            <a:ext cx="12192000" cy="1106129"/>
          </a:xfrm>
          <a:prstGeom prst="rect">
            <a:avLst/>
          </a:prstGeom>
          <a:solidFill>
            <a:srgbClr val="65FFAB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10" name="TextBox 9">
            <a:extLst>
              <a:ext uri="{FF2B5EF4-FFF2-40B4-BE49-F238E27FC236}">
                <a16:creationId xmlns:a16="http://schemas.microsoft.com/office/drawing/2014/main" id="{6A6FF95B-F782-49A5-A974-A2E83A575CA5}"/>
              </a:ext>
            </a:extLst>
          </p:cNvPr>
          <p:cNvSpPr txBox="1"/>
          <p:nvPr/>
        </p:nvSpPr>
        <p:spPr>
          <a:xfrm>
            <a:off x="948812" y="553064"/>
            <a:ext cx="10294374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lvl="0">
              <a:defRPr/>
            </a:pPr>
            <a:r>
              <a:rPr lang="en-US" sz="2400" b="1" dirty="0">
                <a:solidFill>
                  <a:prstClr val="black"/>
                </a:solidFill>
              </a:rPr>
              <a:t>Table 13-4: </a:t>
            </a:r>
            <a:r>
              <a:rPr lang="en-US" sz="2400" b="1" dirty="0" err="1">
                <a:solidFill>
                  <a:prstClr val="black"/>
                </a:solidFill>
              </a:rPr>
              <a:t>V</a:t>
            </a:r>
            <a:r>
              <a:rPr lang="en-US" sz="2400" b="1" baseline="-25000" dirty="0" err="1">
                <a:solidFill>
                  <a:prstClr val="black"/>
                </a:solidFill>
              </a:rPr>
              <a:t>ref</a:t>
            </a:r>
            <a:r>
              <a:rPr lang="en-US" sz="2400" b="1" baseline="-25000" dirty="0">
                <a:solidFill>
                  <a:prstClr val="black"/>
                </a:solidFill>
              </a:rPr>
              <a:t> </a:t>
            </a:r>
            <a:r>
              <a:rPr lang="en-US" sz="2400" b="1" dirty="0">
                <a:solidFill>
                  <a:prstClr val="black"/>
                </a:solidFill>
              </a:rPr>
              <a:t>Relation to V</a:t>
            </a:r>
            <a:r>
              <a:rPr lang="en-US" sz="2400" b="1" baseline="-25000" dirty="0">
                <a:solidFill>
                  <a:prstClr val="black"/>
                </a:solidFill>
              </a:rPr>
              <a:t>in</a:t>
            </a:r>
            <a:r>
              <a:rPr lang="en-US" sz="2400" b="1" dirty="0">
                <a:solidFill>
                  <a:prstClr val="black"/>
                </a:solidFill>
              </a:rPr>
              <a:t> Range for ADC0808/0809</a:t>
            </a:r>
            <a:endParaRPr kumimoji="0" lang="en-US" sz="2400" b="1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pic>
        <p:nvPicPr>
          <p:cNvPr id="3" name="Picture 2">
            <a:extLst>
              <a:ext uri="{FF2B5EF4-FFF2-40B4-BE49-F238E27FC236}">
                <a16:creationId xmlns:a16="http://schemas.microsoft.com/office/drawing/2014/main" id="{A7C827EF-30A4-4ABC-81FF-B1E86D879C6C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300444" y="2627277"/>
            <a:ext cx="9591111" cy="278538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85814725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7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16" presetClass="entr" presetSubtype="37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outVertical)">
                                      <p:cBhvr>
                                        <p:cTn id="14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5" presetID="16" presetClass="entr" presetSubtype="37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outVertical)">
                                      <p:cBhvr>
                                        <p:cTn id="17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9" grpId="0" animBg="1"/>
      <p:bldP spid="10" grpId="0"/>
    </p:bld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Rectangle 8">
            <a:extLst>
              <a:ext uri="{FF2B5EF4-FFF2-40B4-BE49-F238E27FC236}">
                <a16:creationId xmlns:a16="http://schemas.microsoft.com/office/drawing/2014/main" id="{138D773C-6E83-4660-8154-DD027AF7106F}"/>
              </a:ext>
            </a:extLst>
          </p:cNvPr>
          <p:cNvSpPr/>
          <p:nvPr/>
        </p:nvSpPr>
        <p:spPr>
          <a:xfrm>
            <a:off x="1106129" y="1659193"/>
            <a:ext cx="10137057" cy="4844845"/>
          </a:xfrm>
          <a:prstGeom prst="rect">
            <a:avLst/>
          </a:prstGeom>
          <a:solidFill>
            <a:schemeClr val="bg1"/>
          </a:solidFill>
          <a:ln w="28575">
            <a:solidFill>
              <a:srgbClr val="007A37"/>
            </a:solidFill>
          </a:ln>
          <a:effectLst>
            <a:outerShdw blurRad="63500" sx="102000" sy="102000" algn="ctr" rotWithShape="0">
              <a:srgbClr val="007A37">
                <a:alpha val="40000"/>
              </a:srgb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6" name="Rectangle 5">
            <a:extLst>
              <a:ext uri="{FF2B5EF4-FFF2-40B4-BE49-F238E27FC236}">
                <a16:creationId xmlns:a16="http://schemas.microsoft.com/office/drawing/2014/main" id="{87F4B246-D001-4E7D-A945-C41D4B397BBA}"/>
              </a:ext>
            </a:extLst>
          </p:cNvPr>
          <p:cNvSpPr/>
          <p:nvPr/>
        </p:nvSpPr>
        <p:spPr>
          <a:xfrm>
            <a:off x="0" y="0"/>
            <a:ext cx="12192000" cy="1371600"/>
          </a:xfrm>
          <a:prstGeom prst="rect">
            <a:avLst/>
          </a:prstGeom>
          <a:solidFill>
            <a:srgbClr val="00B05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7" name="Rectangle 6">
            <a:extLst>
              <a:ext uri="{FF2B5EF4-FFF2-40B4-BE49-F238E27FC236}">
                <a16:creationId xmlns:a16="http://schemas.microsoft.com/office/drawing/2014/main" id="{EF3EC0A2-797C-4BB9-A8EF-ED51538FAA17}"/>
              </a:ext>
            </a:extLst>
          </p:cNvPr>
          <p:cNvSpPr/>
          <p:nvPr/>
        </p:nvSpPr>
        <p:spPr>
          <a:xfrm>
            <a:off x="0" y="0"/>
            <a:ext cx="12192000" cy="1106129"/>
          </a:xfrm>
          <a:prstGeom prst="rect">
            <a:avLst/>
          </a:prstGeom>
          <a:solidFill>
            <a:srgbClr val="65FFAB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10" name="TextBox 9">
            <a:extLst>
              <a:ext uri="{FF2B5EF4-FFF2-40B4-BE49-F238E27FC236}">
                <a16:creationId xmlns:a16="http://schemas.microsoft.com/office/drawing/2014/main" id="{6A6FF95B-F782-49A5-A974-A2E83A575CA5}"/>
              </a:ext>
            </a:extLst>
          </p:cNvPr>
          <p:cNvSpPr txBox="1"/>
          <p:nvPr/>
        </p:nvSpPr>
        <p:spPr>
          <a:xfrm>
            <a:off x="948812" y="553064"/>
            <a:ext cx="10294374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lvl="0">
              <a:defRPr/>
            </a:pPr>
            <a:r>
              <a:rPr lang="en-US" sz="2400" b="1" dirty="0">
                <a:solidFill>
                  <a:prstClr val="black"/>
                </a:solidFill>
              </a:rPr>
              <a:t>Figure 13-6. Selecting a Channel and Read Timing for ADC0809</a:t>
            </a:r>
          </a:p>
        </p:txBody>
      </p:sp>
      <p:pic>
        <p:nvPicPr>
          <p:cNvPr id="4" name="Picture 3">
            <a:extLst>
              <a:ext uri="{FF2B5EF4-FFF2-40B4-BE49-F238E27FC236}">
                <a16:creationId xmlns:a16="http://schemas.microsoft.com/office/drawing/2014/main" id="{F95DE261-2C97-4AF0-91BC-AB707417DA63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304998" y="1924664"/>
            <a:ext cx="9582004" cy="440498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89232106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7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4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5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9" grpId="0" animBg="1"/>
      <p:bldP spid="10" grpId="0"/>
    </p:bld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Rectangle 8">
            <a:extLst>
              <a:ext uri="{FF2B5EF4-FFF2-40B4-BE49-F238E27FC236}">
                <a16:creationId xmlns:a16="http://schemas.microsoft.com/office/drawing/2014/main" id="{138D773C-6E83-4660-8154-DD027AF7106F}"/>
              </a:ext>
            </a:extLst>
          </p:cNvPr>
          <p:cNvSpPr/>
          <p:nvPr/>
        </p:nvSpPr>
        <p:spPr>
          <a:xfrm>
            <a:off x="2403987" y="1659193"/>
            <a:ext cx="7492181" cy="4844845"/>
          </a:xfrm>
          <a:prstGeom prst="rect">
            <a:avLst/>
          </a:prstGeom>
          <a:solidFill>
            <a:schemeClr val="bg1"/>
          </a:solidFill>
          <a:ln w="28575">
            <a:solidFill>
              <a:srgbClr val="007A37"/>
            </a:solidFill>
          </a:ln>
          <a:effectLst>
            <a:outerShdw blurRad="63500" sx="102000" sy="102000" algn="ctr" rotWithShape="0">
              <a:srgbClr val="007A37">
                <a:alpha val="40000"/>
              </a:srgb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6" name="Rectangle 5">
            <a:extLst>
              <a:ext uri="{FF2B5EF4-FFF2-40B4-BE49-F238E27FC236}">
                <a16:creationId xmlns:a16="http://schemas.microsoft.com/office/drawing/2014/main" id="{87F4B246-D001-4E7D-A945-C41D4B397BBA}"/>
              </a:ext>
            </a:extLst>
          </p:cNvPr>
          <p:cNvSpPr/>
          <p:nvPr/>
        </p:nvSpPr>
        <p:spPr>
          <a:xfrm>
            <a:off x="0" y="0"/>
            <a:ext cx="12192000" cy="1371600"/>
          </a:xfrm>
          <a:prstGeom prst="rect">
            <a:avLst/>
          </a:prstGeom>
          <a:solidFill>
            <a:srgbClr val="00B05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7" name="Rectangle 6">
            <a:extLst>
              <a:ext uri="{FF2B5EF4-FFF2-40B4-BE49-F238E27FC236}">
                <a16:creationId xmlns:a16="http://schemas.microsoft.com/office/drawing/2014/main" id="{EF3EC0A2-797C-4BB9-A8EF-ED51538FAA17}"/>
              </a:ext>
            </a:extLst>
          </p:cNvPr>
          <p:cNvSpPr/>
          <p:nvPr/>
        </p:nvSpPr>
        <p:spPr>
          <a:xfrm>
            <a:off x="0" y="0"/>
            <a:ext cx="12192000" cy="1106129"/>
          </a:xfrm>
          <a:prstGeom prst="rect">
            <a:avLst/>
          </a:prstGeom>
          <a:solidFill>
            <a:srgbClr val="65FFAB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10" name="TextBox 9">
            <a:extLst>
              <a:ext uri="{FF2B5EF4-FFF2-40B4-BE49-F238E27FC236}">
                <a16:creationId xmlns:a16="http://schemas.microsoft.com/office/drawing/2014/main" id="{6A6FF95B-F782-49A5-A974-A2E83A575CA5}"/>
              </a:ext>
            </a:extLst>
          </p:cNvPr>
          <p:cNvSpPr txBox="1"/>
          <p:nvPr/>
        </p:nvSpPr>
        <p:spPr>
          <a:xfrm>
            <a:off x="948812" y="553064"/>
            <a:ext cx="10294374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lvl="0">
              <a:defRPr/>
            </a:pPr>
            <a:r>
              <a:rPr lang="en-US" sz="2400" b="1" dirty="0">
                <a:solidFill>
                  <a:prstClr val="black"/>
                </a:solidFill>
              </a:rPr>
              <a:t>Figure 13-7. 8051 Connection to ADC0809 for Channel 1 </a:t>
            </a:r>
            <a:endParaRPr kumimoji="0" lang="en-US" sz="2400" b="1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pic>
        <p:nvPicPr>
          <p:cNvPr id="4" name="Picture 3">
            <a:extLst>
              <a:ext uri="{FF2B5EF4-FFF2-40B4-BE49-F238E27FC236}">
                <a16:creationId xmlns:a16="http://schemas.microsoft.com/office/drawing/2014/main" id="{C645F64E-508B-448B-8DA4-1791FD0AC85C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507839" y="1779979"/>
            <a:ext cx="7176321" cy="440042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01023574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7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16" presetClass="entr" presetSubtype="42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outHorizontal)">
                                      <p:cBhvr>
                                        <p:cTn id="14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5" presetID="16" presetClass="entr" presetSubtype="42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outHorizontal)">
                                      <p:cBhvr>
                                        <p:cTn id="17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9" grpId="0" animBg="1"/>
      <p:bldP spid="10" grpId="0"/>
    </p:bld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Rectangle 5">
            <a:extLst>
              <a:ext uri="{FF2B5EF4-FFF2-40B4-BE49-F238E27FC236}">
                <a16:creationId xmlns:a16="http://schemas.microsoft.com/office/drawing/2014/main" id="{87F4B246-D001-4E7D-A945-C41D4B397BBA}"/>
              </a:ext>
            </a:extLst>
          </p:cNvPr>
          <p:cNvSpPr/>
          <p:nvPr/>
        </p:nvSpPr>
        <p:spPr>
          <a:xfrm>
            <a:off x="0" y="0"/>
            <a:ext cx="12192000" cy="1371600"/>
          </a:xfrm>
          <a:prstGeom prst="rect">
            <a:avLst/>
          </a:prstGeom>
          <a:solidFill>
            <a:srgbClr val="00B05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7" name="Rectangle 6">
            <a:extLst>
              <a:ext uri="{FF2B5EF4-FFF2-40B4-BE49-F238E27FC236}">
                <a16:creationId xmlns:a16="http://schemas.microsoft.com/office/drawing/2014/main" id="{EF3EC0A2-797C-4BB9-A8EF-ED51538FAA17}"/>
              </a:ext>
            </a:extLst>
          </p:cNvPr>
          <p:cNvSpPr/>
          <p:nvPr/>
        </p:nvSpPr>
        <p:spPr>
          <a:xfrm>
            <a:off x="0" y="0"/>
            <a:ext cx="12192000" cy="1106129"/>
          </a:xfrm>
          <a:prstGeom prst="rect">
            <a:avLst/>
          </a:prstGeom>
          <a:solidFill>
            <a:srgbClr val="65FFAB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9" name="Rectangle 8">
            <a:extLst>
              <a:ext uri="{FF2B5EF4-FFF2-40B4-BE49-F238E27FC236}">
                <a16:creationId xmlns:a16="http://schemas.microsoft.com/office/drawing/2014/main" id="{138D773C-6E83-4660-8154-DD027AF7106F}"/>
              </a:ext>
            </a:extLst>
          </p:cNvPr>
          <p:cNvSpPr/>
          <p:nvPr/>
        </p:nvSpPr>
        <p:spPr>
          <a:xfrm>
            <a:off x="477135" y="830063"/>
            <a:ext cx="2845740" cy="4671085"/>
          </a:xfrm>
          <a:prstGeom prst="rect">
            <a:avLst/>
          </a:prstGeom>
          <a:solidFill>
            <a:schemeClr val="bg1"/>
          </a:solidFill>
          <a:ln w="28575">
            <a:solidFill>
              <a:srgbClr val="007A37"/>
            </a:solidFill>
          </a:ln>
          <a:effectLst>
            <a:outerShdw blurRad="63500" sx="102000" sy="102000" algn="ctr" rotWithShape="0">
              <a:srgbClr val="007A37">
                <a:alpha val="40000"/>
              </a:srgb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12" name="Rectangle 11">
            <a:extLst>
              <a:ext uri="{FF2B5EF4-FFF2-40B4-BE49-F238E27FC236}">
                <a16:creationId xmlns:a16="http://schemas.microsoft.com/office/drawing/2014/main" id="{7A7C1FD4-751D-41E2-931D-0ECD334B123A}"/>
              </a:ext>
            </a:extLst>
          </p:cNvPr>
          <p:cNvSpPr/>
          <p:nvPr/>
        </p:nvSpPr>
        <p:spPr>
          <a:xfrm>
            <a:off x="3800010" y="830063"/>
            <a:ext cx="7934790" cy="4671085"/>
          </a:xfrm>
          <a:prstGeom prst="rect">
            <a:avLst/>
          </a:prstGeom>
          <a:solidFill>
            <a:schemeClr val="bg1"/>
          </a:solidFill>
          <a:ln w="28575">
            <a:solidFill>
              <a:srgbClr val="007A37"/>
            </a:solidFill>
          </a:ln>
          <a:effectLst>
            <a:outerShdw blurRad="63500" sx="102000" sy="102000" algn="ctr" rotWithShape="0">
              <a:srgbClr val="007A37">
                <a:alpha val="40000"/>
              </a:srgb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14" name="TextBox 13">
            <a:extLst>
              <a:ext uri="{FF2B5EF4-FFF2-40B4-BE49-F238E27FC236}">
                <a16:creationId xmlns:a16="http://schemas.microsoft.com/office/drawing/2014/main" id="{8405BAD7-A9EB-4DBE-9EB3-0F3310B1FD30}"/>
              </a:ext>
            </a:extLst>
          </p:cNvPr>
          <p:cNvSpPr txBox="1"/>
          <p:nvPr/>
        </p:nvSpPr>
        <p:spPr>
          <a:xfrm>
            <a:off x="477136" y="5658605"/>
            <a:ext cx="2452878" cy="64633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en-US" b="1" dirty="0">
                <a:solidFill>
                  <a:srgbClr val="007A37"/>
                </a:solidFill>
              </a:rPr>
              <a:t>Figure 13-8. ADC0848 Chip </a:t>
            </a:r>
          </a:p>
        </p:txBody>
      </p:sp>
      <p:sp>
        <p:nvSpPr>
          <p:cNvPr id="15" name="TextBox 14">
            <a:extLst>
              <a:ext uri="{FF2B5EF4-FFF2-40B4-BE49-F238E27FC236}">
                <a16:creationId xmlns:a16="http://schemas.microsoft.com/office/drawing/2014/main" id="{7784321D-3259-4AC4-A06A-30CE95B2C76A}"/>
              </a:ext>
            </a:extLst>
          </p:cNvPr>
          <p:cNvSpPr txBox="1"/>
          <p:nvPr/>
        </p:nvSpPr>
        <p:spPr>
          <a:xfrm>
            <a:off x="3328218" y="5658605"/>
            <a:ext cx="8155315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en-US" b="1" dirty="0">
                <a:solidFill>
                  <a:srgbClr val="007A37"/>
                </a:solidFill>
              </a:rPr>
              <a:t>Table 13-5: ADC0848 </a:t>
            </a:r>
            <a:r>
              <a:rPr lang="en-US" b="1" dirty="0" err="1">
                <a:solidFill>
                  <a:srgbClr val="007A37"/>
                </a:solidFill>
              </a:rPr>
              <a:t>V</a:t>
            </a:r>
            <a:r>
              <a:rPr lang="en-US" b="1" baseline="-25000" dirty="0" err="1">
                <a:solidFill>
                  <a:srgbClr val="007A37"/>
                </a:solidFill>
              </a:rPr>
              <a:t>ref</a:t>
            </a:r>
            <a:r>
              <a:rPr lang="en-US" b="1" dirty="0">
                <a:solidFill>
                  <a:srgbClr val="007A37"/>
                </a:solidFill>
              </a:rPr>
              <a:t> vs. Step Size</a:t>
            </a:r>
          </a:p>
        </p:txBody>
      </p:sp>
      <p:pic>
        <p:nvPicPr>
          <p:cNvPr id="4" name="Picture 3">
            <a:extLst>
              <a:ext uri="{FF2B5EF4-FFF2-40B4-BE49-F238E27FC236}">
                <a16:creationId xmlns:a16="http://schemas.microsoft.com/office/drawing/2014/main" id="{6563B92C-991B-4F30-9EDF-1BCF598B7B99}"/>
              </a:ext>
            </a:extLst>
          </p:cNvPr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5811"/>
          <a:stretch/>
        </p:blipFill>
        <p:spPr>
          <a:xfrm>
            <a:off x="562776" y="1106129"/>
            <a:ext cx="2617959" cy="4206047"/>
          </a:xfrm>
          <a:prstGeom prst="rect">
            <a:avLst/>
          </a:prstGeom>
        </p:spPr>
      </p:pic>
      <p:pic>
        <p:nvPicPr>
          <p:cNvPr id="10" name="Picture 9">
            <a:extLst>
              <a:ext uri="{FF2B5EF4-FFF2-40B4-BE49-F238E27FC236}">
                <a16:creationId xmlns:a16="http://schemas.microsoft.com/office/drawing/2014/main" id="{678C6429-52BE-4403-8FE0-D54ED811933E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165403" y="1371600"/>
            <a:ext cx="7204004" cy="370776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94039202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4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7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4" presetClass="entr" presetSubtype="1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10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" presetID="14" presetClass="entr" presetSubtype="1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13" dur="5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4" fill="hold">
                      <p:stCondLst>
                        <p:cond delay="indefinite"/>
                      </p:stCondLst>
                      <p:childTnLst>
                        <p:par>
                          <p:cTn id="15" fill="hold">
                            <p:stCondLst>
                              <p:cond delay="0"/>
                            </p:stCondLst>
                            <p:childTnLst>
                              <p:par>
                                <p:cTn id="16" presetID="14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18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9" presetID="14" presetClass="entr" presetSubtype="1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21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2" presetID="14" presetClass="entr" presetSubtype="1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24" dur="5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9" grpId="0" animBg="1"/>
      <p:bldP spid="12" grpId="0" animBg="1"/>
      <p:bldP spid="14" grpId="0"/>
      <p:bldP spid="15" grpId="0"/>
    </p:bld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Rectangle 5">
            <a:extLst>
              <a:ext uri="{FF2B5EF4-FFF2-40B4-BE49-F238E27FC236}">
                <a16:creationId xmlns:a16="http://schemas.microsoft.com/office/drawing/2014/main" id="{87F4B246-D001-4E7D-A945-C41D4B397BBA}"/>
              </a:ext>
            </a:extLst>
          </p:cNvPr>
          <p:cNvSpPr/>
          <p:nvPr/>
        </p:nvSpPr>
        <p:spPr>
          <a:xfrm>
            <a:off x="0" y="0"/>
            <a:ext cx="12192000" cy="1371600"/>
          </a:xfrm>
          <a:prstGeom prst="rect">
            <a:avLst/>
          </a:prstGeom>
          <a:solidFill>
            <a:srgbClr val="00B05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7" name="Rectangle 6">
            <a:extLst>
              <a:ext uri="{FF2B5EF4-FFF2-40B4-BE49-F238E27FC236}">
                <a16:creationId xmlns:a16="http://schemas.microsoft.com/office/drawing/2014/main" id="{EF3EC0A2-797C-4BB9-A8EF-ED51538FAA17}"/>
              </a:ext>
            </a:extLst>
          </p:cNvPr>
          <p:cNvSpPr/>
          <p:nvPr/>
        </p:nvSpPr>
        <p:spPr>
          <a:xfrm>
            <a:off x="0" y="0"/>
            <a:ext cx="12192000" cy="1106129"/>
          </a:xfrm>
          <a:prstGeom prst="rect">
            <a:avLst/>
          </a:prstGeom>
          <a:solidFill>
            <a:srgbClr val="65FFAB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10" name="TextBox 9">
            <a:extLst>
              <a:ext uri="{FF2B5EF4-FFF2-40B4-BE49-F238E27FC236}">
                <a16:creationId xmlns:a16="http://schemas.microsoft.com/office/drawing/2014/main" id="{6A6FF95B-F782-49A5-A974-A2E83A575CA5}"/>
              </a:ext>
            </a:extLst>
          </p:cNvPr>
          <p:cNvSpPr txBox="1"/>
          <p:nvPr/>
        </p:nvSpPr>
        <p:spPr>
          <a:xfrm>
            <a:off x="948812" y="553064"/>
            <a:ext cx="10294374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lvl="0">
              <a:defRPr/>
            </a:pPr>
            <a:r>
              <a:rPr lang="en-US" sz="2400" b="1" dirty="0">
                <a:solidFill>
                  <a:prstClr val="black"/>
                </a:solidFill>
              </a:rPr>
              <a:t>Example 13-1</a:t>
            </a:r>
            <a:endParaRPr kumimoji="0" lang="en-US" sz="2400" b="1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9" name="TextBox 8">
            <a:extLst>
              <a:ext uri="{FF2B5EF4-FFF2-40B4-BE49-F238E27FC236}">
                <a16:creationId xmlns:a16="http://schemas.microsoft.com/office/drawing/2014/main" id="{50578413-DFD9-4811-A4DE-225A586CAB43}"/>
              </a:ext>
            </a:extLst>
          </p:cNvPr>
          <p:cNvSpPr txBox="1"/>
          <p:nvPr/>
        </p:nvSpPr>
        <p:spPr>
          <a:xfrm>
            <a:off x="948811" y="1564850"/>
            <a:ext cx="10584427" cy="830997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US" sz="2400" b="1" dirty="0"/>
              <a:t>For a given ADC0848, we have </a:t>
            </a:r>
            <a:r>
              <a:rPr lang="en-US" sz="2400" b="1" dirty="0" err="1"/>
              <a:t>Vref</a:t>
            </a:r>
            <a:r>
              <a:rPr lang="en-US" sz="2400" b="1" dirty="0"/>
              <a:t> = 2.56 V. Calculate the D0 - D7 output if the analog input is:  (a) 1.7 V, and  (b) 2.1 V.</a:t>
            </a:r>
          </a:p>
        </p:txBody>
      </p:sp>
      <p:sp>
        <p:nvSpPr>
          <p:cNvPr id="8" name="TextBox 7">
            <a:extLst>
              <a:ext uri="{FF2B5EF4-FFF2-40B4-BE49-F238E27FC236}">
                <a16:creationId xmlns:a16="http://schemas.microsoft.com/office/drawing/2014/main" id="{7FB0E6BF-D319-404B-8308-B7EC6638C5E4}"/>
              </a:ext>
            </a:extLst>
          </p:cNvPr>
          <p:cNvSpPr txBox="1"/>
          <p:nvPr/>
        </p:nvSpPr>
        <p:spPr>
          <a:xfrm>
            <a:off x="880804" y="3429000"/>
            <a:ext cx="10430389" cy="2308324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US" sz="2400" b="1" dirty="0">
                <a:solidFill>
                  <a:srgbClr val="004620"/>
                </a:solidFill>
                <a:cs typeface="Courier New" panose="02070309020205020404" pitchFamily="49" charset="0"/>
              </a:rPr>
              <a:t>Since the step size is 2.56/256 = 10 mV, we have the following.</a:t>
            </a:r>
          </a:p>
          <a:p>
            <a:r>
              <a:rPr lang="en-US" sz="2400" b="1" dirty="0">
                <a:solidFill>
                  <a:srgbClr val="004620"/>
                </a:solidFill>
                <a:cs typeface="Courier New" panose="02070309020205020404" pitchFamily="49" charset="0"/>
              </a:rPr>
              <a:t>(a) </a:t>
            </a:r>
            <a:r>
              <a:rPr lang="en-US" sz="2400" b="1" dirty="0" err="1">
                <a:solidFill>
                  <a:srgbClr val="004620"/>
                </a:solidFill>
                <a:cs typeface="Courier New" panose="02070309020205020404" pitchFamily="49" charset="0"/>
              </a:rPr>
              <a:t>Dout</a:t>
            </a:r>
            <a:r>
              <a:rPr lang="en-US" sz="2400" b="1" dirty="0">
                <a:solidFill>
                  <a:srgbClr val="004620"/>
                </a:solidFill>
                <a:cs typeface="Courier New" panose="02070309020205020404" pitchFamily="49" charset="0"/>
              </a:rPr>
              <a:t> = 1.7 V/10 mV = 170 in decimal, which gives us 10101011 in binary for D7 - D0.  </a:t>
            </a:r>
          </a:p>
          <a:p>
            <a:endParaRPr lang="en-US" sz="2400" b="1" dirty="0">
              <a:solidFill>
                <a:srgbClr val="004620"/>
              </a:solidFill>
              <a:cs typeface="Courier New" panose="02070309020205020404" pitchFamily="49" charset="0"/>
            </a:endParaRPr>
          </a:p>
          <a:p>
            <a:r>
              <a:rPr lang="en-US" sz="2400" b="1" dirty="0">
                <a:solidFill>
                  <a:srgbClr val="004620"/>
                </a:solidFill>
                <a:cs typeface="Courier New" panose="02070309020205020404" pitchFamily="49" charset="0"/>
              </a:rPr>
              <a:t>(b) </a:t>
            </a:r>
            <a:r>
              <a:rPr lang="en-US" sz="2400" b="1" dirty="0" err="1">
                <a:solidFill>
                  <a:srgbClr val="004620"/>
                </a:solidFill>
                <a:cs typeface="Courier New" panose="02070309020205020404" pitchFamily="49" charset="0"/>
              </a:rPr>
              <a:t>Dout</a:t>
            </a:r>
            <a:r>
              <a:rPr lang="en-US" sz="2400" b="1" dirty="0">
                <a:solidFill>
                  <a:srgbClr val="004620"/>
                </a:solidFill>
                <a:cs typeface="Courier New" panose="02070309020205020404" pitchFamily="49" charset="0"/>
              </a:rPr>
              <a:t> = 2.1 V/10 mV = 210 in decimal, which gives us 11010010 in binary for D7 -D0. 	SJMP	AGAIN		;keep sending A</a:t>
            </a:r>
          </a:p>
        </p:txBody>
      </p:sp>
      <p:sp>
        <p:nvSpPr>
          <p:cNvPr id="11" name="TextBox 10">
            <a:extLst>
              <a:ext uri="{FF2B5EF4-FFF2-40B4-BE49-F238E27FC236}">
                <a16:creationId xmlns:a16="http://schemas.microsoft.com/office/drawing/2014/main" id="{DB5B1A5B-D4FA-45E0-86CE-21FBEC8837EA}"/>
              </a:ext>
            </a:extLst>
          </p:cNvPr>
          <p:cNvSpPr txBox="1"/>
          <p:nvPr/>
        </p:nvSpPr>
        <p:spPr>
          <a:xfrm>
            <a:off x="0" y="2706195"/>
            <a:ext cx="12192000" cy="365934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>
              <a:lnSpc>
                <a:spcPts val="2000"/>
              </a:lnSpc>
            </a:pPr>
            <a:r>
              <a:rPr lang="en-US" sz="2400" b="1" dirty="0">
                <a:solidFill>
                  <a:srgbClr val="004620"/>
                </a:solidFill>
              </a:rPr>
              <a:t>Solution:</a:t>
            </a:r>
          </a:p>
        </p:txBody>
      </p:sp>
    </p:spTree>
    <p:extLst>
      <p:ext uri="{BB962C8B-B14F-4D97-AF65-F5344CB8AC3E}">
        <p14:creationId xmlns:p14="http://schemas.microsoft.com/office/powerpoint/2010/main" val="244719738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7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4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9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0" fill="hold">
                      <p:stCondLst>
                        <p:cond delay="indefinite"/>
                      </p:stCondLst>
                      <p:childTnLst>
                        <p:par>
                          <p:cTn id="21" fill="hold">
                            <p:stCondLst>
                              <p:cond delay="0"/>
                            </p:stCondLst>
                            <p:childTnLst>
                              <p:par>
                                <p:cTn id="22" presetID="16" presetClass="entr" presetSubtype="2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24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0" grpId="0"/>
      <p:bldP spid="9" grpId="0"/>
      <p:bldP spid="8" grpId="0"/>
      <p:bldP spid="11" grpId="0"/>
    </p:bld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Rectangle 8">
            <a:extLst>
              <a:ext uri="{FF2B5EF4-FFF2-40B4-BE49-F238E27FC236}">
                <a16:creationId xmlns:a16="http://schemas.microsoft.com/office/drawing/2014/main" id="{138D773C-6E83-4660-8154-DD027AF7106F}"/>
              </a:ext>
            </a:extLst>
          </p:cNvPr>
          <p:cNvSpPr/>
          <p:nvPr/>
        </p:nvSpPr>
        <p:spPr>
          <a:xfrm>
            <a:off x="2421192" y="1921566"/>
            <a:ext cx="7651955" cy="4493982"/>
          </a:xfrm>
          <a:prstGeom prst="rect">
            <a:avLst/>
          </a:prstGeom>
          <a:solidFill>
            <a:schemeClr val="bg1"/>
          </a:solidFill>
          <a:ln w="28575">
            <a:solidFill>
              <a:srgbClr val="007A37"/>
            </a:solidFill>
          </a:ln>
          <a:effectLst>
            <a:outerShdw blurRad="63500" sx="102000" sy="102000" algn="ctr" rotWithShape="0">
              <a:srgbClr val="007A37">
                <a:alpha val="40000"/>
              </a:srgb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6" name="Rectangle 5">
            <a:extLst>
              <a:ext uri="{FF2B5EF4-FFF2-40B4-BE49-F238E27FC236}">
                <a16:creationId xmlns:a16="http://schemas.microsoft.com/office/drawing/2014/main" id="{87F4B246-D001-4E7D-A945-C41D4B397BBA}"/>
              </a:ext>
            </a:extLst>
          </p:cNvPr>
          <p:cNvSpPr/>
          <p:nvPr/>
        </p:nvSpPr>
        <p:spPr>
          <a:xfrm>
            <a:off x="0" y="0"/>
            <a:ext cx="12192000" cy="1371600"/>
          </a:xfrm>
          <a:prstGeom prst="rect">
            <a:avLst/>
          </a:prstGeom>
          <a:solidFill>
            <a:srgbClr val="00B05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7" name="Rectangle 6">
            <a:extLst>
              <a:ext uri="{FF2B5EF4-FFF2-40B4-BE49-F238E27FC236}">
                <a16:creationId xmlns:a16="http://schemas.microsoft.com/office/drawing/2014/main" id="{EF3EC0A2-797C-4BB9-A8EF-ED51538FAA17}"/>
              </a:ext>
            </a:extLst>
          </p:cNvPr>
          <p:cNvSpPr/>
          <p:nvPr/>
        </p:nvSpPr>
        <p:spPr>
          <a:xfrm>
            <a:off x="0" y="0"/>
            <a:ext cx="12192000" cy="1106129"/>
          </a:xfrm>
          <a:prstGeom prst="rect">
            <a:avLst/>
          </a:prstGeom>
          <a:solidFill>
            <a:srgbClr val="65FFAB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10" name="TextBox 9">
            <a:extLst>
              <a:ext uri="{FF2B5EF4-FFF2-40B4-BE49-F238E27FC236}">
                <a16:creationId xmlns:a16="http://schemas.microsoft.com/office/drawing/2014/main" id="{6A6FF95B-F782-49A5-A974-A2E83A575CA5}"/>
              </a:ext>
            </a:extLst>
          </p:cNvPr>
          <p:cNvSpPr txBox="1"/>
          <p:nvPr/>
        </p:nvSpPr>
        <p:spPr>
          <a:xfrm>
            <a:off x="948812" y="553064"/>
            <a:ext cx="10294374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lvl="0">
              <a:defRPr/>
            </a:pPr>
            <a:r>
              <a:rPr lang="en-US" sz="2400" b="1" dirty="0">
                <a:solidFill>
                  <a:prstClr val="black"/>
                </a:solidFill>
              </a:rPr>
              <a:t>Figure 13-9. ADC0848 Block Diagram</a:t>
            </a:r>
            <a:endParaRPr kumimoji="0" lang="en-US" sz="2400" b="1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pic>
        <p:nvPicPr>
          <p:cNvPr id="4" name="Picture 3">
            <a:extLst>
              <a:ext uri="{FF2B5EF4-FFF2-40B4-BE49-F238E27FC236}">
                <a16:creationId xmlns:a16="http://schemas.microsoft.com/office/drawing/2014/main" id="{EB3CF16A-67E4-4BD8-BCD1-9B705FF46709}"/>
              </a:ext>
            </a:extLst>
          </p:cNvPr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2594"/>
          <a:stretch/>
        </p:blipFill>
        <p:spPr>
          <a:xfrm>
            <a:off x="2595716" y="2035276"/>
            <a:ext cx="7211557" cy="426965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23628701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7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4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5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9" grpId="0" animBg="1"/>
      <p:bldP spid="10" grpId="0"/>
    </p:bld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Rectangle 8">
            <a:extLst>
              <a:ext uri="{FF2B5EF4-FFF2-40B4-BE49-F238E27FC236}">
                <a16:creationId xmlns:a16="http://schemas.microsoft.com/office/drawing/2014/main" id="{138D773C-6E83-4660-8154-DD027AF7106F}"/>
              </a:ext>
            </a:extLst>
          </p:cNvPr>
          <p:cNvSpPr/>
          <p:nvPr/>
        </p:nvSpPr>
        <p:spPr>
          <a:xfrm>
            <a:off x="948812" y="1659193"/>
            <a:ext cx="10294374" cy="4815349"/>
          </a:xfrm>
          <a:prstGeom prst="rect">
            <a:avLst/>
          </a:prstGeom>
          <a:solidFill>
            <a:schemeClr val="bg1"/>
          </a:solidFill>
          <a:ln w="28575">
            <a:solidFill>
              <a:srgbClr val="007A37"/>
            </a:solidFill>
          </a:ln>
          <a:effectLst>
            <a:outerShdw blurRad="63500" sx="102000" sy="102000" algn="ctr" rotWithShape="0">
              <a:srgbClr val="007A37">
                <a:alpha val="40000"/>
              </a:srgb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6" name="Rectangle 5">
            <a:extLst>
              <a:ext uri="{FF2B5EF4-FFF2-40B4-BE49-F238E27FC236}">
                <a16:creationId xmlns:a16="http://schemas.microsoft.com/office/drawing/2014/main" id="{87F4B246-D001-4E7D-A945-C41D4B397BBA}"/>
              </a:ext>
            </a:extLst>
          </p:cNvPr>
          <p:cNvSpPr/>
          <p:nvPr/>
        </p:nvSpPr>
        <p:spPr>
          <a:xfrm>
            <a:off x="0" y="0"/>
            <a:ext cx="12192000" cy="1371600"/>
          </a:xfrm>
          <a:prstGeom prst="rect">
            <a:avLst/>
          </a:prstGeom>
          <a:solidFill>
            <a:srgbClr val="00B05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7" name="Rectangle 6">
            <a:extLst>
              <a:ext uri="{FF2B5EF4-FFF2-40B4-BE49-F238E27FC236}">
                <a16:creationId xmlns:a16="http://schemas.microsoft.com/office/drawing/2014/main" id="{EF3EC0A2-797C-4BB9-A8EF-ED51538FAA17}"/>
              </a:ext>
            </a:extLst>
          </p:cNvPr>
          <p:cNvSpPr/>
          <p:nvPr/>
        </p:nvSpPr>
        <p:spPr>
          <a:xfrm>
            <a:off x="0" y="0"/>
            <a:ext cx="12192000" cy="1106129"/>
          </a:xfrm>
          <a:prstGeom prst="rect">
            <a:avLst/>
          </a:prstGeom>
          <a:solidFill>
            <a:srgbClr val="65FFAB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10" name="TextBox 9">
            <a:extLst>
              <a:ext uri="{FF2B5EF4-FFF2-40B4-BE49-F238E27FC236}">
                <a16:creationId xmlns:a16="http://schemas.microsoft.com/office/drawing/2014/main" id="{6A6FF95B-F782-49A5-A974-A2E83A575CA5}"/>
              </a:ext>
            </a:extLst>
          </p:cNvPr>
          <p:cNvSpPr txBox="1"/>
          <p:nvPr/>
        </p:nvSpPr>
        <p:spPr>
          <a:xfrm>
            <a:off x="948812" y="553064"/>
            <a:ext cx="10294374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lvl="0">
              <a:defRPr/>
            </a:pPr>
            <a:r>
              <a:rPr lang="en-US" sz="2400" b="1" dirty="0">
                <a:solidFill>
                  <a:prstClr val="black"/>
                </a:solidFill>
              </a:rPr>
              <a:t>Table 13-6: ADC0848 Analog Channel Selection (Single-Ended Mode)</a:t>
            </a:r>
            <a:endParaRPr kumimoji="0" lang="en-US" sz="2400" b="1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pic>
        <p:nvPicPr>
          <p:cNvPr id="3" name="Picture 2">
            <a:extLst>
              <a:ext uri="{FF2B5EF4-FFF2-40B4-BE49-F238E27FC236}">
                <a16:creationId xmlns:a16="http://schemas.microsoft.com/office/drawing/2014/main" id="{6EEEAA45-ACA1-409B-895E-343261A7192B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67529" y="2057399"/>
            <a:ext cx="9856939" cy="401893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48335366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7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16" presetClass="entr" presetSubtype="37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outVertical)">
                                      <p:cBhvr>
                                        <p:cTn id="14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5" presetID="16" presetClass="entr" presetSubtype="37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outVertical)">
                                      <p:cBhvr>
                                        <p:cTn id="17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9" grpId="0" animBg="1"/>
      <p:bldP spid="10" grpId="0"/>
    </p:bld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Rectangle 8">
            <a:extLst>
              <a:ext uri="{FF2B5EF4-FFF2-40B4-BE49-F238E27FC236}">
                <a16:creationId xmlns:a16="http://schemas.microsoft.com/office/drawing/2014/main" id="{138D773C-6E83-4660-8154-DD027AF7106F}"/>
              </a:ext>
            </a:extLst>
          </p:cNvPr>
          <p:cNvSpPr/>
          <p:nvPr/>
        </p:nvSpPr>
        <p:spPr>
          <a:xfrm>
            <a:off x="948812" y="1659193"/>
            <a:ext cx="10294374" cy="4815349"/>
          </a:xfrm>
          <a:prstGeom prst="rect">
            <a:avLst/>
          </a:prstGeom>
          <a:solidFill>
            <a:schemeClr val="bg1"/>
          </a:solidFill>
          <a:ln w="28575">
            <a:solidFill>
              <a:srgbClr val="007A37"/>
            </a:solidFill>
          </a:ln>
          <a:effectLst>
            <a:outerShdw blurRad="63500" sx="102000" sy="102000" algn="ctr" rotWithShape="0">
              <a:srgbClr val="007A37">
                <a:alpha val="40000"/>
              </a:srgb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6" name="Rectangle 5">
            <a:extLst>
              <a:ext uri="{FF2B5EF4-FFF2-40B4-BE49-F238E27FC236}">
                <a16:creationId xmlns:a16="http://schemas.microsoft.com/office/drawing/2014/main" id="{87F4B246-D001-4E7D-A945-C41D4B397BBA}"/>
              </a:ext>
            </a:extLst>
          </p:cNvPr>
          <p:cNvSpPr/>
          <p:nvPr/>
        </p:nvSpPr>
        <p:spPr>
          <a:xfrm>
            <a:off x="0" y="0"/>
            <a:ext cx="12192000" cy="1371600"/>
          </a:xfrm>
          <a:prstGeom prst="rect">
            <a:avLst/>
          </a:prstGeom>
          <a:solidFill>
            <a:srgbClr val="00B05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7" name="Rectangle 6">
            <a:extLst>
              <a:ext uri="{FF2B5EF4-FFF2-40B4-BE49-F238E27FC236}">
                <a16:creationId xmlns:a16="http://schemas.microsoft.com/office/drawing/2014/main" id="{EF3EC0A2-797C-4BB9-A8EF-ED51538FAA17}"/>
              </a:ext>
            </a:extLst>
          </p:cNvPr>
          <p:cNvSpPr/>
          <p:nvPr/>
        </p:nvSpPr>
        <p:spPr>
          <a:xfrm>
            <a:off x="0" y="0"/>
            <a:ext cx="12192000" cy="1106129"/>
          </a:xfrm>
          <a:prstGeom prst="rect">
            <a:avLst/>
          </a:prstGeom>
          <a:solidFill>
            <a:srgbClr val="65FFAB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10" name="TextBox 9">
            <a:extLst>
              <a:ext uri="{FF2B5EF4-FFF2-40B4-BE49-F238E27FC236}">
                <a16:creationId xmlns:a16="http://schemas.microsoft.com/office/drawing/2014/main" id="{6A6FF95B-F782-49A5-A974-A2E83A575CA5}"/>
              </a:ext>
            </a:extLst>
          </p:cNvPr>
          <p:cNvSpPr txBox="1"/>
          <p:nvPr/>
        </p:nvSpPr>
        <p:spPr>
          <a:xfrm>
            <a:off x="948812" y="553064"/>
            <a:ext cx="10294374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lvl="0">
              <a:defRPr/>
            </a:pPr>
            <a:r>
              <a:rPr lang="en-US" sz="2400" b="1" dirty="0">
                <a:solidFill>
                  <a:prstClr val="black"/>
                </a:solidFill>
              </a:rPr>
              <a:t>Figure 13-10. Selecting a Channel and Read Timing for the ADC0848</a:t>
            </a:r>
            <a:endParaRPr kumimoji="0" lang="en-US" sz="2400" b="1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pic>
        <p:nvPicPr>
          <p:cNvPr id="4" name="Picture 3">
            <a:extLst>
              <a:ext uri="{FF2B5EF4-FFF2-40B4-BE49-F238E27FC236}">
                <a16:creationId xmlns:a16="http://schemas.microsoft.com/office/drawing/2014/main" id="{2C5E07BD-DF7C-406C-AB69-7B6B6D2AC049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342104" y="1943074"/>
            <a:ext cx="9264578" cy="424758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47790773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7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4" dur="10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7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9" dur="10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0" dur="10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1" dur="10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9" grpId="0" animBg="1"/>
      <p:bldP spid="10" grpId="0"/>
    </p:bld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Rectangle 8">
            <a:extLst>
              <a:ext uri="{FF2B5EF4-FFF2-40B4-BE49-F238E27FC236}">
                <a16:creationId xmlns:a16="http://schemas.microsoft.com/office/drawing/2014/main" id="{138D773C-6E83-4660-8154-DD027AF7106F}"/>
              </a:ext>
            </a:extLst>
          </p:cNvPr>
          <p:cNvSpPr/>
          <p:nvPr/>
        </p:nvSpPr>
        <p:spPr>
          <a:xfrm>
            <a:off x="948812" y="1659193"/>
            <a:ext cx="10294374" cy="4815349"/>
          </a:xfrm>
          <a:prstGeom prst="rect">
            <a:avLst/>
          </a:prstGeom>
          <a:solidFill>
            <a:schemeClr val="bg1"/>
          </a:solidFill>
          <a:ln w="28575">
            <a:solidFill>
              <a:srgbClr val="007A37"/>
            </a:solidFill>
          </a:ln>
          <a:effectLst>
            <a:outerShdw blurRad="63500" sx="102000" sy="102000" algn="ctr" rotWithShape="0">
              <a:srgbClr val="007A37">
                <a:alpha val="40000"/>
              </a:srgb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6" name="Rectangle 5">
            <a:extLst>
              <a:ext uri="{FF2B5EF4-FFF2-40B4-BE49-F238E27FC236}">
                <a16:creationId xmlns:a16="http://schemas.microsoft.com/office/drawing/2014/main" id="{87F4B246-D001-4E7D-A945-C41D4B397BBA}"/>
              </a:ext>
            </a:extLst>
          </p:cNvPr>
          <p:cNvSpPr/>
          <p:nvPr/>
        </p:nvSpPr>
        <p:spPr>
          <a:xfrm>
            <a:off x="0" y="0"/>
            <a:ext cx="12192000" cy="1371600"/>
          </a:xfrm>
          <a:prstGeom prst="rect">
            <a:avLst/>
          </a:prstGeom>
          <a:solidFill>
            <a:srgbClr val="00B05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7" name="Rectangle 6">
            <a:extLst>
              <a:ext uri="{FF2B5EF4-FFF2-40B4-BE49-F238E27FC236}">
                <a16:creationId xmlns:a16="http://schemas.microsoft.com/office/drawing/2014/main" id="{EF3EC0A2-797C-4BB9-A8EF-ED51538FAA17}"/>
              </a:ext>
            </a:extLst>
          </p:cNvPr>
          <p:cNvSpPr/>
          <p:nvPr/>
        </p:nvSpPr>
        <p:spPr>
          <a:xfrm>
            <a:off x="0" y="0"/>
            <a:ext cx="12192000" cy="1106129"/>
          </a:xfrm>
          <a:prstGeom prst="rect">
            <a:avLst/>
          </a:prstGeom>
          <a:solidFill>
            <a:srgbClr val="65FFAB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10" name="TextBox 9">
            <a:extLst>
              <a:ext uri="{FF2B5EF4-FFF2-40B4-BE49-F238E27FC236}">
                <a16:creationId xmlns:a16="http://schemas.microsoft.com/office/drawing/2014/main" id="{6A6FF95B-F782-49A5-A974-A2E83A575CA5}"/>
              </a:ext>
            </a:extLst>
          </p:cNvPr>
          <p:cNvSpPr txBox="1"/>
          <p:nvPr/>
        </p:nvSpPr>
        <p:spPr>
          <a:xfrm>
            <a:off x="948812" y="553064"/>
            <a:ext cx="10294374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lvl="0">
              <a:defRPr/>
            </a:pPr>
            <a:r>
              <a:rPr lang="en-US" sz="2400" b="1" dirty="0">
                <a:solidFill>
                  <a:prstClr val="black"/>
                </a:solidFill>
              </a:rPr>
              <a:t>Figure 13-11. 8051 Connection to ADC0848 for Channel 2 </a:t>
            </a:r>
            <a:endParaRPr kumimoji="0" lang="en-US" sz="2400" b="1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pic>
        <p:nvPicPr>
          <p:cNvPr id="3" name="Picture 2">
            <a:extLst>
              <a:ext uri="{FF2B5EF4-FFF2-40B4-BE49-F238E27FC236}">
                <a16:creationId xmlns:a16="http://schemas.microsoft.com/office/drawing/2014/main" id="{C0C139CA-4D68-4233-A4D1-E2B69EBD5960}"/>
              </a:ext>
            </a:extLst>
          </p:cNvPr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419" r="33831"/>
          <a:stretch/>
        </p:blipFill>
        <p:spPr>
          <a:xfrm>
            <a:off x="2209799" y="1681415"/>
            <a:ext cx="7772400" cy="477090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14350718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7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4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5" presetID="2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7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9" grpId="0" animBg="1"/>
      <p:bldP spid="10" grpId="0"/>
    </p:bld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Rectangle 5">
            <a:extLst>
              <a:ext uri="{FF2B5EF4-FFF2-40B4-BE49-F238E27FC236}">
                <a16:creationId xmlns:a16="http://schemas.microsoft.com/office/drawing/2014/main" id="{87F4B246-D001-4E7D-A945-C41D4B397BBA}"/>
              </a:ext>
            </a:extLst>
          </p:cNvPr>
          <p:cNvSpPr/>
          <p:nvPr/>
        </p:nvSpPr>
        <p:spPr>
          <a:xfrm>
            <a:off x="0" y="0"/>
            <a:ext cx="12192000" cy="1371600"/>
          </a:xfrm>
          <a:prstGeom prst="rect">
            <a:avLst/>
          </a:prstGeom>
          <a:solidFill>
            <a:srgbClr val="00B05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7" name="Rectangle 6">
            <a:extLst>
              <a:ext uri="{FF2B5EF4-FFF2-40B4-BE49-F238E27FC236}">
                <a16:creationId xmlns:a16="http://schemas.microsoft.com/office/drawing/2014/main" id="{EF3EC0A2-797C-4BB9-A8EF-ED51538FAA17}"/>
              </a:ext>
            </a:extLst>
          </p:cNvPr>
          <p:cNvSpPr/>
          <p:nvPr/>
        </p:nvSpPr>
        <p:spPr>
          <a:xfrm>
            <a:off x="0" y="0"/>
            <a:ext cx="12192000" cy="1106129"/>
          </a:xfrm>
          <a:prstGeom prst="rect">
            <a:avLst/>
          </a:prstGeom>
          <a:solidFill>
            <a:srgbClr val="65FFAB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9" name="Rectangle 8">
            <a:extLst>
              <a:ext uri="{FF2B5EF4-FFF2-40B4-BE49-F238E27FC236}">
                <a16:creationId xmlns:a16="http://schemas.microsoft.com/office/drawing/2014/main" id="{138D773C-6E83-4660-8154-DD027AF7106F}"/>
              </a:ext>
            </a:extLst>
          </p:cNvPr>
          <p:cNvSpPr/>
          <p:nvPr/>
        </p:nvSpPr>
        <p:spPr>
          <a:xfrm>
            <a:off x="250723" y="830063"/>
            <a:ext cx="3183894" cy="4671085"/>
          </a:xfrm>
          <a:prstGeom prst="rect">
            <a:avLst/>
          </a:prstGeom>
          <a:solidFill>
            <a:schemeClr val="bg1"/>
          </a:solidFill>
          <a:ln w="28575">
            <a:solidFill>
              <a:srgbClr val="007A37"/>
            </a:solidFill>
          </a:ln>
          <a:effectLst>
            <a:outerShdw blurRad="63500" sx="102000" sy="102000" algn="ctr" rotWithShape="0">
              <a:srgbClr val="007A37">
                <a:alpha val="40000"/>
              </a:srgb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12" name="Rectangle 11">
            <a:extLst>
              <a:ext uri="{FF2B5EF4-FFF2-40B4-BE49-F238E27FC236}">
                <a16:creationId xmlns:a16="http://schemas.microsoft.com/office/drawing/2014/main" id="{7A7C1FD4-751D-41E2-931D-0ECD334B123A}"/>
              </a:ext>
            </a:extLst>
          </p:cNvPr>
          <p:cNvSpPr/>
          <p:nvPr/>
        </p:nvSpPr>
        <p:spPr>
          <a:xfrm>
            <a:off x="3800010" y="830063"/>
            <a:ext cx="7934790" cy="4671085"/>
          </a:xfrm>
          <a:prstGeom prst="rect">
            <a:avLst/>
          </a:prstGeom>
          <a:solidFill>
            <a:schemeClr val="bg1"/>
          </a:solidFill>
          <a:ln w="28575">
            <a:solidFill>
              <a:srgbClr val="007A37"/>
            </a:solidFill>
          </a:ln>
          <a:effectLst>
            <a:outerShdw blurRad="63500" sx="102000" sy="102000" algn="ctr" rotWithShape="0">
              <a:srgbClr val="007A37">
                <a:alpha val="40000"/>
              </a:srgb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14" name="TextBox 13">
            <a:extLst>
              <a:ext uri="{FF2B5EF4-FFF2-40B4-BE49-F238E27FC236}">
                <a16:creationId xmlns:a16="http://schemas.microsoft.com/office/drawing/2014/main" id="{8405BAD7-A9EB-4DBE-9EB3-0F3310B1FD30}"/>
              </a:ext>
            </a:extLst>
          </p:cNvPr>
          <p:cNvSpPr txBox="1"/>
          <p:nvPr/>
        </p:nvSpPr>
        <p:spPr>
          <a:xfrm>
            <a:off x="477136" y="5658605"/>
            <a:ext cx="2452878" cy="64633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en-US" b="1" dirty="0">
                <a:solidFill>
                  <a:srgbClr val="007A37"/>
                </a:solidFill>
              </a:rPr>
              <a:t>Figure 13-12. MAX1112 Chip </a:t>
            </a:r>
          </a:p>
        </p:txBody>
      </p:sp>
      <p:sp>
        <p:nvSpPr>
          <p:cNvPr id="15" name="TextBox 14">
            <a:extLst>
              <a:ext uri="{FF2B5EF4-FFF2-40B4-BE49-F238E27FC236}">
                <a16:creationId xmlns:a16="http://schemas.microsoft.com/office/drawing/2014/main" id="{7784321D-3259-4AC4-A06A-30CE95B2C76A}"/>
              </a:ext>
            </a:extLst>
          </p:cNvPr>
          <p:cNvSpPr txBox="1"/>
          <p:nvPr/>
        </p:nvSpPr>
        <p:spPr>
          <a:xfrm>
            <a:off x="3328218" y="5658605"/>
            <a:ext cx="8155315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en-US" b="1" dirty="0">
                <a:solidFill>
                  <a:srgbClr val="007A37"/>
                </a:solidFill>
              </a:rPr>
              <a:t>Figure 13-13. MAX1112 Serial ADC Block Diagram</a:t>
            </a:r>
          </a:p>
        </p:txBody>
      </p:sp>
      <p:pic>
        <p:nvPicPr>
          <p:cNvPr id="3" name="Picture 2">
            <a:extLst>
              <a:ext uri="{FF2B5EF4-FFF2-40B4-BE49-F238E27FC236}">
                <a16:creationId xmlns:a16="http://schemas.microsoft.com/office/drawing/2014/main" id="{ABBDFA6E-B6BD-42FF-A010-7C5E043BB379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07161" y="1313130"/>
            <a:ext cx="2871018" cy="3704950"/>
          </a:xfrm>
          <a:prstGeom prst="rect">
            <a:avLst/>
          </a:prstGeom>
        </p:spPr>
      </p:pic>
      <p:pic>
        <p:nvPicPr>
          <p:cNvPr id="8" name="Picture 7">
            <a:extLst>
              <a:ext uri="{FF2B5EF4-FFF2-40B4-BE49-F238E27FC236}">
                <a16:creationId xmlns:a16="http://schemas.microsoft.com/office/drawing/2014/main" id="{13CB3AB7-48BB-4BC4-AD9D-BE12C53102C0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484684" y="1066367"/>
            <a:ext cx="6565441" cy="419847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45320716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4" presetClass="entr" presetSubtype="5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vertical)">
                                      <p:cBhvr>
                                        <p:cTn id="7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4" presetClass="entr" presetSubtype="5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vertical)">
                                      <p:cBhvr>
                                        <p:cTn id="10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" presetID="14" presetClass="entr" presetSubtype="5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vertical)">
                                      <p:cBhvr>
                                        <p:cTn id="13" dur="5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4" fill="hold">
                      <p:stCondLst>
                        <p:cond delay="indefinite"/>
                      </p:stCondLst>
                      <p:childTnLst>
                        <p:par>
                          <p:cTn id="15" fill="hold">
                            <p:stCondLst>
                              <p:cond delay="0"/>
                            </p:stCondLst>
                            <p:childTnLst>
                              <p:par>
                                <p:cTn id="16" presetID="14" presetClass="entr" presetSubtype="5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vertical)">
                                      <p:cBhvr>
                                        <p:cTn id="18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9" presetID="14" presetClass="entr" presetSubtype="5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vertical)">
                                      <p:cBhvr>
                                        <p:cTn id="21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2" presetID="14" presetClass="entr" presetSubtype="5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vertical)">
                                      <p:cBhvr>
                                        <p:cTn id="24" dur="5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9" grpId="0" animBg="1"/>
      <p:bldP spid="12" grpId="0" animBg="1"/>
      <p:bldP spid="14" grpId="0"/>
      <p:bldP spid="15" grpId="0"/>
    </p:bld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" name="Rectangle 17">
            <a:extLst>
              <a:ext uri="{FF2B5EF4-FFF2-40B4-BE49-F238E27FC236}">
                <a16:creationId xmlns:a16="http://schemas.microsoft.com/office/drawing/2014/main" id="{E7BD976F-6729-44E0-A959-FD99CA796B2B}"/>
              </a:ext>
            </a:extLst>
          </p:cNvPr>
          <p:cNvSpPr/>
          <p:nvPr/>
        </p:nvSpPr>
        <p:spPr>
          <a:xfrm>
            <a:off x="1470158" y="1687091"/>
            <a:ext cx="9154303" cy="4861193"/>
          </a:xfrm>
          <a:prstGeom prst="rect">
            <a:avLst/>
          </a:prstGeom>
          <a:solidFill>
            <a:schemeClr val="bg1"/>
          </a:solidFill>
          <a:ln w="28575">
            <a:solidFill>
              <a:srgbClr val="007A37"/>
            </a:solidFill>
          </a:ln>
          <a:effectLst>
            <a:outerShdw blurRad="63500" sx="102000" sy="102000" algn="ctr" rotWithShape="0">
              <a:srgbClr val="007A37">
                <a:alpha val="40000"/>
              </a:srgb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6" name="Rectangle 5">
            <a:extLst>
              <a:ext uri="{FF2B5EF4-FFF2-40B4-BE49-F238E27FC236}">
                <a16:creationId xmlns:a16="http://schemas.microsoft.com/office/drawing/2014/main" id="{87F4B246-D001-4E7D-A945-C41D4B397BBA}"/>
              </a:ext>
            </a:extLst>
          </p:cNvPr>
          <p:cNvSpPr/>
          <p:nvPr/>
        </p:nvSpPr>
        <p:spPr>
          <a:xfrm>
            <a:off x="0" y="0"/>
            <a:ext cx="12192000" cy="1371600"/>
          </a:xfrm>
          <a:prstGeom prst="rect">
            <a:avLst/>
          </a:prstGeom>
          <a:solidFill>
            <a:srgbClr val="00B05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7" name="Rectangle 6">
            <a:extLst>
              <a:ext uri="{FF2B5EF4-FFF2-40B4-BE49-F238E27FC236}">
                <a16:creationId xmlns:a16="http://schemas.microsoft.com/office/drawing/2014/main" id="{EF3EC0A2-797C-4BB9-A8EF-ED51538FAA17}"/>
              </a:ext>
            </a:extLst>
          </p:cNvPr>
          <p:cNvSpPr/>
          <p:nvPr/>
        </p:nvSpPr>
        <p:spPr>
          <a:xfrm>
            <a:off x="0" y="0"/>
            <a:ext cx="12192000" cy="1106129"/>
          </a:xfrm>
          <a:prstGeom prst="rect">
            <a:avLst/>
          </a:prstGeom>
          <a:solidFill>
            <a:srgbClr val="65FFAB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10" name="TextBox 9">
            <a:extLst>
              <a:ext uri="{FF2B5EF4-FFF2-40B4-BE49-F238E27FC236}">
                <a16:creationId xmlns:a16="http://schemas.microsoft.com/office/drawing/2014/main" id="{6A6FF95B-F782-49A5-A974-A2E83A575CA5}"/>
              </a:ext>
            </a:extLst>
          </p:cNvPr>
          <p:cNvSpPr txBox="1"/>
          <p:nvPr/>
        </p:nvSpPr>
        <p:spPr>
          <a:xfrm>
            <a:off x="948812" y="553064"/>
            <a:ext cx="10294374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lvl="0">
              <a:defRPr/>
            </a:pPr>
            <a:r>
              <a:rPr lang="en-US" sz="2400" b="1" dirty="0">
                <a:solidFill>
                  <a:prstClr val="black"/>
                </a:solidFill>
              </a:rPr>
              <a:t>Figure 13-14. MAX1112 Control Byte</a:t>
            </a:r>
            <a:endParaRPr kumimoji="0" lang="en-US" sz="2400" b="1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pic>
        <p:nvPicPr>
          <p:cNvPr id="4" name="Picture 3">
            <a:extLst>
              <a:ext uri="{FF2B5EF4-FFF2-40B4-BE49-F238E27FC236}">
                <a16:creationId xmlns:a16="http://schemas.microsoft.com/office/drawing/2014/main" id="{417CCB64-FBD2-4E35-B51B-0BD0F1463524}"/>
              </a:ext>
            </a:extLst>
          </p:cNvPr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17860"/>
          <a:stretch/>
        </p:blipFill>
        <p:spPr>
          <a:xfrm>
            <a:off x="2192275" y="1754634"/>
            <a:ext cx="7710067" cy="634771"/>
          </a:xfrm>
          <a:prstGeom prst="rect">
            <a:avLst/>
          </a:prstGeom>
        </p:spPr>
      </p:pic>
      <p:sp>
        <p:nvSpPr>
          <p:cNvPr id="17" name="TextBox 16">
            <a:extLst>
              <a:ext uri="{FF2B5EF4-FFF2-40B4-BE49-F238E27FC236}">
                <a16:creationId xmlns:a16="http://schemas.microsoft.com/office/drawing/2014/main" id="{CFCAE2AA-30BF-4F81-8050-3A936AB8F321}"/>
              </a:ext>
            </a:extLst>
          </p:cNvPr>
          <p:cNvSpPr txBox="1"/>
          <p:nvPr/>
        </p:nvSpPr>
        <p:spPr>
          <a:xfrm>
            <a:off x="1704233" y="2281221"/>
            <a:ext cx="9154303" cy="413190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lnSpc>
                <a:spcPts val="1500"/>
              </a:lnSpc>
            </a:pPr>
            <a:r>
              <a:rPr lang="en-US" sz="1400" b="1" dirty="0">
                <a:solidFill>
                  <a:srgbClr val="007A37"/>
                </a:solidFill>
              </a:rPr>
              <a:t>Start 	The MSB (D7) must be high to define the beginning of the control byte.  </a:t>
            </a:r>
          </a:p>
          <a:p>
            <a:pPr>
              <a:lnSpc>
                <a:spcPts val="1500"/>
              </a:lnSpc>
            </a:pPr>
            <a:r>
              <a:rPr lang="en-US" sz="1400" b="1" dirty="0">
                <a:solidFill>
                  <a:srgbClr val="007A37"/>
                </a:solidFill>
              </a:rPr>
              <a:t>	It must be sent in first.  </a:t>
            </a:r>
          </a:p>
          <a:p>
            <a:pPr>
              <a:lnSpc>
                <a:spcPts val="1500"/>
              </a:lnSpc>
            </a:pPr>
            <a:r>
              <a:rPr lang="en-US" sz="1400" b="1" dirty="0">
                <a:solidFill>
                  <a:srgbClr val="007A37"/>
                </a:solidFill>
              </a:rPr>
              <a:t>SEL2	SEL1	SEL0	CHANNEL SELECTION (SINGLE-ENDED MODE)</a:t>
            </a:r>
          </a:p>
          <a:p>
            <a:pPr>
              <a:lnSpc>
                <a:spcPts val="1500"/>
              </a:lnSpc>
            </a:pPr>
            <a:r>
              <a:rPr lang="en-US" sz="1400" b="1" dirty="0">
                <a:solidFill>
                  <a:srgbClr val="007A37"/>
                </a:solidFill>
              </a:rPr>
              <a:t>0	0	0	CHAN0</a:t>
            </a:r>
          </a:p>
          <a:p>
            <a:pPr>
              <a:lnSpc>
                <a:spcPts val="1500"/>
              </a:lnSpc>
            </a:pPr>
            <a:r>
              <a:rPr lang="en-US" sz="1400" b="1" dirty="0">
                <a:solidFill>
                  <a:srgbClr val="007A37"/>
                </a:solidFill>
              </a:rPr>
              <a:t>0	0	1	CHAN1</a:t>
            </a:r>
          </a:p>
          <a:p>
            <a:pPr>
              <a:lnSpc>
                <a:spcPts val="1500"/>
              </a:lnSpc>
            </a:pPr>
            <a:r>
              <a:rPr lang="en-US" sz="1400" b="1" dirty="0">
                <a:solidFill>
                  <a:srgbClr val="007A37"/>
                </a:solidFill>
              </a:rPr>
              <a:t>0	1	0	CHAN2</a:t>
            </a:r>
          </a:p>
          <a:p>
            <a:pPr>
              <a:lnSpc>
                <a:spcPts val="1500"/>
              </a:lnSpc>
            </a:pPr>
            <a:r>
              <a:rPr lang="en-US" sz="1400" b="1" dirty="0">
                <a:solidFill>
                  <a:srgbClr val="007A37"/>
                </a:solidFill>
              </a:rPr>
              <a:t>0	1	1	CHAN3</a:t>
            </a:r>
          </a:p>
          <a:p>
            <a:pPr>
              <a:lnSpc>
                <a:spcPts val="1500"/>
              </a:lnSpc>
            </a:pPr>
            <a:r>
              <a:rPr lang="en-US" sz="1400" b="1" dirty="0">
                <a:solidFill>
                  <a:srgbClr val="007A37"/>
                </a:solidFill>
              </a:rPr>
              <a:t>1	0	0	CHAN4</a:t>
            </a:r>
          </a:p>
          <a:p>
            <a:pPr>
              <a:lnSpc>
                <a:spcPts val="1500"/>
              </a:lnSpc>
            </a:pPr>
            <a:r>
              <a:rPr lang="en-US" sz="1400" b="1" dirty="0">
                <a:solidFill>
                  <a:srgbClr val="007A37"/>
                </a:solidFill>
              </a:rPr>
              <a:t>1	0	1	CHAN5</a:t>
            </a:r>
          </a:p>
          <a:p>
            <a:pPr>
              <a:lnSpc>
                <a:spcPts val="1500"/>
              </a:lnSpc>
            </a:pPr>
            <a:r>
              <a:rPr lang="en-US" sz="1400" b="1" dirty="0">
                <a:solidFill>
                  <a:srgbClr val="007A37"/>
                </a:solidFill>
              </a:rPr>
              <a:t>1	1	0	CHAN6</a:t>
            </a:r>
          </a:p>
          <a:p>
            <a:pPr>
              <a:lnSpc>
                <a:spcPts val="1500"/>
              </a:lnSpc>
            </a:pPr>
            <a:r>
              <a:rPr lang="en-US" sz="1400" b="1" dirty="0">
                <a:solidFill>
                  <a:srgbClr val="007A37"/>
                </a:solidFill>
              </a:rPr>
              <a:t>1	1	1	CHAN7</a:t>
            </a:r>
          </a:p>
          <a:p>
            <a:pPr>
              <a:lnSpc>
                <a:spcPts val="1500"/>
              </a:lnSpc>
            </a:pPr>
            <a:endParaRPr lang="en-US" sz="1400" b="1" dirty="0">
              <a:solidFill>
                <a:srgbClr val="007A37"/>
              </a:solidFill>
            </a:endParaRPr>
          </a:p>
          <a:p>
            <a:pPr>
              <a:lnSpc>
                <a:spcPts val="1500"/>
              </a:lnSpc>
            </a:pPr>
            <a:r>
              <a:rPr lang="en-US" sz="1400" b="1" dirty="0">
                <a:solidFill>
                  <a:srgbClr val="007A37"/>
                </a:solidFill>
              </a:rPr>
              <a:t>UNI/BIP 	1 = unipolar: Digital data output is binary 00 - FFH.</a:t>
            </a:r>
          </a:p>
          <a:p>
            <a:pPr>
              <a:lnSpc>
                <a:spcPts val="1500"/>
              </a:lnSpc>
            </a:pPr>
            <a:r>
              <a:rPr lang="en-US" sz="1400" b="1" dirty="0">
                <a:solidFill>
                  <a:srgbClr val="007A37"/>
                </a:solidFill>
              </a:rPr>
              <a:t>	0 = bipolar: Digital data output is in 2’s complement.</a:t>
            </a:r>
          </a:p>
          <a:p>
            <a:pPr>
              <a:lnSpc>
                <a:spcPts val="1500"/>
              </a:lnSpc>
            </a:pPr>
            <a:r>
              <a:rPr lang="en-US" sz="1400" b="1" dirty="0">
                <a:solidFill>
                  <a:srgbClr val="007A37"/>
                </a:solidFill>
              </a:rPr>
              <a:t>SGL/DIF 	1 = single-ended: 8 channels of single-ended with COM as reference  			</a:t>
            </a:r>
          </a:p>
          <a:p>
            <a:pPr>
              <a:lnSpc>
                <a:spcPts val="1500"/>
              </a:lnSpc>
            </a:pPr>
            <a:r>
              <a:rPr lang="en-US" sz="1400" b="1" dirty="0">
                <a:solidFill>
                  <a:srgbClr val="007A37"/>
                </a:solidFill>
              </a:rPr>
              <a:t>	0 = differential: Two channels (</a:t>
            </a:r>
            <a:r>
              <a:rPr lang="en-US" sz="1400" b="1" dirty="0" err="1">
                <a:solidFill>
                  <a:srgbClr val="007A37"/>
                </a:solidFill>
              </a:rPr>
              <a:t>eg.</a:t>
            </a:r>
            <a:r>
              <a:rPr lang="en-US" sz="1400" b="1" dirty="0">
                <a:solidFill>
                  <a:srgbClr val="007A37"/>
                </a:solidFill>
              </a:rPr>
              <a:t>, CH0 - CH1) are differential.</a:t>
            </a:r>
          </a:p>
          <a:p>
            <a:pPr>
              <a:lnSpc>
                <a:spcPts val="1500"/>
              </a:lnSpc>
            </a:pPr>
            <a:r>
              <a:rPr lang="en-US" sz="1400" b="1" dirty="0">
                <a:solidFill>
                  <a:srgbClr val="007A37"/>
                </a:solidFill>
              </a:rPr>
              <a:t>PD1 	1 = fully operational </a:t>
            </a:r>
          </a:p>
          <a:p>
            <a:pPr>
              <a:lnSpc>
                <a:spcPts val="1500"/>
              </a:lnSpc>
            </a:pPr>
            <a:r>
              <a:rPr lang="en-US" sz="1400" b="1" dirty="0">
                <a:solidFill>
                  <a:srgbClr val="007A37"/>
                </a:solidFill>
              </a:rPr>
              <a:t>	0 = power-down: Power down to save power using software.</a:t>
            </a:r>
          </a:p>
          <a:p>
            <a:pPr>
              <a:lnSpc>
                <a:spcPts val="1500"/>
              </a:lnSpc>
            </a:pPr>
            <a:r>
              <a:rPr lang="en-US" sz="1400" b="1" dirty="0">
                <a:solidFill>
                  <a:srgbClr val="007A37"/>
                </a:solidFill>
              </a:rPr>
              <a:t>PD0 	1 = external clock mode: The conversion speed is dictated by SCLK.</a:t>
            </a:r>
          </a:p>
          <a:p>
            <a:pPr>
              <a:lnSpc>
                <a:spcPts val="1500"/>
              </a:lnSpc>
            </a:pPr>
            <a:r>
              <a:rPr lang="en-US" sz="1400" b="1" dirty="0">
                <a:solidFill>
                  <a:srgbClr val="007A37"/>
                </a:solidFill>
              </a:rPr>
              <a:t>	0 = internal clock mode: The conversion speed is dictated internally, </a:t>
            </a:r>
          </a:p>
          <a:p>
            <a:pPr>
              <a:lnSpc>
                <a:spcPts val="1500"/>
              </a:lnSpc>
            </a:pPr>
            <a:r>
              <a:rPr lang="en-US" sz="1400" b="1" dirty="0">
                <a:solidFill>
                  <a:srgbClr val="007A37"/>
                </a:solidFill>
              </a:rPr>
              <a:t>	and the SSTRB pin goes high to indicate end-of-conversion (EOC).</a:t>
            </a:r>
          </a:p>
        </p:txBody>
      </p:sp>
    </p:spTree>
    <p:extLst>
      <p:ext uri="{BB962C8B-B14F-4D97-AF65-F5344CB8AC3E}">
        <p14:creationId xmlns:p14="http://schemas.microsoft.com/office/powerpoint/2010/main" val="107572944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7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4" dur="5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5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8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0" dur="5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8" grpId="0" animBg="1"/>
      <p:bldP spid="10" grpId="0"/>
      <p:bldP spid="17" grpId="0"/>
    </p:bldLst>
  </p:timing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" name="Rectangle 17">
            <a:extLst>
              <a:ext uri="{FF2B5EF4-FFF2-40B4-BE49-F238E27FC236}">
                <a16:creationId xmlns:a16="http://schemas.microsoft.com/office/drawing/2014/main" id="{E7BD976F-6729-44E0-A959-FD99CA796B2B}"/>
              </a:ext>
            </a:extLst>
          </p:cNvPr>
          <p:cNvSpPr/>
          <p:nvPr/>
        </p:nvSpPr>
        <p:spPr>
          <a:xfrm>
            <a:off x="1470158" y="1687091"/>
            <a:ext cx="9154303" cy="4861193"/>
          </a:xfrm>
          <a:prstGeom prst="rect">
            <a:avLst/>
          </a:prstGeom>
          <a:solidFill>
            <a:schemeClr val="bg1"/>
          </a:solidFill>
          <a:ln w="28575">
            <a:solidFill>
              <a:srgbClr val="007A37"/>
            </a:solidFill>
          </a:ln>
          <a:effectLst>
            <a:outerShdw blurRad="63500" sx="102000" sy="102000" algn="ctr" rotWithShape="0">
              <a:srgbClr val="007A37">
                <a:alpha val="40000"/>
              </a:srgb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6" name="Rectangle 5">
            <a:extLst>
              <a:ext uri="{FF2B5EF4-FFF2-40B4-BE49-F238E27FC236}">
                <a16:creationId xmlns:a16="http://schemas.microsoft.com/office/drawing/2014/main" id="{87F4B246-D001-4E7D-A945-C41D4B397BBA}"/>
              </a:ext>
            </a:extLst>
          </p:cNvPr>
          <p:cNvSpPr/>
          <p:nvPr/>
        </p:nvSpPr>
        <p:spPr>
          <a:xfrm>
            <a:off x="0" y="0"/>
            <a:ext cx="12192000" cy="1371600"/>
          </a:xfrm>
          <a:prstGeom prst="rect">
            <a:avLst/>
          </a:prstGeom>
          <a:solidFill>
            <a:srgbClr val="00B05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7" name="Rectangle 6">
            <a:extLst>
              <a:ext uri="{FF2B5EF4-FFF2-40B4-BE49-F238E27FC236}">
                <a16:creationId xmlns:a16="http://schemas.microsoft.com/office/drawing/2014/main" id="{EF3EC0A2-797C-4BB9-A8EF-ED51538FAA17}"/>
              </a:ext>
            </a:extLst>
          </p:cNvPr>
          <p:cNvSpPr/>
          <p:nvPr/>
        </p:nvSpPr>
        <p:spPr>
          <a:xfrm>
            <a:off x="0" y="0"/>
            <a:ext cx="12192000" cy="1106129"/>
          </a:xfrm>
          <a:prstGeom prst="rect">
            <a:avLst/>
          </a:prstGeom>
          <a:solidFill>
            <a:srgbClr val="65FFAB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10" name="TextBox 9">
            <a:extLst>
              <a:ext uri="{FF2B5EF4-FFF2-40B4-BE49-F238E27FC236}">
                <a16:creationId xmlns:a16="http://schemas.microsoft.com/office/drawing/2014/main" id="{6A6FF95B-F782-49A5-A974-A2E83A575CA5}"/>
              </a:ext>
            </a:extLst>
          </p:cNvPr>
          <p:cNvSpPr txBox="1"/>
          <p:nvPr/>
        </p:nvSpPr>
        <p:spPr>
          <a:xfrm>
            <a:off x="948812" y="553064"/>
            <a:ext cx="10294374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lvl="0">
              <a:defRPr/>
            </a:pPr>
            <a:r>
              <a:rPr lang="en-US" sz="2400" b="1" dirty="0">
                <a:solidFill>
                  <a:prstClr val="black"/>
                </a:solidFill>
              </a:rPr>
              <a:t>Figure 13-15. 8051 Connection to MAX1112 for 2nd Channel </a:t>
            </a:r>
            <a:endParaRPr kumimoji="0" lang="en-US" sz="2400" b="1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pic>
        <p:nvPicPr>
          <p:cNvPr id="3" name="Picture 2">
            <a:extLst>
              <a:ext uri="{FF2B5EF4-FFF2-40B4-BE49-F238E27FC236}">
                <a16:creationId xmlns:a16="http://schemas.microsoft.com/office/drawing/2014/main" id="{9ECAD73C-F348-4C8B-BB8A-DA236F7E44E3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966869" y="2004709"/>
            <a:ext cx="8160879" cy="422595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08693711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7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4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5" presetID="2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7" dur="5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8" grpId="0" animBg="1"/>
      <p:bldP spid="10" grpId="0"/>
    </p:bldLst>
  </p:timing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Rectangle 5">
            <a:extLst>
              <a:ext uri="{FF2B5EF4-FFF2-40B4-BE49-F238E27FC236}">
                <a16:creationId xmlns:a16="http://schemas.microsoft.com/office/drawing/2014/main" id="{87F4B246-D001-4E7D-A945-C41D4B397BBA}"/>
              </a:ext>
            </a:extLst>
          </p:cNvPr>
          <p:cNvSpPr/>
          <p:nvPr/>
        </p:nvSpPr>
        <p:spPr>
          <a:xfrm>
            <a:off x="0" y="0"/>
            <a:ext cx="12192000" cy="1371600"/>
          </a:xfrm>
          <a:prstGeom prst="rect">
            <a:avLst/>
          </a:prstGeom>
          <a:solidFill>
            <a:srgbClr val="00B05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7" name="Rectangle 6">
            <a:extLst>
              <a:ext uri="{FF2B5EF4-FFF2-40B4-BE49-F238E27FC236}">
                <a16:creationId xmlns:a16="http://schemas.microsoft.com/office/drawing/2014/main" id="{EF3EC0A2-797C-4BB9-A8EF-ED51538FAA17}"/>
              </a:ext>
            </a:extLst>
          </p:cNvPr>
          <p:cNvSpPr/>
          <p:nvPr/>
        </p:nvSpPr>
        <p:spPr>
          <a:xfrm>
            <a:off x="0" y="0"/>
            <a:ext cx="12192000" cy="1106129"/>
          </a:xfrm>
          <a:prstGeom prst="rect">
            <a:avLst/>
          </a:prstGeom>
          <a:solidFill>
            <a:srgbClr val="65FFAB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10" name="TextBox 9">
            <a:extLst>
              <a:ext uri="{FF2B5EF4-FFF2-40B4-BE49-F238E27FC236}">
                <a16:creationId xmlns:a16="http://schemas.microsoft.com/office/drawing/2014/main" id="{6A6FF95B-F782-49A5-A974-A2E83A575CA5}"/>
              </a:ext>
            </a:extLst>
          </p:cNvPr>
          <p:cNvSpPr txBox="1"/>
          <p:nvPr/>
        </p:nvSpPr>
        <p:spPr>
          <a:xfrm>
            <a:off x="948812" y="553064"/>
            <a:ext cx="10294374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lvl="0">
              <a:defRPr/>
            </a:pPr>
            <a:r>
              <a:rPr lang="en-US" sz="2400" b="1" dirty="0">
                <a:solidFill>
                  <a:prstClr val="black"/>
                </a:solidFill>
              </a:rPr>
              <a:t>Example 13-2</a:t>
            </a:r>
            <a:endParaRPr kumimoji="0" lang="en-US" sz="2400" b="1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9" name="TextBox 8">
            <a:extLst>
              <a:ext uri="{FF2B5EF4-FFF2-40B4-BE49-F238E27FC236}">
                <a16:creationId xmlns:a16="http://schemas.microsoft.com/office/drawing/2014/main" id="{50578413-DFD9-4811-A4DE-225A586CAB43}"/>
              </a:ext>
            </a:extLst>
          </p:cNvPr>
          <p:cNvSpPr txBox="1"/>
          <p:nvPr/>
        </p:nvSpPr>
        <p:spPr>
          <a:xfrm>
            <a:off x="948811" y="1564850"/>
            <a:ext cx="10584427" cy="156966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US" sz="2400" b="1" dirty="0"/>
              <a:t>Find the MAX1112 control byte for </a:t>
            </a:r>
          </a:p>
          <a:p>
            <a:pPr marL="457200" indent="-457200">
              <a:buAutoNum type="alphaLcParenBoth"/>
            </a:pPr>
            <a:r>
              <a:rPr lang="en-US" sz="2400" b="1" dirty="0"/>
              <a:t>CH0, </a:t>
            </a:r>
          </a:p>
          <a:p>
            <a:pPr marL="457200" indent="-457200">
              <a:buAutoNum type="alphaLcParenBoth"/>
            </a:pPr>
            <a:r>
              <a:rPr lang="en-US" sz="2400" b="1" dirty="0"/>
              <a:t>and (b) CH3.  </a:t>
            </a:r>
          </a:p>
          <a:p>
            <a:r>
              <a:rPr lang="en-US" sz="2400" b="1" dirty="0"/>
              <a:t>Assume single-ended, unipolar, internal clock, and fully operational modes. </a:t>
            </a:r>
          </a:p>
        </p:txBody>
      </p:sp>
      <p:sp>
        <p:nvSpPr>
          <p:cNvPr id="8" name="TextBox 7">
            <a:extLst>
              <a:ext uri="{FF2B5EF4-FFF2-40B4-BE49-F238E27FC236}">
                <a16:creationId xmlns:a16="http://schemas.microsoft.com/office/drawing/2014/main" id="{7FB0E6BF-D319-404B-8308-B7EC6638C5E4}"/>
              </a:ext>
            </a:extLst>
          </p:cNvPr>
          <p:cNvSpPr txBox="1"/>
          <p:nvPr/>
        </p:nvSpPr>
        <p:spPr>
          <a:xfrm>
            <a:off x="880804" y="3991225"/>
            <a:ext cx="10430389" cy="1200329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US" sz="2400" b="1" dirty="0">
                <a:solidFill>
                  <a:srgbClr val="004620"/>
                </a:solidFill>
                <a:cs typeface="Courier New" panose="02070309020205020404" pitchFamily="49" charset="0"/>
              </a:rPr>
              <a:t>From Figure 13-14, we have the following:</a:t>
            </a:r>
          </a:p>
          <a:p>
            <a:pPr marL="457200" indent="-457200">
              <a:buAutoNum type="alphaLcParenBoth"/>
            </a:pPr>
            <a:r>
              <a:rPr lang="en-US" sz="2400" b="1" dirty="0">
                <a:solidFill>
                  <a:srgbClr val="004620"/>
                </a:solidFill>
                <a:cs typeface="Courier New" panose="02070309020205020404" pitchFamily="49" charset="0"/>
              </a:rPr>
              <a:t>10001110 	(8E in hex)		</a:t>
            </a:r>
          </a:p>
          <a:p>
            <a:pPr marL="457200" indent="-457200">
              <a:buAutoNum type="alphaLcParenBoth"/>
            </a:pPr>
            <a:r>
              <a:rPr lang="en-US" sz="2400" b="1" dirty="0">
                <a:solidFill>
                  <a:srgbClr val="004620"/>
                </a:solidFill>
                <a:cs typeface="Courier New" panose="02070309020205020404" pitchFamily="49" charset="0"/>
              </a:rPr>
              <a:t>(b) 10111110 (BE in hex)</a:t>
            </a:r>
          </a:p>
        </p:txBody>
      </p:sp>
      <p:sp>
        <p:nvSpPr>
          <p:cNvPr id="11" name="TextBox 10">
            <a:extLst>
              <a:ext uri="{FF2B5EF4-FFF2-40B4-BE49-F238E27FC236}">
                <a16:creationId xmlns:a16="http://schemas.microsoft.com/office/drawing/2014/main" id="{DB5B1A5B-D4FA-45E0-86CE-21FBEC8837EA}"/>
              </a:ext>
            </a:extLst>
          </p:cNvPr>
          <p:cNvSpPr txBox="1"/>
          <p:nvPr/>
        </p:nvSpPr>
        <p:spPr>
          <a:xfrm>
            <a:off x="-2" y="3429000"/>
            <a:ext cx="12192000" cy="365934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>
              <a:lnSpc>
                <a:spcPts val="2000"/>
              </a:lnSpc>
            </a:pPr>
            <a:r>
              <a:rPr lang="en-US" sz="2400" b="1" dirty="0">
                <a:solidFill>
                  <a:srgbClr val="004620"/>
                </a:solidFill>
              </a:rPr>
              <a:t>Solution:</a:t>
            </a:r>
          </a:p>
        </p:txBody>
      </p:sp>
    </p:spTree>
    <p:extLst>
      <p:ext uri="{BB962C8B-B14F-4D97-AF65-F5344CB8AC3E}">
        <p14:creationId xmlns:p14="http://schemas.microsoft.com/office/powerpoint/2010/main" val="397350171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7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4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9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0" fill="hold">
                      <p:stCondLst>
                        <p:cond delay="indefinite"/>
                      </p:stCondLst>
                      <p:childTnLst>
                        <p:par>
                          <p:cTn id="21" fill="hold">
                            <p:stCondLst>
                              <p:cond delay="0"/>
                            </p:stCondLst>
                            <p:childTnLst>
                              <p:par>
                                <p:cTn id="22" presetID="16" presetClass="entr" presetSubtype="2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24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0" grpId="0"/>
      <p:bldP spid="9" grpId="0"/>
      <p:bldP spid="8" grpId="0"/>
      <p:bldP spid="11" grpId="0"/>
    </p:bldLst>
  </p:timing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" name="Rectangle 17">
            <a:extLst>
              <a:ext uri="{FF2B5EF4-FFF2-40B4-BE49-F238E27FC236}">
                <a16:creationId xmlns:a16="http://schemas.microsoft.com/office/drawing/2014/main" id="{E7BD976F-6729-44E0-A959-FD99CA796B2B}"/>
              </a:ext>
            </a:extLst>
          </p:cNvPr>
          <p:cNvSpPr/>
          <p:nvPr/>
        </p:nvSpPr>
        <p:spPr>
          <a:xfrm>
            <a:off x="948812" y="1687091"/>
            <a:ext cx="10294374" cy="4861193"/>
          </a:xfrm>
          <a:prstGeom prst="rect">
            <a:avLst/>
          </a:prstGeom>
          <a:solidFill>
            <a:schemeClr val="bg1"/>
          </a:solidFill>
          <a:ln w="28575">
            <a:solidFill>
              <a:srgbClr val="007A37"/>
            </a:solidFill>
          </a:ln>
          <a:effectLst>
            <a:outerShdw blurRad="63500" sx="102000" sy="102000" algn="ctr" rotWithShape="0">
              <a:srgbClr val="007A37">
                <a:alpha val="40000"/>
              </a:srgb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6" name="Rectangle 5">
            <a:extLst>
              <a:ext uri="{FF2B5EF4-FFF2-40B4-BE49-F238E27FC236}">
                <a16:creationId xmlns:a16="http://schemas.microsoft.com/office/drawing/2014/main" id="{87F4B246-D001-4E7D-A945-C41D4B397BBA}"/>
              </a:ext>
            </a:extLst>
          </p:cNvPr>
          <p:cNvSpPr/>
          <p:nvPr/>
        </p:nvSpPr>
        <p:spPr>
          <a:xfrm>
            <a:off x="0" y="0"/>
            <a:ext cx="12192000" cy="1371600"/>
          </a:xfrm>
          <a:prstGeom prst="rect">
            <a:avLst/>
          </a:prstGeom>
          <a:solidFill>
            <a:srgbClr val="00B05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7" name="Rectangle 6">
            <a:extLst>
              <a:ext uri="{FF2B5EF4-FFF2-40B4-BE49-F238E27FC236}">
                <a16:creationId xmlns:a16="http://schemas.microsoft.com/office/drawing/2014/main" id="{EF3EC0A2-797C-4BB9-A8EF-ED51538FAA17}"/>
              </a:ext>
            </a:extLst>
          </p:cNvPr>
          <p:cNvSpPr/>
          <p:nvPr/>
        </p:nvSpPr>
        <p:spPr>
          <a:xfrm>
            <a:off x="0" y="0"/>
            <a:ext cx="12192000" cy="1106129"/>
          </a:xfrm>
          <a:prstGeom prst="rect">
            <a:avLst/>
          </a:prstGeom>
          <a:solidFill>
            <a:srgbClr val="65FFAB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10" name="TextBox 9">
            <a:extLst>
              <a:ext uri="{FF2B5EF4-FFF2-40B4-BE49-F238E27FC236}">
                <a16:creationId xmlns:a16="http://schemas.microsoft.com/office/drawing/2014/main" id="{6A6FF95B-F782-49A5-A974-A2E83A575CA5}"/>
              </a:ext>
            </a:extLst>
          </p:cNvPr>
          <p:cNvSpPr txBox="1"/>
          <p:nvPr/>
        </p:nvSpPr>
        <p:spPr>
          <a:xfrm>
            <a:off x="948812" y="553064"/>
            <a:ext cx="10294374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lvl="0">
              <a:defRPr/>
            </a:pPr>
            <a:r>
              <a:rPr lang="en-US" sz="2400" b="1" dirty="0">
                <a:solidFill>
                  <a:prstClr val="black"/>
                </a:solidFill>
              </a:rPr>
              <a:t>Figure 13-16. Sending Control Byte into MAX1112</a:t>
            </a:r>
            <a:endParaRPr kumimoji="0" lang="en-US" sz="2400" b="1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pic>
        <p:nvPicPr>
          <p:cNvPr id="8" name="Picture 7">
            <a:extLst>
              <a:ext uri="{FF2B5EF4-FFF2-40B4-BE49-F238E27FC236}">
                <a16:creationId xmlns:a16="http://schemas.microsoft.com/office/drawing/2014/main" id="{0E6BBC0C-CEB4-4244-A3B7-C6C893FDC1A3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313707" y="1924664"/>
            <a:ext cx="9647793" cy="438027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90624945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7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16" presetClass="entr" presetSubtype="37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outVertical)">
                                      <p:cBhvr>
                                        <p:cTn id="14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5" presetID="16" presetClass="entr" presetSubtype="37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outVertical)">
                                      <p:cBhvr>
                                        <p:cTn id="17" dur="5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8" grpId="0" animBg="1"/>
      <p:bldP spid="10" grpId="0"/>
    </p:bldLst>
  </p:timing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" name="Rectangle 17">
            <a:extLst>
              <a:ext uri="{FF2B5EF4-FFF2-40B4-BE49-F238E27FC236}">
                <a16:creationId xmlns:a16="http://schemas.microsoft.com/office/drawing/2014/main" id="{E7BD976F-6729-44E0-A959-FD99CA796B2B}"/>
              </a:ext>
            </a:extLst>
          </p:cNvPr>
          <p:cNvSpPr/>
          <p:nvPr/>
        </p:nvSpPr>
        <p:spPr>
          <a:xfrm>
            <a:off x="781666" y="1687091"/>
            <a:ext cx="10633586" cy="4861193"/>
          </a:xfrm>
          <a:prstGeom prst="rect">
            <a:avLst/>
          </a:prstGeom>
          <a:solidFill>
            <a:schemeClr val="bg1"/>
          </a:solidFill>
          <a:ln w="28575">
            <a:solidFill>
              <a:srgbClr val="007A37"/>
            </a:solidFill>
          </a:ln>
          <a:effectLst>
            <a:outerShdw blurRad="63500" sx="102000" sy="102000" algn="ctr" rotWithShape="0">
              <a:srgbClr val="007A37">
                <a:alpha val="40000"/>
              </a:srgb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6" name="Rectangle 5">
            <a:extLst>
              <a:ext uri="{FF2B5EF4-FFF2-40B4-BE49-F238E27FC236}">
                <a16:creationId xmlns:a16="http://schemas.microsoft.com/office/drawing/2014/main" id="{87F4B246-D001-4E7D-A945-C41D4B397BBA}"/>
              </a:ext>
            </a:extLst>
          </p:cNvPr>
          <p:cNvSpPr/>
          <p:nvPr/>
        </p:nvSpPr>
        <p:spPr>
          <a:xfrm>
            <a:off x="0" y="0"/>
            <a:ext cx="12192000" cy="1371600"/>
          </a:xfrm>
          <a:prstGeom prst="rect">
            <a:avLst/>
          </a:prstGeom>
          <a:solidFill>
            <a:srgbClr val="00B05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7" name="Rectangle 6">
            <a:extLst>
              <a:ext uri="{FF2B5EF4-FFF2-40B4-BE49-F238E27FC236}">
                <a16:creationId xmlns:a16="http://schemas.microsoft.com/office/drawing/2014/main" id="{EF3EC0A2-797C-4BB9-A8EF-ED51538FAA17}"/>
              </a:ext>
            </a:extLst>
          </p:cNvPr>
          <p:cNvSpPr/>
          <p:nvPr/>
        </p:nvSpPr>
        <p:spPr>
          <a:xfrm>
            <a:off x="0" y="0"/>
            <a:ext cx="12192000" cy="1106129"/>
          </a:xfrm>
          <a:prstGeom prst="rect">
            <a:avLst/>
          </a:prstGeom>
          <a:solidFill>
            <a:srgbClr val="65FFAB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10" name="TextBox 9">
            <a:extLst>
              <a:ext uri="{FF2B5EF4-FFF2-40B4-BE49-F238E27FC236}">
                <a16:creationId xmlns:a16="http://schemas.microsoft.com/office/drawing/2014/main" id="{6A6FF95B-F782-49A5-A974-A2E83A575CA5}"/>
              </a:ext>
            </a:extLst>
          </p:cNvPr>
          <p:cNvSpPr txBox="1"/>
          <p:nvPr/>
        </p:nvSpPr>
        <p:spPr>
          <a:xfrm>
            <a:off x="948812" y="553064"/>
            <a:ext cx="10294374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lvl="0">
              <a:defRPr/>
            </a:pPr>
            <a:r>
              <a:rPr lang="en-US" sz="2400" b="1" dirty="0">
                <a:solidFill>
                  <a:prstClr val="black"/>
                </a:solidFill>
              </a:rPr>
              <a:t>Figure 13-17. Reading ADC Data Byte from MAX1112</a:t>
            </a:r>
            <a:endParaRPr kumimoji="0" lang="en-US" sz="2400" b="1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pic>
        <p:nvPicPr>
          <p:cNvPr id="11" name="Picture 10">
            <a:extLst>
              <a:ext uri="{FF2B5EF4-FFF2-40B4-BE49-F238E27FC236}">
                <a16:creationId xmlns:a16="http://schemas.microsoft.com/office/drawing/2014/main" id="{A6A615D4-592E-4460-A36C-AF7758BD9E75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49352" y="2078750"/>
            <a:ext cx="10293834" cy="407787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12903366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7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16" presetClass="entr" presetSubtype="2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14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5" presetID="16" presetClass="entr" presetSubtype="21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17" dur="5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8" grpId="0" animBg="1"/>
      <p:bldP spid="10" grpId="0"/>
    </p:bldLst>
  </p:timing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Rectangle 5">
            <a:extLst>
              <a:ext uri="{FF2B5EF4-FFF2-40B4-BE49-F238E27FC236}">
                <a16:creationId xmlns:a16="http://schemas.microsoft.com/office/drawing/2014/main" id="{87F4B246-D001-4E7D-A945-C41D4B397BBA}"/>
              </a:ext>
            </a:extLst>
          </p:cNvPr>
          <p:cNvSpPr/>
          <p:nvPr/>
        </p:nvSpPr>
        <p:spPr>
          <a:xfrm>
            <a:off x="0" y="0"/>
            <a:ext cx="12192000" cy="1371600"/>
          </a:xfrm>
          <a:prstGeom prst="rect">
            <a:avLst/>
          </a:prstGeom>
          <a:solidFill>
            <a:srgbClr val="00B05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7" name="Rectangle 6">
            <a:extLst>
              <a:ext uri="{FF2B5EF4-FFF2-40B4-BE49-F238E27FC236}">
                <a16:creationId xmlns:a16="http://schemas.microsoft.com/office/drawing/2014/main" id="{EF3EC0A2-797C-4BB9-A8EF-ED51538FAA17}"/>
              </a:ext>
            </a:extLst>
          </p:cNvPr>
          <p:cNvSpPr/>
          <p:nvPr/>
        </p:nvSpPr>
        <p:spPr>
          <a:xfrm>
            <a:off x="0" y="0"/>
            <a:ext cx="12192000" cy="1106129"/>
          </a:xfrm>
          <a:prstGeom prst="rect">
            <a:avLst/>
          </a:prstGeom>
          <a:solidFill>
            <a:srgbClr val="65FFAB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10" name="TextBox 9">
            <a:extLst>
              <a:ext uri="{FF2B5EF4-FFF2-40B4-BE49-F238E27FC236}">
                <a16:creationId xmlns:a16="http://schemas.microsoft.com/office/drawing/2014/main" id="{6A6FF95B-F782-49A5-A974-A2E83A575CA5}"/>
              </a:ext>
            </a:extLst>
          </p:cNvPr>
          <p:cNvSpPr txBox="1"/>
          <p:nvPr/>
        </p:nvSpPr>
        <p:spPr>
          <a:xfrm>
            <a:off x="948812" y="553064"/>
            <a:ext cx="10294374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lvl="0">
              <a:defRPr/>
            </a:pPr>
            <a:r>
              <a:rPr lang="en-US" sz="2400" b="1" dirty="0">
                <a:solidFill>
                  <a:prstClr val="black"/>
                </a:solidFill>
              </a:rPr>
              <a:t>Example 13-3</a:t>
            </a:r>
            <a:endParaRPr kumimoji="0" lang="en-US" sz="2400" b="1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9" name="TextBox 8">
            <a:extLst>
              <a:ext uri="{FF2B5EF4-FFF2-40B4-BE49-F238E27FC236}">
                <a16:creationId xmlns:a16="http://schemas.microsoft.com/office/drawing/2014/main" id="{50578413-DFD9-4811-A4DE-225A586CAB43}"/>
              </a:ext>
            </a:extLst>
          </p:cNvPr>
          <p:cNvSpPr txBox="1"/>
          <p:nvPr/>
        </p:nvSpPr>
        <p:spPr>
          <a:xfrm>
            <a:off x="948811" y="1564850"/>
            <a:ext cx="10584427" cy="830997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US" sz="2400" b="1" dirty="0"/>
              <a:t>Assuming that R = 5K and </a:t>
            </a:r>
            <a:r>
              <a:rPr lang="en-US" sz="2400" b="1" dirty="0" err="1"/>
              <a:t>I</a:t>
            </a:r>
            <a:r>
              <a:rPr lang="en-US" sz="2400" b="1" baseline="-25000" dirty="0" err="1"/>
              <a:t>ref</a:t>
            </a:r>
            <a:r>
              <a:rPr lang="en-US" sz="2400" b="1" dirty="0"/>
              <a:t> = 2 mA, calculate </a:t>
            </a:r>
            <a:r>
              <a:rPr lang="en-US" sz="2400" b="1" dirty="0" err="1"/>
              <a:t>V</a:t>
            </a:r>
            <a:r>
              <a:rPr lang="en-US" sz="2400" b="1" baseline="-25000" dirty="0" err="1"/>
              <a:t>out</a:t>
            </a:r>
            <a:r>
              <a:rPr lang="en-US" sz="2400" b="1" dirty="0"/>
              <a:t> for the following binary inputs:</a:t>
            </a:r>
          </a:p>
          <a:p>
            <a:r>
              <a:rPr lang="en-US" sz="2400" b="1" dirty="0"/>
              <a:t>(a)  10011001 binary	(99H)		(b) 11001000 (C8H)</a:t>
            </a:r>
          </a:p>
        </p:txBody>
      </p:sp>
      <p:sp>
        <p:nvSpPr>
          <p:cNvPr id="8" name="TextBox 7">
            <a:extLst>
              <a:ext uri="{FF2B5EF4-FFF2-40B4-BE49-F238E27FC236}">
                <a16:creationId xmlns:a16="http://schemas.microsoft.com/office/drawing/2014/main" id="{7FB0E6BF-D319-404B-8308-B7EC6638C5E4}"/>
              </a:ext>
            </a:extLst>
          </p:cNvPr>
          <p:cNvSpPr txBox="1"/>
          <p:nvPr/>
        </p:nvSpPr>
        <p:spPr>
          <a:xfrm>
            <a:off x="880804" y="3991225"/>
            <a:ext cx="10430389" cy="1200329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endParaRPr lang="en-US" sz="2400" b="1" dirty="0">
              <a:solidFill>
                <a:srgbClr val="004620"/>
              </a:solidFill>
              <a:cs typeface="Courier New" panose="02070309020205020404" pitchFamily="49" charset="0"/>
            </a:endParaRPr>
          </a:p>
          <a:p>
            <a:r>
              <a:rPr lang="en-US" sz="2400" b="1" dirty="0">
                <a:solidFill>
                  <a:srgbClr val="004620"/>
                </a:solidFill>
                <a:cs typeface="Courier New" panose="02070309020205020404" pitchFamily="49" charset="0"/>
              </a:rPr>
              <a:t>(a) </a:t>
            </a:r>
            <a:r>
              <a:rPr lang="en-US" sz="2400" b="1" dirty="0" err="1">
                <a:solidFill>
                  <a:srgbClr val="004620"/>
                </a:solidFill>
                <a:cs typeface="Courier New" panose="02070309020205020404" pitchFamily="49" charset="0"/>
              </a:rPr>
              <a:t>I</a:t>
            </a:r>
            <a:r>
              <a:rPr lang="en-US" sz="2400" b="1" baseline="-25000" dirty="0" err="1">
                <a:solidFill>
                  <a:srgbClr val="004620"/>
                </a:solidFill>
                <a:cs typeface="Courier New" panose="02070309020205020404" pitchFamily="49" charset="0"/>
              </a:rPr>
              <a:t>out</a:t>
            </a:r>
            <a:r>
              <a:rPr lang="en-US" sz="2400" b="1" dirty="0">
                <a:solidFill>
                  <a:srgbClr val="004620"/>
                </a:solidFill>
                <a:cs typeface="Courier New" panose="02070309020205020404" pitchFamily="49" charset="0"/>
              </a:rPr>
              <a:t> = 2 mA (153/256) = 1.195 mA and </a:t>
            </a:r>
            <a:r>
              <a:rPr lang="en-US" sz="2400" b="1" dirty="0" err="1">
                <a:solidFill>
                  <a:srgbClr val="004620"/>
                </a:solidFill>
                <a:cs typeface="Courier New" panose="02070309020205020404" pitchFamily="49" charset="0"/>
              </a:rPr>
              <a:t>V</a:t>
            </a:r>
            <a:r>
              <a:rPr lang="en-US" sz="2400" b="1" baseline="-25000" dirty="0" err="1">
                <a:solidFill>
                  <a:srgbClr val="004620"/>
                </a:solidFill>
                <a:cs typeface="Courier New" panose="02070309020205020404" pitchFamily="49" charset="0"/>
              </a:rPr>
              <a:t>out</a:t>
            </a:r>
            <a:r>
              <a:rPr lang="en-US" sz="2400" b="1" dirty="0">
                <a:solidFill>
                  <a:srgbClr val="004620"/>
                </a:solidFill>
                <a:cs typeface="Courier New" panose="02070309020205020404" pitchFamily="49" charset="0"/>
              </a:rPr>
              <a:t> = 1.195 mA x 5K = 5.975 V</a:t>
            </a:r>
          </a:p>
          <a:p>
            <a:r>
              <a:rPr lang="en-US" sz="2400" b="1" dirty="0">
                <a:solidFill>
                  <a:srgbClr val="004620"/>
                </a:solidFill>
                <a:cs typeface="Courier New" panose="02070309020205020404" pitchFamily="49" charset="0"/>
              </a:rPr>
              <a:t>(b) </a:t>
            </a:r>
            <a:r>
              <a:rPr lang="en-US" sz="2400" b="1" dirty="0" err="1">
                <a:solidFill>
                  <a:srgbClr val="004620"/>
                </a:solidFill>
                <a:cs typeface="Courier New" panose="02070309020205020404" pitchFamily="49" charset="0"/>
              </a:rPr>
              <a:t>I</a:t>
            </a:r>
            <a:r>
              <a:rPr lang="en-US" sz="2400" b="1" baseline="-25000" dirty="0" err="1">
                <a:solidFill>
                  <a:srgbClr val="004620"/>
                </a:solidFill>
                <a:cs typeface="Courier New" panose="02070309020205020404" pitchFamily="49" charset="0"/>
              </a:rPr>
              <a:t>out</a:t>
            </a:r>
            <a:r>
              <a:rPr lang="en-US" sz="2400" b="1" baseline="-25000" dirty="0">
                <a:solidFill>
                  <a:srgbClr val="004620"/>
                </a:solidFill>
                <a:cs typeface="Courier New" panose="02070309020205020404" pitchFamily="49" charset="0"/>
              </a:rPr>
              <a:t> </a:t>
            </a:r>
            <a:r>
              <a:rPr lang="en-US" sz="2400" b="1" dirty="0">
                <a:solidFill>
                  <a:srgbClr val="004620"/>
                </a:solidFill>
                <a:cs typeface="Courier New" panose="02070309020205020404" pitchFamily="49" charset="0"/>
              </a:rPr>
              <a:t>= 2 mA (200/256) = 1.562 mA and </a:t>
            </a:r>
            <a:r>
              <a:rPr lang="en-US" sz="2400" b="1" dirty="0" err="1">
                <a:solidFill>
                  <a:srgbClr val="004620"/>
                </a:solidFill>
                <a:cs typeface="Courier New" panose="02070309020205020404" pitchFamily="49" charset="0"/>
              </a:rPr>
              <a:t>V</a:t>
            </a:r>
            <a:r>
              <a:rPr lang="en-US" sz="2400" b="1" baseline="-25000" dirty="0" err="1">
                <a:solidFill>
                  <a:srgbClr val="004620"/>
                </a:solidFill>
                <a:cs typeface="Courier New" panose="02070309020205020404" pitchFamily="49" charset="0"/>
              </a:rPr>
              <a:t>out</a:t>
            </a:r>
            <a:r>
              <a:rPr lang="en-US" sz="2400" b="1" dirty="0">
                <a:solidFill>
                  <a:srgbClr val="004620"/>
                </a:solidFill>
                <a:cs typeface="Courier New" panose="02070309020205020404" pitchFamily="49" charset="0"/>
              </a:rPr>
              <a:t> = 1.562 mA x 5K = 7.8125 V</a:t>
            </a:r>
          </a:p>
        </p:txBody>
      </p:sp>
      <p:sp>
        <p:nvSpPr>
          <p:cNvPr id="11" name="TextBox 10">
            <a:extLst>
              <a:ext uri="{FF2B5EF4-FFF2-40B4-BE49-F238E27FC236}">
                <a16:creationId xmlns:a16="http://schemas.microsoft.com/office/drawing/2014/main" id="{DB5B1A5B-D4FA-45E0-86CE-21FBEC8837EA}"/>
              </a:ext>
            </a:extLst>
          </p:cNvPr>
          <p:cNvSpPr txBox="1"/>
          <p:nvPr/>
        </p:nvSpPr>
        <p:spPr>
          <a:xfrm>
            <a:off x="-2" y="3429000"/>
            <a:ext cx="12192000" cy="365934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>
              <a:lnSpc>
                <a:spcPts val="2000"/>
              </a:lnSpc>
            </a:pPr>
            <a:r>
              <a:rPr lang="en-US" sz="2400" b="1" dirty="0">
                <a:solidFill>
                  <a:srgbClr val="004620"/>
                </a:solidFill>
              </a:rPr>
              <a:t>Solution:</a:t>
            </a:r>
          </a:p>
        </p:txBody>
      </p:sp>
    </p:spTree>
    <p:extLst>
      <p:ext uri="{BB962C8B-B14F-4D97-AF65-F5344CB8AC3E}">
        <p14:creationId xmlns:p14="http://schemas.microsoft.com/office/powerpoint/2010/main" val="363107059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7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4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9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0" fill="hold">
                      <p:stCondLst>
                        <p:cond delay="indefinite"/>
                      </p:stCondLst>
                      <p:childTnLst>
                        <p:par>
                          <p:cTn id="21" fill="hold">
                            <p:stCondLst>
                              <p:cond delay="0"/>
                            </p:stCondLst>
                            <p:childTnLst>
                              <p:par>
                                <p:cTn id="22" presetID="16" presetClass="entr" presetSubtype="37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outVertical)">
                                      <p:cBhvr>
                                        <p:cTn id="24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0" grpId="0"/>
      <p:bldP spid="9" grpId="0"/>
      <p:bldP spid="8" grpId="0"/>
      <p:bldP spid="11" grpId="0"/>
    </p:bldLst>
  </p:timing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" name="Rectangle 17">
            <a:extLst>
              <a:ext uri="{FF2B5EF4-FFF2-40B4-BE49-F238E27FC236}">
                <a16:creationId xmlns:a16="http://schemas.microsoft.com/office/drawing/2014/main" id="{E7BD976F-6729-44E0-A959-FD99CA796B2B}"/>
              </a:ext>
            </a:extLst>
          </p:cNvPr>
          <p:cNvSpPr/>
          <p:nvPr/>
        </p:nvSpPr>
        <p:spPr>
          <a:xfrm>
            <a:off x="781666" y="1687091"/>
            <a:ext cx="10633586" cy="4861193"/>
          </a:xfrm>
          <a:prstGeom prst="rect">
            <a:avLst/>
          </a:prstGeom>
          <a:solidFill>
            <a:schemeClr val="bg1"/>
          </a:solidFill>
          <a:ln w="28575">
            <a:solidFill>
              <a:srgbClr val="007A37"/>
            </a:solidFill>
          </a:ln>
          <a:effectLst>
            <a:outerShdw blurRad="63500" sx="102000" sy="102000" algn="ctr" rotWithShape="0">
              <a:srgbClr val="007A37">
                <a:alpha val="40000"/>
              </a:srgb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6" name="Rectangle 5">
            <a:extLst>
              <a:ext uri="{FF2B5EF4-FFF2-40B4-BE49-F238E27FC236}">
                <a16:creationId xmlns:a16="http://schemas.microsoft.com/office/drawing/2014/main" id="{87F4B246-D001-4E7D-A945-C41D4B397BBA}"/>
              </a:ext>
            </a:extLst>
          </p:cNvPr>
          <p:cNvSpPr/>
          <p:nvPr/>
        </p:nvSpPr>
        <p:spPr>
          <a:xfrm>
            <a:off x="0" y="0"/>
            <a:ext cx="12192000" cy="1371600"/>
          </a:xfrm>
          <a:prstGeom prst="rect">
            <a:avLst/>
          </a:prstGeom>
          <a:solidFill>
            <a:srgbClr val="00B05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7" name="Rectangle 6">
            <a:extLst>
              <a:ext uri="{FF2B5EF4-FFF2-40B4-BE49-F238E27FC236}">
                <a16:creationId xmlns:a16="http://schemas.microsoft.com/office/drawing/2014/main" id="{EF3EC0A2-797C-4BB9-A8EF-ED51538FAA17}"/>
              </a:ext>
            </a:extLst>
          </p:cNvPr>
          <p:cNvSpPr/>
          <p:nvPr/>
        </p:nvSpPr>
        <p:spPr>
          <a:xfrm>
            <a:off x="0" y="0"/>
            <a:ext cx="12192000" cy="1106129"/>
          </a:xfrm>
          <a:prstGeom prst="rect">
            <a:avLst/>
          </a:prstGeom>
          <a:solidFill>
            <a:srgbClr val="65FFAB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10" name="TextBox 9">
            <a:extLst>
              <a:ext uri="{FF2B5EF4-FFF2-40B4-BE49-F238E27FC236}">
                <a16:creationId xmlns:a16="http://schemas.microsoft.com/office/drawing/2014/main" id="{6A6FF95B-F782-49A5-A974-A2E83A575CA5}"/>
              </a:ext>
            </a:extLst>
          </p:cNvPr>
          <p:cNvSpPr txBox="1"/>
          <p:nvPr/>
        </p:nvSpPr>
        <p:spPr>
          <a:xfrm>
            <a:off x="948812" y="553064"/>
            <a:ext cx="10294374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lvl="0">
              <a:defRPr/>
            </a:pPr>
            <a:r>
              <a:rPr lang="en-US" sz="2400" b="1" dirty="0">
                <a:solidFill>
                  <a:prstClr val="black"/>
                </a:solidFill>
              </a:rPr>
              <a:t>Figure 13-18. 8051 Connection to DAC808</a:t>
            </a:r>
            <a:endParaRPr kumimoji="0" lang="en-US" sz="2400" b="1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pic>
        <p:nvPicPr>
          <p:cNvPr id="3" name="Picture 2">
            <a:extLst>
              <a:ext uri="{FF2B5EF4-FFF2-40B4-BE49-F238E27FC236}">
                <a16:creationId xmlns:a16="http://schemas.microsoft.com/office/drawing/2014/main" id="{F201E294-BC5A-46AA-872B-FDA72B7E180D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809135" y="1806970"/>
            <a:ext cx="8573728" cy="462143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82444306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7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4" dur="10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1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7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9" dur="10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0" dur="10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1" dur="10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8" grpId="0" animBg="1"/>
      <p:bldP spid="10" grpId="0"/>
    </p:bldLst>
  </p:timing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Rectangle 5">
            <a:extLst>
              <a:ext uri="{FF2B5EF4-FFF2-40B4-BE49-F238E27FC236}">
                <a16:creationId xmlns:a16="http://schemas.microsoft.com/office/drawing/2014/main" id="{87F4B246-D001-4E7D-A945-C41D4B397BBA}"/>
              </a:ext>
            </a:extLst>
          </p:cNvPr>
          <p:cNvSpPr/>
          <p:nvPr/>
        </p:nvSpPr>
        <p:spPr>
          <a:xfrm>
            <a:off x="0" y="0"/>
            <a:ext cx="12192000" cy="1371600"/>
          </a:xfrm>
          <a:prstGeom prst="rect">
            <a:avLst/>
          </a:prstGeom>
          <a:solidFill>
            <a:srgbClr val="00B05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7" name="Rectangle 6">
            <a:extLst>
              <a:ext uri="{FF2B5EF4-FFF2-40B4-BE49-F238E27FC236}">
                <a16:creationId xmlns:a16="http://schemas.microsoft.com/office/drawing/2014/main" id="{EF3EC0A2-797C-4BB9-A8EF-ED51538FAA17}"/>
              </a:ext>
            </a:extLst>
          </p:cNvPr>
          <p:cNvSpPr/>
          <p:nvPr/>
        </p:nvSpPr>
        <p:spPr>
          <a:xfrm>
            <a:off x="0" y="0"/>
            <a:ext cx="12192000" cy="1106129"/>
          </a:xfrm>
          <a:prstGeom prst="rect">
            <a:avLst/>
          </a:prstGeom>
          <a:solidFill>
            <a:srgbClr val="65FFAB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10" name="TextBox 9">
            <a:extLst>
              <a:ext uri="{FF2B5EF4-FFF2-40B4-BE49-F238E27FC236}">
                <a16:creationId xmlns:a16="http://schemas.microsoft.com/office/drawing/2014/main" id="{6A6FF95B-F782-49A5-A974-A2E83A575CA5}"/>
              </a:ext>
            </a:extLst>
          </p:cNvPr>
          <p:cNvSpPr txBox="1"/>
          <p:nvPr/>
        </p:nvSpPr>
        <p:spPr>
          <a:xfrm>
            <a:off x="948812" y="553064"/>
            <a:ext cx="10294374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lvl="0">
              <a:defRPr/>
            </a:pPr>
            <a:r>
              <a:rPr lang="en-US" sz="2400" b="1" dirty="0">
                <a:solidFill>
                  <a:prstClr val="black"/>
                </a:solidFill>
              </a:rPr>
              <a:t>Example 13-4</a:t>
            </a:r>
            <a:endParaRPr kumimoji="0" lang="en-US" sz="2400" b="1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9" name="TextBox 8">
            <a:extLst>
              <a:ext uri="{FF2B5EF4-FFF2-40B4-BE49-F238E27FC236}">
                <a16:creationId xmlns:a16="http://schemas.microsoft.com/office/drawing/2014/main" id="{50578413-DFD9-4811-A4DE-225A586CAB43}"/>
              </a:ext>
            </a:extLst>
          </p:cNvPr>
          <p:cNvSpPr txBox="1"/>
          <p:nvPr/>
        </p:nvSpPr>
        <p:spPr>
          <a:xfrm>
            <a:off x="948811" y="1564850"/>
            <a:ext cx="10584427" cy="1200329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US" sz="2400" b="1" dirty="0"/>
              <a:t>In order to generate a stair-step ramp, set up the circuit in Figure 13-18 and connect the output to an oscilloscope. Then write a program to send data to the DAC to generate a stair-step ramp.</a:t>
            </a:r>
          </a:p>
        </p:txBody>
      </p:sp>
      <p:sp>
        <p:nvSpPr>
          <p:cNvPr id="8" name="TextBox 7">
            <a:extLst>
              <a:ext uri="{FF2B5EF4-FFF2-40B4-BE49-F238E27FC236}">
                <a16:creationId xmlns:a16="http://schemas.microsoft.com/office/drawing/2014/main" id="{7FB0E6BF-D319-404B-8308-B7EC6638C5E4}"/>
              </a:ext>
            </a:extLst>
          </p:cNvPr>
          <p:cNvSpPr txBox="1"/>
          <p:nvPr/>
        </p:nvSpPr>
        <p:spPr>
          <a:xfrm>
            <a:off x="880804" y="3991225"/>
            <a:ext cx="10430389" cy="193899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US" sz="2400" b="1" dirty="0">
                <a:solidFill>
                  <a:srgbClr val="004620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		CLR		A</a:t>
            </a:r>
          </a:p>
          <a:p>
            <a:r>
              <a:rPr lang="en-US" sz="2400" b="1" dirty="0">
                <a:solidFill>
                  <a:srgbClr val="004620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AGAIN:	MOV		P1,A		;send data to DAC</a:t>
            </a:r>
          </a:p>
          <a:p>
            <a:r>
              <a:rPr lang="en-US" sz="2400" b="1" dirty="0">
                <a:solidFill>
                  <a:srgbClr val="004620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		INC		A		;count from 0 to FFH</a:t>
            </a:r>
          </a:p>
          <a:p>
            <a:r>
              <a:rPr lang="en-US" sz="2400" b="1" dirty="0">
                <a:solidFill>
                  <a:srgbClr val="004620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		ACALL 	DELAY		;let DAC recover</a:t>
            </a:r>
          </a:p>
          <a:p>
            <a:r>
              <a:rPr lang="en-US" sz="2400" b="1" dirty="0">
                <a:solidFill>
                  <a:srgbClr val="004620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		SJMP		AGAIN</a:t>
            </a:r>
          </a:p>
        </p:txBody>
      </p:sp>
      <p:sp>
        <p:nvSpPr>
          <p:cNvPr id="11" name="TextBox 10">
            <a:extLst>
              <a:ext uri="{FF2B5EF4-FFF2-40B4-BE49-F238E27FC236}">
                <a16:creationId xmlns:a16="http://schemas.microsoft.com/office/drawing/2014/main" id="{DB5B1A5B-D4FA-45E0-86CE-21FBEC8837EA}"/>
              </a:ext>
            </a:extLst>
          </p:cNvPr>
          <p:cNvSpPr txBox="1"/>
          <p:nvPr/>
        </p:nvSpPr>
        <p:spPr>
          <a:xfrm>
            <a:off x="-2" y="3429000"/>
            <a:ext cx="12192000" cy="365934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>
              <a:lnSpc>
                <a:spcPts val="2000"/>
              </a:lnSpc>
            </a:pPr>
            <a:r>
              <a:rPr lang="en-US" sz="2400" b="1" dirty="0">
                <a:solidFill>
                  <a:srgbClr val="004620"/>
                </a:solidFill>
              </a:rPr>
              <a:t>Solution:</a:t>
            </a:r>
          </a:p>
        </p:txBody>
      </p:sp>
    </p:spTree>
    <p:extLst>
      <p:ext uri="{BB962C8B-B14F-4D97-AF65-F5344CB8AC3E}">
        <p14:creationId xmlns:p14="http://schemas.microsoft.com/office/powerpoint/2010/main" val="320828738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7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4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9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0" fill="hold">
                      <p:stCondLst>
                        <p:cond delay="indefinite"/>
                      </p:stCondLst>
                      <p:childTnLst>
                        <p:par>
                          <p:cTn id="21" fill="hold">
                            <p:stCondLst>
                              <p:cond delay="0"/>
                            </p:stCondLst>
                            <p:childTnLst>
                              <p:par>
                                <p:cTn id="22" presetID="16" presetClass="entr" presetSubtype="37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outVertical)">
                                      <p:cBhvr>
                                        <p:cTn id="24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0" grpId="0"/>
      <p:bldP spid="9" grpId="0"/>
      <p:bldP spid="8" grpId="0"/>
      <p:bldP spid="11" grpId="0"/>
    </p:bldLst>
  </p:timing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Rectangle 5">
            <a:extLst>
              <a:ext uri="{FF2B5EF4-FFF2-40B4-BE49-F238E27FC236}">
                <a16:creationId xmlns:a16="http://schemas.microsoft.com/office/drawing/2014/main" id="{87F4B246-D001-4E7D-A945-C41D4B397BBA}"/>
              </a:ext>
            </a:extLst>
          </p:cNvPr>
          <p:cNvSpPr/>
          <p:nvPr/>
        </p:nvSpPr>
        <p:spPr>
          <a:xfrm>
            <a:off x="0" y="0"/>
            <a:ext cx="12192000" cy="1371600"/>
          </a:xfrm>
          <a:prstGeom prst="rect">
            <a:avLst/>
          </a:prstGeom>
          <a:solidFill>
            <a:srgbClr val="00B05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7" name="Rectangle 6">
            <a:extLst>
              <a:ext uri="{FF2B5EF4-FFF2-40B4-BE49-F238E27FC236}">
                <a16:creationId xmlns:a16="http://schemas.microsoft.com/office/drawing/2014/main" id="{EF3EC0A2-797C-4BB9-A8EF-ED51538FAA17}"/>
              </a:ext>
            </a:extLst>
          </p:cNvPr>
          <p:cNvSpPr/>
          <p:nvPr/>
        </p:nvSpPr>
        <p:spPr>
          <a:xfrm>
            <a:off x="0" y="0"/>
            <a:ext cx="12192000" cy="1106129"/>
          </a:xfrm>
          <a:prstGeom prst="rect">
            <a:avLst/>
          </a:prstGeom>
          <a:solidFill>
            <a:srgbClr val="65FFAB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10" name="TextBox 9">
            <a:extLst>
              <a:ext uri="{FF2B5EF4-FFF2-40B4-BE49-F238E27FC236}">
                <a16:creationId xmlns:a16="http://schemas.microsoft.com/office/drawing/2014/main" id="{6A6FF95B-F782-49A5-A974-A2E83A575CA5}"/>
              </a:ext>
            </a:extLst>
          </p:cNvPr>
          <p:cNvSpPr txBox="1"/>
          <p:nvPr/>
        </p:nvSpPr>
        <p:spPr>
          <a:xfrm>
            <a:off x="948812" y="553064"/>
            <a:ext cx="10294374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lvl="0">
              <a:defRPr/>
            </a:pPr>
            <a:r>
              <a:rPr lang="da-DK" sz="2400" b="1" dirty="0">
                <a:solidFill>
                  <a:prstClr val="black"/>
                </a:solidFill>
              </a:rPr>
              <a:t>Table 13-7: Angle vs. Voltage Magnitude for Sine Wave</a:t>
            </a:r>
            <a:endParaRPr kumimoji="0" lang="en-US" sz="2400" b="1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12" name="Rectangle 11">
            <a:extLst>
              <a:ext uri="{FF2B5EF4-FFF2-40B4-BE49-F238E27FC236}">
                <a16:creationId xmlns:a16="http://schemas.microsoft.com/office/drawing/2014/main" id="{48566533-45EB-4658-8D91-DDA6247E5E3C}"/>
              </a:ext>
            </a:extLst>
          </p:cNvPr>
          <p:cNvSpPr/>
          <p:nvPr/>
        </p:nvSpPr>
        <p:spPr>
          <a:xfrm>
            <a:off x="781666" y="1687091"/>
            <a:ext cx="10633586" cy="4861193"/>
          </a:xfrm>
          <a:prstGeom prst="rect">
            <a:avLst/>
          </a:prstGeom>
          <a:solidFill>
            <a:schemeClr val="bg1"/>
          </a:solidFill>
          <a:ln w="28575">
            <a:solidFill>
              <a:srgbClr val="007A37"/>
            </a:solidFill>
          </a:ln>
          <a:effectLst>
            <a:outerShdw blurRad="63500" sx="102000" sy="102000" algn="ctr" rotWithShape="0">
              <a:srgbClr val="007A37">
                <a:alpha val="40000"/>
              </a:srgb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3" name="Picture 2">
            <a:extLst>
              <a:ext uri="{FF2B5EF4-FFF2-40B4-BE49-F238E27FC236}">
                <a16:creationId xmlns:a16="http://schemas.microsoft.com/office/drawing/2014/main" id="{2168A715-3D7A-4E09-A9AE-99825C5044BD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785353" y="1924664"/>
            <a:ext cx="8621292" cy="452374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13907701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7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16" presetClass="entr" presetSubtype="2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Horizontal)">
                                      <p:cBhvr>
                                        <p:cTn id="14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5" presetID="16" presetClass="entr" presetSubtype="2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Horizontal)">
                                      <p:cBhvr>
                                        <p:cTn id="17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0" grpId="0"/>
      <p:bldP spid="12" grpId="0" animBg="1"/>
    </p:bldLst>
  </p:timing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Rectangle 5">
            <a:extLst>
              <a:ext uri="{FF2B5EF4-FFF2-40B4-BE49-F238E27FC236}">
                <a16:creationId xmlns:a16="http://schemas.microsoft.com/office/drawing/2014/main" id="{87F4B246-D001-4E7D-A945-C41D4B397BBA}"/>
              </a:ext>
            </a:extLst>
          </p:cNvPr>
          <p:cNvSpPr/>
          <p:nvPr/>
        </p:nvSpPr>
        <p:spPr>
          <a:xfrm>
            <a:off x="0" y="0"/>
            <a:ext cx="12192000" cy="1371600"/>
          </a:xfrm>
          <a:prstGeom prst="rect">
            <a:avLst/>
          </a:prstGeom>
          <a:solidFill>
            <a:srgbClr val="00B05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7" name="Rectangle 6">
            <a:extLst>
              <a:ext uri="{FF2B5EF4-FFF2-40B4-BE49-F238E27FC236}">
                <a16:creationId xmlns:a16="http://schemas.microsoft.com/office/drawing/2014/main" id="{EF3EC0A2-797C-4BB9-A8EF-ED51538FAA17}"/>
              </a:ext>
            </a:extLst>
          </p:cNvPr>
          <p:cNvSpPr/>
          <p:nvPr/>
        </p:nvSpPr>
        <p:spPr>
          <a:xfrm>
            <a:off x="0" y="0"/>
            <a:ext cx="12192000" cy="1106129"/>
          </a:xfrm>
          <a:prstGeom prst="rect">
            <a:avLst/>
          </a:prstGeom>
          <a:solidFill>
            <a:srgbClr val="65FFAB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10" name="TextBox 9">
            <a:extLst>
              <a:ext uri="{FF2B5EF4-FFF2-40B4-BE49-F238E27FC236}">
                <a16:creationId xmlns:a16="http://schemas.microsoft.com/office/drawing/2014/main" id="{6A6FF95B-F782-49A5-A974-A2E83A575CA5}"/>
              </a:ext>
            </a:extLst>
          </p:cNvPr>
          <p:cNvSpPr txBox="1"/>
          <p:nvPr/>
        </p:nvSpPr>
        <p:spPr>
          <a:xfrm>
            <a:off x="948812" y="553064"/>
            <a:ext cx="10294374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lvl="0">
              <a:defRPr/>
            </a:pPr>
            <a:r>
              <a:rPr lang="en-US" sz="2400" b="1" dirty="0">
                <a:solidFill>
                  <a:prstClr val="black"/>
                </a:solidFill>
              </a:rPr>
              <a:t>Example 13-5</a:t>
            </a:r>
            <a:endParaRPr kumimoji="0" lang="en-US" sz="2400" b="1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9" name="TextBox 8">
            <a:extLst>
              <a:ext uri="{FF2B5EF4-FFF2-40B4-BE49-F238E27FC236}">
                <a16:creationId xmlns:a16="http://schemas.microsoft.com/office/drawing/2014/main" id="{50578413-DFD9-4811-A4DE-225A586CAB43}"/>
              </a:ext>
            </a:extLst>
          </p:cNvPr>
          <p:cNvSpPr txBox="1"/>
          <p:nvPr/>
        </p:nvSpPr>
        <p:spPr>
          <a:xfrm>
            <a:off x="948811" y="1564850"/>
            <a:ext cx="10584427" cy="46166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US" sz="2400" b="1" dirty="0"/>
              <a:t>Verify the values given for the following angles: (a) 30°   (b) 60°.</a:t>
            </a:r>
          </a:p>
        </p:txBody>
      </p:sp>
      <p:sp>
        <p:nvSpPr>
          <p:cNvPr id="8" name="TextBox 7">
            <a:extLst>
              <a:ext uri="{FF2B5EF4-FFF2-40B4-BE49-F238E27FC236}">
                <a16:creationId xmlns:a16="http://schemas.microsoft.com/office/drawing/2014/main" id="{7FB0E6BF-D319-404B-8308-B7EC6638C5E4}"/>
              </a:ext>
            </a:extLst>
          </p:cNvPr>
          <p:cNvSpPr txBox="1"/>
          <p:nvPr/>
        </p:nvSpPr>
        <p:spPr>
          <a:xfrm>
            <a:off x="880804" y="3991225"/>
            <a:ext cx="10430389" cy="193899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US" sz="2400" b="1" dirty="0">
                <a:solidFill>
                  <a:srgbClr val="004620"/>
                </a:solidFill>
                <a:cs typeface="Courier New" panose="02070309020205020404" pitchFamily="49" charset="0"/>
              </a:rPr>
              <a:t>(a) </a:t>
            </a:r>
            <a:r>
              <a:rPr lang="en-US" sz="2400" b="1" dirty="0" err="1">
                <a:solidFill>
                  <a:srgbClr val="004620"/>
                </a:solidFill>
                <a:cs typeface="Courier New" panose="02070309020205020404" pitchFamily="49" charset="0"/>
              </a:rPr>
              <a:t>V</a:t>
            </a:r>
            <a:r>
              <a:rPr lang="en-US" sz="2400" b="1" baseline="-25000" dirty="0" err="1">
                <a:solidFill>
                  <a:srgbClr val="004620"/>
                </a:solidFill>
                <a:cs typeface="Courier New" panose="02070309020205020404" pitchFamily="49" charset="0"/>
              </a:rPr>
              <a:t>out</a:t>
            </a:r>
            <a:r>
              <a:rPr lang="en-US" sz="2400" b="1" dirty="0">
                <a:solidFill>
                  <a:srgbClr val="004620"/>
                </a:solidFill>
                <a:cs typeface="Courier New" panose="02070309020205020404" pitchFamily="49" charset="0"/>
              </a:rPr>
              <a:t> = 5 V + (5 V x sin q) = 5 V + 5 x sin 30° = 5 V + 5  x  0.5 = 7.5 V</a:t>
            </a:r>
          </a:p>
          <a:p>
            <a:r>
              <a:rPr lang="en-US" sz="2400" b="1" dirty="0">
                <a:solidFill>
                  <a:srgbClr val="004620"/>
                </a:solidFill>
                <a:cs typeface="Courier New" panose="02070309020205020404" pitchFamily="49" charset="0"/>
              </a:rPr>
              <a:t>     DAC input values = 7.5 V x 25.6 = 192 (decimal)  </a:t>
            </a:r>
          </a:p>
          <a:p>
            <a:endParaRPr lang="en-US" sz="2400" b="1" dirty="0">
              <a:solidFill>
                <a:srgbClr val="004620"/>
              </a:solidFill>
              <a:cs typeface="Courier New" panose="02070309020205020404" pitchFamily="49" charset="0"/>
            </a:endParaRPr>
          </a:p>
          <a:p>
            <a:r>
              <a:rPr lang="en-US" sz="2400" b="1" dirty="0">
                <a:solidFill>
                  <a:srgbClr val="004620"/>
                </a:solidFill>
                <a:cs typeface="Courier New" panose="02070309020205020404" pitchFamily="49" charset="0"/>
              </a:rPr>
              <a:t>(b) </a:t>
            </a:r>
            <a:r>
              <a:rPr lang="en-US" sz="2400" b="1" dirty="0" err="1">
                <a:solidFill>
                  <a:srgbClr val="004620"/>
                </a:solidFill>
                <a:cs typeface="Courier New" panose="02070309020205020404" pitchFamily="49" charset="0"/>
              </a:rPr>
              <a:t>V</a:t>
            </a:r>
            <a:r>
              <a:rPr lang="en-US" sz="2400" b="1" baseline="-25000" dirty="0" err="1">
                <a:solidFill>
                  <a:srgbClr val="004620"/>
                </a:solidFill>
                <a:cs typeface="Courier New" panose="02070309020205020404" pitchFamily="49" charset="0"/>
              </a:rPr>
              <a:t>out</a:t>
            </a:r>
            <a:r>
              <a:rPr lang="en-US" sz="2400" b="1" dirty="0">
                <a:solidFill>
                  <a:srgbClr val="004620"/>
                </a:solidFill>
                <a:cs typeface="Courier New" panose="02070309020205020404" pitchFamily="49" charset="0"/>
              </a:rPr>
              <a:t> = 5 V + (5 V x sin q) = 5 V + 5 x sin 60° = 5 V + 5 x 0.866 = 9.33 V</a:t>
            </a:r>
          </a:p>
          <a:p>
            <a:r>
              <a:rPr lang="en-US" sz="2400" b="1" dirty="0">
                <a:solidFill>
                  <a:srgbClr val="004620"/>
                </a:solidFill>
                <a:cs typeface="Courier New" panose="02070309020205020404" pitchFamily="49" charset="0"/>
              </a:rPr>
              <a:t>     DAC input values = 9.33 V x 25.6 = 238 (decimal)</a:t>
            </a:r>
          </a:p>
        </p:txBody>
      </p:sp>
      <p:sp>
        <p:nvSpPr>
          <p:cNvPr id="11" name="TextBox 10">
            <a:extLst>
              <a:ext uri="{FF2B5EF4-FFF2-40B4-BE49-F238E27FC236}">
                <a16:creationId xmlns:a16="http://schemas.microsoft.com/office/drawing/2014/main" id="{DB5B1A5B-D4FA-45E0-86CE-21FBEC8837EA}"/>
              </a:ext>
            </a:extLst>
          </p:cNvPr>
          <p:cNvSpPr txBox="1"/>
          <p:nvPr/>
        </p:nvSpPr>
        <p:spPr>
          <a:xfrm>
            <a:off x="-2" y="2986813"/>
            <a:ext cx="12192000" cy="365934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>
              <a:lnSpc>
                <a:spcPts val="2000"/>
              </a:lnSpc>
            </a:pPr>
            <a:r>
              <a:rPr lang="en-US" sz="2400" b="1" dirty="0">
                <a:solidFill>
                  <a:srgbClr val="004620"/>
                </a:solidFill>
              </a:rPr>
              <a:t>Solution:</a:t>
            </a:r>
          </a:p>
        </p:txBody>
      </p:sp>
    </p:spTree>
    <p:extLst>
      <p:ext uri="{BB962C8B-B14F-4D97-AF65-F5344CB8AC3E}">
        <p14:creationId xmlns:p14="http://schemas.microsoft.com/office/powerpoint/2010/main" val="22245899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7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4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9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0" fill="hold">
                      <p:stCondLst>
                        <p:cond delay="indefinite"/>
                      </p:stCondLst>
                      <p:childTnLst>
                        <p:par>
                          <p:cTn id="21" fill="hold">
                            <p:stCondLst>
                              <p:cond delay="0"/>
                            </p:stCondLst>
                            <p:childTnLst>
                              <p:par>
                                <p:cTn id="22" presetID="16" presetClass="entr" presetSubtype="37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outVertical)">
                                      <p:cBhvr>
                                        <p:cTn id="24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0" grpId="0"/>
      <p:bldP spid="9" grpId="0"/>
      <p:bldP spid="8" grpId="0"/>
      <p:bldP spid="11" grpId="0"/>
    </p:bldLst>
  </p:timing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Rectangle 5">
            <a:extLst>
              <a:ext uri="{FF2B5EF4-FFF2-40B4-BE49-F238E27FC236}">
                <a16:creationId xmlns:a16="http://schemas.microsoft.com/office/drawing/2014/main" id="{87F4B246-D001-4E7D-A945-C41D4B397BBA}"/>
              </a:ext>
            </a:extLst>
          </p:cNvPr>
          <p:cNvSpPr/>
          <p:nvPr/>
        </p:nvSpPr>
        <p:spPr>
          <a:xfrm>
            <a:off x="0" y="0"/>
            <a:ext cx="12192000" cy="1371600"/>
          </a:xfrm>
          <a:prstGeom prst="rect">
            <a:avLst/>
          </a:prstGeom>
          <a:solidFill>
            <a:srgbClr val="00B05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7" name="Rectangle 6">
            <a:extLst>
              <a:ext uri="{FF2B5EF4-FFF2-40B4-BE49-F238E27FC236}">
                <a16:creationId xmlns:a16="http://schemas.microsoft.com/office/drawing/2014/main" id="{EF3EC0A2-797C-4BB9-A8EF-ED51538FAA17}"/>
              </a:ext>
            </a:extLst>
          </p:cNvPr>
          <p:cNvSpPr/>
          <p:nvPr/>
        </p:nvSpPr>
        <p:spPr>
          <a:xfrm>
            <a:off x="0" y="0"/>
            <a:ext cx="12192000" cy="1106129"/>
          </a:xfrm>
          <a:prstGeom prst="rect">
            <a:avLst/>
          </a:prstGeom>
          <a:solidFill>
            <a:srgbClr val="65FFAB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10" name="TextBox 9">
            <a:extLst>
              <a:ext uri="{FF2B5EF4-FFF2-40B4-BE49-F238E27FC236}">
                <a16:creationId xmlns:a16="http://schemas.microsoft.com/office/drawing/2014/main" id="{6A6FF95B-F782-49A5-A974-A2E83A575CA5}"/>
              </a:ext>
            </a:extLst>
          </p:cNvPr>
          <p:cNvSpPr txBox="1"/>
          <p:nvPr/>
        </p:nvSpPr>
        <p:spPr>
          <a:xfrm>
            <a:off x="948812" y="553064"/>
            <a:ext cx="10294374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lvl="0">
              <a:defRPr/>
            </a:pPr>
            <a:r>
              <a:rPr lang="da-DK" sz="2400" b="1" dirty="0">
                <a:solidFill>
                  <a:prstClr val="black"/>
                </a:solidFill>
              </a:rPr>
              <a:t>Figure 13-19. Angle vs. Voltage Magnitude for Sine Wave</a:t>
            </a:r>
            <a:endParaRPr kumimoji="0" lang="en-US" sz="2400" b="1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12" name="Rectangle 11">
            <a:extLst>
              <a:ext uri="{FF2B5EF4-FFF2-40B4-BE49-F238E27FC236}">
                <a16:creationId xmlns:a16="http://schemas.microsoft.com/office/drawing/2014/main" id="{48566533-45EB-4658-8D91-DDA6247E5E3C}"/>
              </a:ext>
            </a:extLst>
          </p:cNvPr>
          <p:cNvSpPr/>
          <p:nvPr/>
        </p:nvSpPr>
        <p:spPr>
          <a:xfrm>
            <a:off x="781666" y="1687091"/>
            <a:ext cx="10633586" cy="4861193"/>
          </a:xfrm>
          <a:prstGeom prst="rect">
            <a:avLst/>
          </a:prstGeom>
          <a:solidFill>
            <a:schemeClr val="bg1"/>
          </a:solidFill>
          <a:ln w="28575">
            <a:solidFill>
              <a:srgbClr val="007A37"/>
            </a:solidFill>
          </a:ln>
          <a:effectLst>
            <a:outerShdw blurRad="63500" sx="102000" sy="102000" algn="ctr" rotWithShape="0">
              <a:srgbClr val="007A37">
                <a:alpha val="40000"/>
              </a:srgb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4" name="Picture 3">
            <a:extLst>
              <a:ext uri="{FF2B5EF4-FFF2-40B4-BE49-F238E27FC236}">
                <a16:creationId xmlns:a16="http://schemas.microsoft.com/office/drawing/2014/main" id="{C5CA04B3-58D1-480F-9C39-AC55DFC69347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450897" y="1924664"/>
            <a:ext cx="9290205" cy="458948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56831518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7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14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14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5" presetID="14" presetClass="entr" presetSubtype="1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17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0" grpId="0"/>
      <p:bldP spid="12" grpId="0" animBg="1"/>
    </p:bldLst>
  </p:timing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Rectangle 5">
            <a:extLst>
              <a:ext uri="{FF2B5EF4-FFF2-40B4-BE49-F238E27FC236}">
                <a16:creationId xmlns:a16="http://schemas.microsoft.com/office/drawing/2014/main" id="{87F4B246-D001-4E7D-A945-C41D4B397BBA}"/>
              </a:ext>
            </a:extLst>
          </p:cNvPr>
          <p:cNvSpPr/>
          <p:nvPr/>
        </p:nvSpPr>
        <p:spPr>
          <a:xfrm>
            <a:off x="0" y="0"/>
            <a:ext cx="12192000" cy="1371600"/>
          </a:xfrm>
          <a:prstGeom prst="rect">
            <a:avLst/>
          </a:prstGeom>
          <a:solidFill>
            <a:srgbClr val="00B05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7" name="Rectangle 6">
            <a:extLst>
              <a:ext uri="{FF2B5EF4-FFF2-40B4-BE49-F238E27FC236}">
                <a16:creationId xmlns:a16="http://schemas.microsoft.com/office/drawing/2014/main" id="{EF3EC0A2-797C-4BB9-A8EF-ED51538FAA17}"/>
              </a:ext>
            </a:extLst>
          </p:cNvPr>
          <p:cNvSpPr/>
          <p:nvPr/>
        </p:nvSpPr>
        <p:spPr>
          <a:xfrm>
            <a:off x="0" y="0"/>
            <a:ext cx="12192000" cy="1106129"/>
          </a:xfrm>
          <a:prstGeom prst="rect">
            <a:avLst/>
          </a:prstGeom>
          <a:solidFill>
            <a:srgbClr val="65FFAB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10" name="TextBox 9">
            <a:extLst>
              <a:ext uri="{FF2B5EF4-FFF2-40B4-BE49-F238E27FC236}">
                <a16:creationId xmlns:a16="http://schemas.microsoft.com/office/drawing/2014/main" id="{6A6FF95B-F782-49A5-A974-A2E83A575CA5}"/>
              </a:ext>
            </a:extLst>
          </p:cNvPr>
          <p:cNvSpPr txBox="1"/>
          <p:nvPr/>
        </p:nvSpPr>
        <p:spPr>
          <a:xfrm>
            <a:off x="948812" y="553064"/>
            <a:ext cx="10294374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lvl="0">
              <a:defRPr/>
            </a:pPr>
            <a:r>
              <a:rPr lang="en-US" sz="2400" b="1" dirty="0">
                <a:solidFill>
                  <a:prstClr val="black"/>
                </a:solidFill>
              </a:rPr>
              <a:t>Table 13-8: Thermistor Resistance vs. Temperature</a:t>
            </a:r>
            <a:endParaRPr kumimoji="0" lang="en-US" sz="2400" b="1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12" name="Rectangle 11">
            <a:extLst>
              <a:ext uri="{FF2B5EF4-FFF2-40B4-BE49-F238E27FC236}">
                <a16:creationId xmlns:a16="http://schemas.microsoft.com/office/drawing/2014/main" id="{48566533-45EB-4658-8D91-DDA6247E5E3C}"/>
              </a:ext>
            </a:extLst>
          </p:cNvPr>
          <p:cNvSpPr/>
          <p:nvPr/>
        </p:nvSpPr>
        <p:spPr>
          <a:xfrm>
            <a:off x="781666" y="1687091"/>
            <a:ext cx="10633586" cy="4861193"/>
          </a:xfrm>
          <a:prstGeom prst="rect">
            <a:avLst/>
          </a:prstGeom>
          <a:solidFill>
            <a:schemeClr val="bg1"/>
          </a:solidFill>
          <a:ln w="28575">
            <a:solidFill>
              <a:srgbClr val="007A37"/>
            </a:solidFill>
          </a:ln>
          <a:effectLst>
            <a:outerShdw blurRad="63500" sx="102000" sy="102000" algn="ctr" rotWithShape="0">
              <a:srgbClr val="007A37">
                <a:alpha val="40000"/>
              </a:srgb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3" name="Picture 2">
            <a:extLst>
              <a:ext uri="{FF2B5EF4-FFF2-40B4-BE49-F238E27FC236}">
                <a16:creationId xmlns:a16="http://schemas.microsoft.com/office/drawing/2014/main" id="{15491B56-F162-4A2D-B0F0-1288C03F1F6C}"/>
              </a:ext>
            </a:extLst>
          </p:cNvPr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3432" b="7606"/>
          <a:stretch/>
        </p:blipFill>
        <p:spPr>
          <a:xfrm>
            <a:off x="1973629" y="1924664"/>
            <a:ext cx="8244742" cy="451251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5750787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7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4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5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0" grpId="0"/>
      <p:bldP spid="12" grpId="0" animBg="1"/>
    </p:bldLst>
  </p:timing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Rectangle 5">
            <a:extLst>
              <a:ext uri="{FF2B5EF4-FFF2-40B4-BE49-F238E27FC236}">
                <a16:creationId xmlns:a16="http://schemas.microsoft.com/office/drawing/2014/main" id="{87F4B246-D001-4E7D-A945-C41D4B397BBA}"/>
              </a:ext>
            </a:extLst>
          </p:cNvPr>
          <p:cNvSpPr/>
          <p:nvPr/>
        </p:nvSpPr>
        <p:spPr>
          <a:xfrm>
            <a:off x="0" y="0"/>
            <a:ext cx="12192000" cy="1371600"/>
          </a:xfrm>
          <a:prstGeom prst="rect">
            <a:avLst/>
          </a:prstGeom>
          <a:solidFill>
            <a:srgbClr val="00B05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7" name="Rectangle 6">
            <a:extLst>
              <a:ext uri="{FF2B5EF4-FFF2-40B4-BE49-F238E27FC236}">
                <a16:creationId xmlns:a16="http://schemas.microsoft.com/office/drawing/2014/main" id="{EF3EC0A2-797C-4BB9-A8EF-ED51538FAA17}"/>
              </a:ext>
            </a:extLst>
          </p:cNvPr>
          <p:cNvSpPr/>
          <p:nvPr/>
        </p:nvSpPr>
        <p:spPr>
          <a:xfrm>
            <a:off x="0" y="0"/>
            <a:ext cx="12192000" cy="1106129"/>
          </a:xfrm>
          <a:prstGeom prst="rect">
            <a:avLst/>
          </a:prstGeom>
          <a:solidFill>
            <a:srgbClr val="65FFAB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10" name="TextBox 9">
            <a:extLst>
              <a:ext uri="{FF2B5EF4-FFF2-40B4-BE49-F238E27FC236}">
                <a16:creationId xmlns:a16="http://schemas.microsoft.com/office/drawing/2014/main" id="{6A6FF95B-F782-49A5-A974-A2E83A575CA5}"/>
              </a:ext>
            </a:extLst>
          </p:cNvPr>
          <p:cNvSpPr txBox="1"/>
          <p:nvPr/>
        </p:nvSpPr>
        <p:spPr>
          <a:xfrm>
            <a:off x="948812" y="553064"/>
            <a:ext cx="10294374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lvl="0">
              <a:defRPr/>
            </a:pPr>
            <a:r>
              <a:rPr lang="en-US" sz="2400" b="1" dirty="0">
                <a:solidFill>
                  <a:prstClr val="black"/>
                </a:solidFill>
              </a:rPr>
              <a:t>Table 13-9: LM34 Temperature Sensor Series Selection Guide</a:t>
            </a:r>
            <a:endParaRPr kumimoji="0" lang="en-US" sz="2400" b="1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12" name="Rectangle 11">
            <a:extLst>
              <a:ext uri="{FF2B5EF4-FFF2-40B4-BE49-F238E27FC236}">
                <a16:creationId xmlns:a16="http://schemas.microsoft.com/office/drawing/2014/main" id="{48566533-45EB-4658-8D91-DDA6247E5E3C}"/>
              </a:ext>
            </a:extLst>
          </p:cNvPr>
          <p:cNvSpPr/>
          <p:nvPr/>
        </p:nvSpPr>
        <p:spPr>
          <a:xfrm>
            <a:off x="781666" y="1687091"/>
            <a:ext cx="10633586" cy="4861193"/>
          </a:xfrm>
          <a:prstGeom prst="rect">
            <a:avLst/>
          </a:prstGeom>
          <a:solidFill>
            <a:schemeClr val="bg1"/>
          </a:solidFill>
          <a:ln w="28575">
            <a:solidFill>
              <a:srgbClr val="007A37"/>
            </a:solidFill>
          </a:ln>
          <a:effectLst>
            <a:outerShdw blurRad="63500" sx="102000" sy="102000" algn="ctr" rotWithShape="0">
              <a:srgbClr val="007A37">
                <a:alpha val="40000"/>
              </a:srgb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4" name="Picture 3">
            <a:extLst>
              <a:ext uri="{FF2B5EF4-FFF2-40B4-BE49-F238E27FC236}">
                <a16:creationId xmlns:a16="http://schemas.microsoft.com/office/drawing/2014/main" id="{ABD121AD-1D27-41CB-8B90-0A9CE0C0155A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98245" y="2548646"/>
            <a:ext cx="9995510" cy="313845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31431465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7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4" dur="10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7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9" dur="10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0" dur="10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1" dur="10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0" grpId="0"/>
      <p:bldP spid="12" grpId="0" animBg="1"/>
    </p:bldLst>
  </p:timing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Rectangle 5">
            <a:extLst>
              <a:ext uri="{FF2B5EF4-FFF2-40B4-BE49-F238E27FC236}">
                <a16:creationId xmlns:a16="http://schemas.microsoft.com/office/drawing/2014/main" id="{87F4B246-D001-4E7D-A945-C41D4B397BBA}"/>
              </a:ext>
            </a:extLst>
          </p:cNvPr>
          <p:cNvSpPr/>
          <p:nvPr/>
        </p:nvSpPr>
        <p:spPr>
          <a:xfrm>
            <a:off x="0" y="0"/>
            <a:ext cx="12192000" cy="1371600"/>
          </a:xfrm>
          <a:prstGeom prst="rect">
            <a:avLst/>
          </a:prstGeom>
          <a:solidFill>
            <a:srgbClr val="00B05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7" name="Rectangle 6">
            <a:extLst>
              <a:ext uri="{FF2B5EF4-FFF2-40B4-BE49-F238E27FC236}">
                <a16:creationId xmlns:a16="http://schemas.microsoft.com/office/drawing/2014/main" id="{EF3EC0A2-797C-4BB9-A8EF-ED51538FAA17}"/>
              </a:ext>
            </a:extLst>
          </p:cNvPr>
          <p:cNvSpPr/>
          <p:nvPr/>
        </p:nvSpPr>
        <p:spPr>
          <a:xfrm>
            <a:off x="0" y="0"/>
            <a:ext cx="12192000" cy="1106129"/>
          </a:xfrm>
          <a:prstGeom prst="rect">
            <a:avLst/>
          </a:prstGeom>
          <a:solidFill>
            <a:srgbClr val="65FFAB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10" name="TextBox 9">
            <a:extLst>
              <a:ext uri="{FF2B5EF4-FFF2-40B4-BE49-F238E27FC236}">
                <a16:creationId xmlns:a16="http://schemas.microsoft.com/office/drawing/2014/main" id="{6A6FF95B-F782-49A5-A974-A2E83A575CA5}"/>
              </a:ext>
            </a:extLst>
          </p:cNvPr>
          <p:cNvSpPr txBox="1"/>
          <p:nvPr/>
        </p:nvSpPr>
        <p:spPr>
          <a:xfrm>
            <a:off x="948812" y="553064"/>
            <a:ext cx="10294374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lvl="0">
              <a:defRPr/>
            </a:pPr>
            <a:r>
              <a:rPr lang="en-US" sz="2400" b="1" dirty="0">
                <a:solidFill>
                  <a:prstClr val="black"/>
                </a:solidFill>
              </a:rPr>
              <a:t>Table 13-10: LM35 Temperature Sensor Series Selection Guide</a:t>
            </a:r>
          </a:p>
        </p:txBody>
      </p:sp>
      <p:sp>
        <p:nvSpPr>
          <p:cNvPr id="12" name="Rectangle 11">
            <a:extLst>
              <a:ext uri="{FF2B5EF4-FFF2-40B4-BE49-F238E27FC236}">
                <a16:creationId xmlns:a16="http://schemas.microsoft.com/office/drawing/2014/main" id="{48566533-45EB-4658-8D91-DDA6247E5E3C}"/>
              </a:ext>
            </a:extLst>
          </p:cNvPr>
          <p:cNvSpPr/>
          <p:nvPr/>
        </p:nvSpPr>
        <p:spPr>
          <a:xfrm>
            <a:off x="781666" y="1687091"/>
            <a:ext cx="10633586" cy="4861193"/>
          </a:xfrm>
          <a:prstGeom prst="rect">
            <a:avLst/>
          </a:prstGeom>
          <a:solidFill>
            <a:schemeClr val="bg1"/>
          </a:solidFill>
          <a:ln w="28575">
            <a:solidFill>
              <a:srgbClr val="007A37"/>
            </a:solidFill>
          </a:ln>
          <a:effectLst>
            <a:outerShdw blurRad="63500" sx="102000" sy="102000" algn="ctr" rotWithShape="0">
              <a:srgbClr val="007A37">
                <a:alpha val="40000"/>
              </a:srgb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3" name="Picture 2">
            <a:extLst>
              <a:ext uri="{FF2B5EF4-FFF2-40B4-BE49-F238E27FC236}">
                <a16:creationId xmlns:a16="http://schemas.microsoft.com/office/drawing/2014/main" id="{E838DAF2-3252-4933-8ECC-AB486076A22E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80533" y="2426109"/>
            <a:ext cx="10262653" cy="301604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43896724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7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47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4" dur="10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1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7" presetID="47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9" dur="10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0" dur="10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1" dur="10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0" grpId="0"/>
      <p:bldP spid="12" grpId="0" animBg="1"/>
    </p:bldLst>
  </p:timing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Rectangle 5">
            <a:extLst>
              <a:ext uri="{FF2B5EF4-FFF2-40B4-BE49-F238E27FC236}">
                <a16:creationId xmlns:a16="http://schemas.microsoft.com/office/drawing/2014/main" id="{87F4B246-D001-4E7D-A945-C41D4B397BBA}"/>
              </a:ext>
            </a:extLst>
          </p:cNvPr>
          <p:cNvSpPr/>
          <p:nvPr/>
        </p:nvSpPr>
        <p:spPr>
          <a:xfrm>
            <a:off x="0" y="0"/>
            <a:ext cx="12192000" cy="1371600"/>
          </a:xfrm>
          <a:prstGeom prst="rect">
            <a:avLst/>
          </a:prstGeom>
          <a:solidFill>
            <a:srgbClr val="00B05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7" name="Rectangle 6">
            <a:extLst>
              <a:ext uri="{FF2B5EF4-FFF2-40B4-BE49-F238E27FC236}">
                <a16:creationId xmlns:a16="http://schemas.microsoft.com/office/drawing/2014/main" id="{EF3EC0A2-797C-4BB9-A8EF-ED51538FAA17}"/>
              </a:ext>
            </a:extLst>
          </p:cNvPr>
          <p:cNvSpPr/>
          <p:nvPr/>
        </p:nvSpPr>
        <p:spPr>
          <a:xfrm>
            <a:off x="0" y="0"/>
            <a:ext cx="12192000" cy="1106129"/>
          </a:xfrm>
          <a:prstGeom prst="rect">
            <a:avLst/>
          </a:prstGeom>
          <a:solidFill>
            <a:srgbClr val="65FFAB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9" name="Rectangle 8">
            <a:extLst>
              <a:ext uri="{FF2B5EF4-FFF2-40B4-BE49-F238E27FC236}">
                <a16:creationId xmlns:a16="http://schemas.microsoft.com/office/drawing/2014/main" id="{138D773C-6E83-4660-8154-DD027AF7106F}"/>
              </a:ext>
            </a:extLst>
          </p:cNvPr>
          <p:cNvSpPr/>
          <p:nvPr/>
        </p:nvSpPr>
        <p:spPr>
          <a:xfrm>
            <a:off x="250723" y="276065"/>
            <a:ext cx="3183894" cy="5225083"/>
          </a:xfrm>
          <a:prstGeom prst="rect">
            <a:avLst/>
          </a:prstGeom>
          <a:solidFill>
            <a:schemeClr val="bg1"/>
          </a:solidFill>
          <a:ln w="28575">
            <a:solidFill>
              <a:srgbClr val="007A37"/>
            </a:solidFill>
          </a:ln>
          <a:effectLst>
            <a:outerShdw blurRad="63500" sx="102000" sy="102000" algn="ctr" rotWithShape="0">
              <a:srgbClr val="007A37">
                <a:alpha val="40000"/>
              </a:srgb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12" name="Rectangle 11">
            <a:extLst>
              <a:ext uri="{FF2B5EF4-FFF2-40B4-BE49-F238E27FC236}">
                <a16:creationId xmlns:a16="http://schemas.microsoft.com/office/drawing/2014/main" id="{7A7C1FD4-751D-41E2-931D-0ECD334B123A}"/>
              </a:ext>
            </a:extLst>
          </p:cNvPr>
          <p:cNvSpPr/>
          <p:nvPr/>
        </p:nvSpPr>
        <p:spPr>
          <a:xfrm>
            <a:off x="3800010" y="276065"/>
            <a:ext cx="7934790" cy="5225083"/>
          </a:xfrm>
          <a:prstGeom prst="rect">
            <a:avLst/>
          </a:prstGeom>
          <a:solidFill>
            <a:schemeClr val="bg1"/>
          </a:solidFill>
          <a:ln w="28575">
            <a:solidFill>
              <a:srgbClr val="007A37"/>
            </a:solidFill>
          </a:ln>
          <a:effectLst>
            <a:outerShdw blurRad="63500" sx="102000" sy="102000" algn="ctr" rotWithShape="0">
              <a:srgbClr val="007A37">
                <a:alpha val="40000"/>
              </a:srgb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14" name="TextBox 13">
            <a:extLst>
              <a:ext uri="{FF2B5EF4-FFF2-40B4-BE49-F238E27FC236}">
                <a16:creationId xmlns:a16="http://schemas.microsoft.com/office/drawing/2014/main" id="{8405BAD7-A9EB-4DBE-9EB3-0F3310B1FD30}"/>
              </a:ext>
            </a:extLst>
          </p:cNvPr>
          <p:cNvSpPr txBox="1"/>
          <p:nvPr/>
        </p:nvSpPr>
        <p:spPr>
          <a:xfrm>
            <a:off x="477136" y="5658605"/>
            <a:ext cx="2452878" cy="92333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en-US" b="1" dirty="0">
                <a:solidFill>
                  <a:srgbClr val="007A37"/>
                </a:solidFill>
              </a:rPr>
              <a:t>Figure 13-20. Getting Data From the Analog World</a:t>
            </a:r>
          </a:p>
        </p:txBody>
      </p:sp>
      <p:sp>
        <p:nvSpPr>
          <p:cNvPr id="15" name="TextBox 14">
            <a:extLst>
              <a:ext uri="{FF2B5EF4-FFF2-40B4-BE49-F238E27FC236}">
                <a16:creationId xmlns:a16="http://schemas.microsoft.com/office/drawing/2014/main" id="{7784321D-3259-4AC4-A06A-30CE95B2C76A}"/>
              </a:ext>
            </a:extLst>
          </p:cNvPr>
          <p:cNvSpPr txBox="1"/>
          <p:nvPr/>
        </p:nvSpPr>
        <p:spPr>
          <a:xfrm>
            <a:off x="3328218" y="5658605"/>
            <a:ext cx="8155315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en-US" b="1" dirty="0">
                <a:solidFill>
                  <a:srgbClr val="007A37"/>
                </a:solidFill>
              </a:rPr>
              <a:t>Table 13-11: Temperature vs. </a:t>
            </a:r>
            <a:r>
              <a:rPr lang="en-US" b="1" dirty="0" err="1">
                <a:solidFill>
                  <a:srgbClr val="007A37"/>
                </a:solidFill>
              </a:rPr>
              <a:t>Vout</a:t>
            </a:r>
            <a:r>
              <a:rPr lang="en-US" b="1" dirty="0">
                <a:solidFill>
                  <a:srgbClr val="007A37"/>
                </a:solidFill>
              </a:rPr>
              <a:t> for ADC0848</a:t>
            </a:r>
          </a:p>
        </p:txBody>
      </p:sp>
      <p:pic>
        <p:nvPicPr>
          <p:cNvPr id="4" name="Picture 3">
            <a:extLst>
              <a:ext uri="{FF2B5EF4-FFF2-40B4-BE49-F238E27FC236}">
                <a16:creationId xmlns:a16="http://schemas.microsoft.com/office/drawing/2014/main" id="{FF8078E4-E2D7-4093-B1AE-306B4004BD80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62457" y="468916"/>
            <a:ext cx="2452878" cy="4795926"/>
          </a:xfrm>
          <a:prstGeom prst="rect">
            <a:avLst/>
          </a:prstGeom>
        </p:spPr>
      </p:pic>
      <p:pic>
        <p:nvPicPr>
          <p:cNvPr id="10" name="Picture 9">
            <a:extLst>
              <a:ext uri="{FF2B5EF4-FFF2-40B4-BE49-F238E27FC236}">
                <a16:creationId xmlns:a16="http://schemas.microsoft.com/office/drawing/2014/main" id="{6F30542A-1199-4AC4-BF72-586CE4B04CD4}"/>
              </a:ext>
            </a:extLst>
          </p:cNvPr>
          <p:cNvPicPr>
            <a:picLocks noChangeAspect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12093"/>
          <a:stretch/>
        </p:blipFill>
        <p:spPr>
          <a:xfrm>
            <a:off x="3991409" y="1106129"/>
            <a:ext cx="7538134" cy="355436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14807965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6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7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6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10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" presetID="6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13" dur="5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4" fill="hold">
                      <p:stCondLst>
                        <p:cond delay="indefinite"/>
                      </p:stCondLst>
                      <p:childTnLst>
                        <p:par>
                          <p:cTn id="15" fill="hold">
                            <p:stCondLst>
                              <p:cond delay="0"/>
                            </p:stCondLst>
                            <p:childTnLst>
                              <p:par>
                                <p:cTn id="16" presetID="6" presetClass="entr" presetSubtype="32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out)">
                                      <p:cBhvr>
                                        <p:cTn id="18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9" presetID="6" presetClass="entr" presetSubtype="32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out)">
                                      <p:cBhvr>
                                        <p:cTn id="21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2" presetID="6" presetClass="entr" presetSubtype="32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out)">
                                      <p:cBhvr>
                                        <p:cTn id="24" dur="5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9" grpId="0" animBg="1"/>
      <p:bldP spid="12" grpId="0" animBg="1"/>
      <p:bldP spid="14" grpId="0"/>
      <p:bldP spid="15" grpId="0"/>
    </p:bldLst>
  </p:timing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Rectangle 5">
            <a:extLst>
              <a:ext uri="{FF2B5EF4-FFF2-40B4-BE49-F238E27FC236}">
                <a16:creationId xmlns:a16="http://schemas.microsoft.com/office/drawing/2014/main" id="{87F4B246-D001-4E7D-A945-C41D4B397BBA}"/>
              </a:ext>
            </a:extLst>
          </p:cNvPr>
          <p:cNvSpPr/>
          <p:nvPr/>
        </p:nvSpPr>
        <p:spPr>
          <a:xfrm>
            <a:off x="0" y="0"/>
            <a:ext cx="12192000" cy="1371600"/>
          </a:xfrm>
          <a:prstGeom prst="rect">
            <a:avLst/>
          </a:prstGeom>
          <a:solidFill>
            <a:srgbClr val="00B05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7" name="Rectangle 6">
            <a:extLst>
              <a:ext uri="{FF2B5EF4-FFF2-40B4-BE49-F238E27FC236}">
                <a16:creationId xmlns:a16="http://schemas.microsoft.com/office/drawing/2014/main" id="{EF3EC0A2-797C-4BB9-A8EF-ED51538FAA17}"/>
              </a:ext>
            </a:extLst>
          </p:cNvPr>
          <p:cNvSpPr/>
          <p:nvPr/>
        </p:nvSpPr>
        <p:spPr>
          <a:xfrm>
            <a:off x="0" y="0"/>
            <a:ext cx="12192000" cy="1106129"/>
          </a:xfrm>
          <a:prstGeom prst="rect">
            <a:avLst/>
          </a:prstGeom>
          <a:solidFill>
            <a:srgbClr val="65FFAB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10" name="TextBox 9">
            <a:extLst>
              <a:ext uri="{FF2B5EF4-FFF2-40B4-BE49-F238E27FC236}">
                <a16:creationId xmlns:a16="http://schemas.microsoft.com/office/drawing/2014/main" id="{6A6FF95B-F782-49A5-A974-A2E83A575CA5}"/>
              </a:ext>
            </a:extLst>
          </p:cNvPr>
          <p:cNvSpPr txBox="1"/>
          <p:nvPr/>
        </p:nvSpPr>
        <p:spPr>
          <a:xfrm>
            <a:off x="948812" y="553064"/>
            <a:ext cx="10294374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lvl="0">
              <a:defRPr/>
            </a:pPr>
            <a:r>
              <a:rPr lang="en-US" sz="2400" b="1" dirty="0">
                <a:solidFill>
                  <a:prstClr val="black"/>
                </a:solidFill>
              </a:rPr>
              <a:t>Figure 13-21. 8051 Connection to ADC0848 and Temperature Sensor</a:t>
            </a:r>
          </a:p>
        </p:txBody>
      </p:sp>
      <p:sp>
        <p:nvSpPr>
          <p:cNvPr id="12" name="Rectangle 11">
            <a:extLst>
              <a:ext uri="{FF2B5EF4-FFF2-40B4-BE49-F238E27FC236}">
                <a16:creationId xmlns:a16="http://schemas.microsoft.com/office/drawing/2014/main" id="{48566533-45EB-4658-8D91-DDA6247E5E3C}"/>
              </a:ext>
            </a:extLst>
          </p:cNvPr>
          <p:cNvSpPr/>
          <p:nvPr/>
        </p:nvSpPr>
        <p:spPr>
          <a:xfrm>
            <a:off x="781666" y="1687091"/>
            <a:ext cx="10633586" cy="4861193"/>
          </a:xfrm>
          <a:prstGeom prst="rect">
            <a:avLst/>
          </a:prstGeom>
          <a:solidFill>
            <a:schemeClr val="bg1"/>
          </a:solidFill>
          <a:ln w="28575">
            <a:solidFill>
              <a:srgbClr val="007A37"/>
            </a:solidFill>
          </a:ln>
          <a:effectLst>
            <a:outerShdw blurRad="63500" sx="102000" sy="102000" algn="ctr" rotWithShape="0">
              <a:srgbClr val="007A37">
                <a:alpha val="40000"/>
              </a:srgb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4" name="Picture 3">
            <a:extLst>
              <a:ext uri="{FF2B5EF4-FFF2-40B4-BE49-F238E27FC236}">
                <a16:creationId xmlns:a16="http://schemas.microsoft.com/office/drawing/2014/main" id="{938A9997-9C83-4062-B8D3-6340AB931F1B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541205" y="1778825"/>
            <a:ext cx="9109587" cy="467772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81885710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7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4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5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0" grpId="0"/>
      <p:bldP spid="12" grpId="0" animBg="1"/>
    </p:bldLst>
  </p:timing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2005</TotalTime>
  <Words>1482</Words>
  <Application>Microsoft Office PowerPoint</Application>
  <PresentationFormat>Widescreen</PresentationFormat>
  <Paragraphs>136</Paragraphs>
  <Slides>38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4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38</vt:i4>
      </vt:variant>
    </vt:vector>
  </HeadingPairs>
  <TitlesOfParts>
    <vt:vector size="43" baseType="lpstr">
      <vt:lpstr>Arial</vt:lpstr>
      <vt:lpstr>Calibri</vt:lpstr>
      <vt:lpstr>Calibri Light</vt:lpstr>
      <vt:lpstr>Courier New</vt:lpstr>
      <vt:lpstr>Office Theme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Nassim</dc:creator>
  <cp:lastModifiedBy>Nassim</cp:lastModifiedBy>
  <cp:revision>238</cp:revision>
  <dcterms:created xsi:type="dcterms:W3CDTF">2021-12-24T07:30:16Z</dcterms:created>
  <dcterms:modified xsi:type="dcterms:W3CDTF">2022-01-22T17:14:19Z</dcterms:modified>
</cp:coreProperties>
</file>