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sldIdLst>
    <p:sldId id="273" r:id="rId2"/>
    <p:sldId id="256" r:id="rId3"/>
    <p:sldId id="257" r:id="rId4"/>
    <p:sldId id="258" r:id="rId5"/>
    <p:sldId id="259" r:id="rId6"/>
    <p:sldId id="260" r:id="rId7"/>
    <p:sldId id="262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620"/>
    <a:srgbClr val="007A37"/>
    <a:srgbClr val="65FFAB"/>
    <a:srgbClr val="CC3300"/>
    <a:srgbClr val="FF4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6DEA1-B942-4105-B780-AA6C61DD6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ED8410-E9AB-4A80-BB9A-E3A6E3271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F2968-7F1C-42FC-AFB1-9B32C6A04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9A284-56BC-4FC1-A400-42D081937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E2E14-048B-4BDE-A400-A8B4D97E4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47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4F218-30FC-44E8-9D16-0F00FA18C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36FA2-EEF2-44EC-A633-201B006A0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99C7E-0DBA-4793-91C9-84ADCA9D7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873C3-6EEF-4638-9F4D-35A5ED78E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D79E4-E955-42EA-9FFC-F59B57EB3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613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E240F-92C2-40DF-AA68-ACDE501AF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ADAB4D-24B0-41B7-A749-0CCCFAA88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BAACE-EDC7-40FD-89D4-C20D07AAF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59CB7-3965-4EC9-BB27-3C5654013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57475-5568-4B32-A941-7E2BAA54B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398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61F24-DB25-4ED6-9B6A-52FD23202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96F65-D8AD-425B-B8FE-39F68D53E4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905CCF-9B28-43A2-8F24-52C7BFE8F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FAE70-89B6-4E4A-95D1-E12F9266A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AB15E-F5A7-461D-8A0D-CDB81ACA9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A2958-D4F3-435C-8142-47605F279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25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558F8-198F-4434-A132-09ECFB443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5A783-B685-42F5-A30E-27E7977F3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FF1C60-0F6F-4109-AFFE-B9487761F3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3B96CD-25CD-439E-B6E6-C84C3685B8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D748D5-47C4-4749-9B40-9F3F7E4D1D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1208C3-1B0D-418B-98BE-EE83E2DD1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85FD22-E0EF-47FD-BDFA-4DE3A771C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B7E6D0-175F-49B4-8635-FF7663F73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422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51386-720D-4B6D-8A7C-C63FCF759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F48BE7-499A-41B9-8210-EA417E0B2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8C1033-0E84-4C11-A608-64AA65FCC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095E14-D7F1-4558-9D6D-C864D66BF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658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16908A-7C97-4B84-8E24-B7DAE0A5D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CE7DC2-D6CB-4AA2-B637-DE5B49E5D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88BD0E-2FC1-499B-B295-01C45C132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293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5FC19-7435-4813-A9B9-6EA19C23E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7EDBB-01A5-48AC-99F5-6E1F7069F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A22B8-E25D-490A-BD7F-37431E55B4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E8E724-2AC7-416E-B8D5-EB99F574F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8FE5CE-FBC7-4597-B74C-3AB5E8BF6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272EF-B660-44AC-A66B-6EDD00C50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151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A96CA-C001-4815-975A-229C32560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F575CB-F7E4-49A7-AD73-80C3DEC3ED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ED32D-BE05-44E1-87D9-1A8C9E2509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0A09B3-A8C0-467C-92A6-03DBDF1CE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C445CF-13AE-4F7A-963B-408B58007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E03878-CDAC-4307-9C4C-6B756A292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167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4FE2E-C0F7-4C5C-9CEA-D28CAF746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AFFC02-D00B-40EF-A92A-99EE353FEF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C0520-4F6A-4645-ACF2-633F2B8BA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28E26-4B24-4EB8-9B99-E9742BE1A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4648B-63DE-4DE5-ACB2-F06C6BB38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43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D4BD0A-36E0-4A67-935D-0CFFB59019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CBB32-FF68-4AC7-8A6A-9CA9A77329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85DC6-5CBF-4043-ADF2-B93127769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9EDF2-3D5C-40A4-AD02-AB4ECC9C9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93139-6470-4812-BC98-5DD6B0171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30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19D57F-0FC2-43FA-B8BD-D62AD90D3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EF4C3D-DE58-495A-9861-2CB879B7F3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CB979-A5AB-4BDD-83A3-ED8ADE7FF3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044F0-88E5-4431-B4B6-2DCA9574FB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AC9FE-E377-4D29-8348-7274FBE324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298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00D4B26-D679-4FB4-B936-3F88F1915D3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FEFEDF-5770-40AF-B49C-5BA88A191546}"/>
              </a:ext>
            </a:extLst>
          </p:cNvPr>
          <p:cNvSpPr txBox="1"/>
          <p:nvPr/>
        </p:nvSpPr>
        <p:spPr>
          <a:xfrm>
            <a:off x="373625" y="1322268"/>
            <a:ext cx="698581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THE 8051</a:t>
            </a:r>
          </a:p>
          <a:p>
            <a:pPr algn="ctr"/>
            <a:r>
              <a:rPr lang="en-US" sz="4400" b="1" dirty="0"/>
              <a:t>MICROCONTROLLER &amp; Embedded Systems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3433A4-5538-42A5-8C39-9A740F184335}"/>
              </a:ext>
            </a:extLst>
          </p:cNvPr>
          <p:cNvSpPr txBox="1"/>
          <p:nvPr/>
        </p:nvSpPr>
        <p:spPr>
          <a:xfrm>
            <a:off x="11982" y="3837801"/>
            <a:ext cx="7492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0" dirty="0">
                <a:solidFill>
                  <a:srgbClr val="004620"/>
                </a:solidFill>
                <a:effectLst/>
              </a:rPr>
              <a:t>Muhammad Ali </a:t>
            </a:r>
            <a:r>
              <a:rPr lang="en-US" sz="2400" b="1" i="0" dirty="0" err="1">
                <a:solidFill>
                  <a:srgbClr val="004620"/>
                </a:solidFill>
                <a:effectLst/>
              </a:rPr>
              <a:t>Mazidi</a:t>
            </a:r>
            <a:r>
              <a:rPr lang="en-US" sz="2400" b="1" i="0" dirty="0">
                <a:solidFill>
                  <a:srgbClr val="004620"/>
                </a:solidFill>
                <a:effectLst/>
              </a:rPr>
              <a:t>, Janice </a:t>
            </a:r>
            <a:r>
              <a:rPr lang="en-US" sz="2400" b="1" i="0" dirty="0" err="1">
                <a:solidFill>
                  <a:srgbClr val="004620"/>
                </a:solidFill>
                <a:effectLst/>
              </a:rPr>
              <a:t>Mazidi</a:t>
            </a:r>
            <a:r>
              <a:rPr lang="en-US" sz="2400" b="1" dirty="0">
                <a:solidFill>
                  <a:srgbClr val="004620"/>
                </a:solidFill>
              </a:rPr>
              <a:t> </a:t>
            </a:r>
          </a:p>
          <a:p>
            <a:pPr algn="ctr"/>
            <a:r>
              <a:rPr lang="en-US" sz="2400" b="1" dirty="0">
                <a:solidFill>
                  <a:srgbClr val="004620"/>
                </a:solidFill>
              </a:rPr>
              <a:t>&amp; </a:t>
            </a:r>
            <a:r>
              <a:rPr lang="en-US" sz="2400" b="1" i="0" dirty="0" err="1">
                <a:solidFill>
                  <a:srgbClr val="004620"/>
                </a:solidFill>
                <a:effectLst/>
              </a:rPr>
              <a:t>Rolin</a:t>
            </a:r>
            <a:r>
              <a:rPr lang="en-US" sz="2400" b="1" i="0" dirty="0">
                <a:solidFill>
                  <a:srgbClr val="004620"/>
                </a:solidFill>
                <a:effectLst/>
              </a:rPr>
              <a:t> McKinlay</a:t>
            </a:r>
            <a:endParaRPr lang="en-US" sz="2400" b="1" dirty="0">
              <a:solidFill>
                <a:srgbClr val="00462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258540-EF72-4F66-AD3B-7B8F75230762}"/>
              </a:ext>
            </a:extLst>
          </p:cNvPr>
          <p:cNvSpPr/>
          <p:nvPr/>
        </p:nvSpPr>
        <p:spPr>
          <a:xfrm>
            <a:off x="0" y="6194322"/>
            <a:ext cx="12192000" cy="6618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120A785-9DB9-4E6F-9E3C-A13BDB0AA8F6}"/>
              </a:ext>
            </a:extLst>
          </p:cNvPr>
          <p:cNvCxnSpPr>
            <a:cxnSpLocks/>
          </p:cNvCxnSpPr>
          <p:nvPr/>
        </p:nvCxnSpPr>
        <p:spPr>
          <a:xfrm>
            <a:off x="373625" y="3800510"/>
            <a:ext cx="6469626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574BD9BB-EABB-49FE-ACF4-2C4E151BD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145" y="715911"/>
            <a:ext cx="3619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10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4FEFEDF-5770-40AF-B49C-5BA88A191546}"/>
              </a:ext>
            </a:extLst>
          </p:cNvPr>
          <p:cNvSpPr txBox="1"/>
          <p:nvPr/>
        </p:nvSpPr>
        <p:spPr>
          <a:xfrm>
            <a:off x="0" y="2330245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/>
              <a:t>THE 8051</a:t>
            </a:r>
          </a:p>
          <a:p>
            <a:pPr algn="ctr"/>
            <a:r>
              <a:rPr lang="en-US" sz="6000" b="1" dirty="0"/>
              <a:t>MICROCONTROLLERS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3433A4-5538-42A5-8C39-9A740F184335}"/>
              </a:ext>
            </a:extLst>
          </p:cNvPr>
          <p:cNvSpPr txBox="1"/>
          <p:nvPr/>
        </p:nvSpPr>
        <p:spPr>
          <a:xfrm>
            <a:off x="0" y="4734232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7A37"/>
                </a:solidFill>
              </a:rPr>
              <a:t>Chapter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0D4B26-D679-4FB4-B936-3F88F1915D32}"/>
              </a:ext>
            </a:extLst>
          </p:cNvPr>
          <p:cNvSpPr/>
          <p:nvPr/>
        </p:nvSpPr>
        <p:spPr>
          <a:xfrm>
            <a:off x="0" y="6032090"/>
            <a:ext cx="12192000" cy="8259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258540-EF72-4F66-AD3B-7B8F75230762}"/>
              </a:ext>
            </a:extLst>
          </p:cNvPr>
          <p:cNvSpPr/>
          <p:nvPr/>
        </p:nvSpPr>
        <p:spPr>
          <a:xfrm>
            <a:off x="0" y="6194322"/>
            <a:ext cx="12192000" cy="6618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120A785-9DB9-4E6F-9E3C-A13BDB0AA8F6}"/>
              </a:ext>
            </a:extLst>
          </p:cNvPr>
          <p:cNvCxnSpPr>
            <a:cxnSpLocks/>
          </p:cNvCxnSpPr>
          <p:nvPr/>
        </p:nvCxnSpPr>
        <p:spPr>
          <a:xfrm>
            <a:off x="373626" y="4269237"/>
            <a:ext cx="11444748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0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1443B9-3795-4EE4-8098-987D77E03EF7}"/>
              </a:ext>
            </a:extLst>
          </p:cNvPr>
          <p:cNvSpPr txBox="1"/>
          <p:nvPr/>
        </p:nvSpPr>
        <p:spPr>
          <a:xfrm>
            <a:off x="668593" y="2738628"/>
            <a:ext cx="1085481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	</a:t>
            </a:r>
            <a:r>
              <a:rPr lang="en-US" sz="2400" b="1" dirty="0">
                <a:solidFill>
                  <a:srgbClr val="007A37"/>
                </a:solidFill>
              </a:rPr>
              <a:t>&gt;&gt; </a:t>
            </a:r>
            <a:r>
              <a:rPr lang="en-US" sz="2400" b="1" dirty="0"/>
              <a:t>	Compare and contrast microprocessors and microcontrollers</a:t>
            </a:r>
          </a:p>
          <a:p>
            <a:r>
              <a:rPr lang="en-US" sz="2400" b="1" dirty="0"/>
              <a:t>	</a:t>
            </a:r>
            <a:r>
              <a:rPr lang="en-US" sz="2400" b="1" dirty="0">
                <a:solidFill>
                  <a:srgbClr val="007A37"/>
                </a:solidFill>
              </a:rPr>
              <a:t>&gt;&gt; </a:t>
            </a:r>
            <a:r>
              <a:rPr lang="en-US" sz="2400" b="1" dirty="0"/>
              <a:t>	Describe the advantages of microcontrollers for some applications</a:t>
            </a:r>
          </a:p>
          <a:p>
            <a:r>
              <a:rPr lang="en-US" sz="2400" b="1" dirty="0"/>
              <a:t> 	</a:t>
            </a:r>
            <a:r>
              <a:rPr lang="en-US" sz="2400" b="1" dirty="0">
                <a:solidFill>
                  <a:srgbClr val="007A37"/>
                </a:solidFill>
              </a:rPr>
              <a:t>&gt;&gt; </a:t>
            </a:r>
            <a:r>
              <a:rPr lang="en-US" sz="2400" b="1" dirty="0"/>
              <a:t>	Explain the concept of embedded systems</a:t>
            </a:r>
          </a:p>
          <a:p>
            <a:r>
              <a:rPr lang="en-US" sz="2400" b="1" dirty="0"/>
              <a:t>	</a:t>
            </a:r>
            <a:r>
              <a:rPr lang="en-US" sz="2400" b="1" dirty="0">
                <a:solidFill>
                  <a:srgbClr val="007A37"/>
                </a:solidFill>
              </a:rPr>
              <a:t>&gt;&gt;</a:t>
            </a:r>
            <a:r>
              <a:rPr lang="en-US" sz="2400" b="1" dirty="0"/>
              <a:t> 	Discuss criteria for considering a microcontroller</a:t>
            </a:r>
          </a:p>
          <a:p>
            <a:r>
              <a:rPr lang="en-US" sz="2400" b="1" dirty="0"/>
              <a:t>	</a:t>
            </a:r>
            <a:r>
              <a:rPr lang="en-US" sz="2400" b="1" dirty="0">
                <a:solidFill>
                  <a:srgbClr val="007A37"/>
                </a:solidFill>
              </a:rPr>
              <a:t>&gt;&gt;</a:t>
            </a:r>
            <a:r>
              <a:rPr lang="en-US" sz="2400" b="1" dirty="0"/>
              <a:t> 	Explain the variations of speed, packaging, memory, and cost per unit 		and how these affect choosing a microcontroller</a:t>
            </a:r>
          </a:p>
          <a:p>
            <a:r>
              <a:rPr lang="en-US" sz="2400" b="1" dirty="0"/>
              <a:t>	</a:t>
            </a:r>
            <a:r>
              <a:rPr lang="en-US" sz="2400" b="1" dirty="0">
                <a:solidFill>
                  <a:srgbClr val="007A37"/>
                </a:solidFill>
              </a:rPr>
              <a:t>&gt;&gt; </a:t>
            </a:r>
            <a:r>
              <a:rPr lang="en-US" sz="2400" b="1" dirty="0"/>
              <a:t>	Compare and contrast the various members of the 8051 family</a:t>
            </a:r>
          </a:p>
          <a:p>
            <a:r>
              <a:rPr lang="en-US" sz="2400" b="1" dirty="0"/>
              <a:t>	</a:t>
            </a:r>
            <a:r>
              <a:rPr lang="en-US" sz="2400" b="1" dirty="0">
                <a:solidFill>
                  <a:srgbClr val="007A37"/>
                </a:solidFill>
              </a:rPr>
              <a:t>&gt;&gt; </a:t>
            </a:r>
            <a:r>
              <a:rPr lang="en-US" sz="2400" b="1" dirty="0"/>
              <a:t>	Compare 8051 microcontrollers offered by various manufacturers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FA0293-F92D-4C5B-A1F6-E717645B0741}"/>
              </a:ext>
            </a:extLst>
          </p:cNvPr>
          <p:cNvSpPr txBox="1"/>
          <p:nvPr/>
        </p:nvSpPr>
        <p:spPr>
          <a:xfrm>
            <a:off x="948813" y="350174"/>
            <a:ext cx="102943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Objectives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140DEA-4B6D-44C7-BF9C-E734A8680952}"/>
              </a:ext>
            </a:extLst>
          </p:cNvPr>
          <p:cNvSpPr txBox="1"/>
          <p:nvPr/>
        </p:nvSpPr>
        <p:spPr>
          <a:xfrm>
            <a:off x="0" y="1887794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A37"/>
                </a:solidFill>
              </a:rPr>
              <a:t>Upon completion of this chapter, you will be able to:</a:t>
            </a:r>
          </a:p>
          <a:p>
            <a:pPr algn="ctr"/>
            <a:endParaRPr lang="en-US" sz="2400" dirty="0">
              <a:solidFill>
                <a:srgbClr val="007A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69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1443B9-3795-4EE4-8098-987D77E03EF7}"/>
              </a:ext>
            </a:extLst>
          </p:cNvPr>
          <p:cNvSpPr txBox="1"/>
          <p:nvPr/>
        </p:nvSpPr>
        <p:spPr>
          <a:xfrm>
            <a:off x="668593" y="2507226"/>
            <a:ext cx="1085481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A discussion of the role and importance of microcontrollers in everyday life,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Section 1.1, the criteria to consider in choosing a microcontroller, as well as the use of microcontrollers in the embedded market,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Section 1.2, various members of the 8051 family such as the 8052 and 8031, and their features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In addition, the various versions of the 8051 such as the 8751, AT89C51, and DS5000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FA0293-F92D-4C5B-A1F6-E717645B0741}"/>
              </a:ext>
            </a:extLst>
          </p:cNvPr>
          <p:cNvSpPr txBox="1"/>
          <p:nvPr/>
        </p:nvSpPr>
        <p:spPr>
          <a:xfrm>
            <a:off x="948813" y="350174"/>
            <a:ext cx="102943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Objectives</a:t>
            </a:r>
          </a:p>
        </p:txBody>
      </p:sp>
    </p:spTree>
    <p:extLst>
      <p:ext uri="{BB962C8B-B14F-4D97-AF65-F5344CB8AC3E}">
        <p14:creationId xmlns:p14="http://schemas.microsoft.com/office/powerpoint/2010/main" val="38717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FA0293-F92D-4C5B-A1F6-E717645B0741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Figure 1-1. Microprocessor System Contrasted with Microcontroller System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6C69FB-08AA-46BF-87CF-F13B85ED77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1"/>
          <a:stretch/>
        </p:blipFill>
        <p:spPr>
          <a:xfrm>
            <a:off x="699219" y="2090141"/>
            <a:ext cx="10793560" cy="3779716"/>
          </a:xfrm>
          <a:prstGeom prst="rect">
            <a:avLst/>
          </a:prstGeom>
          <a:ln w="12700">
            <a:solidFill>
              <a:srgbClr val="00B050"/>
            </a:solidFill>
          </a:ln>
          <a:effectLst>
            <a:outerShdw blurRad="63500" sx="102000" sy="102000" algn="ctr" rotWithShape="0">
              <a:srgbClr val="00B05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222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C84028D-D3E2-4BAC-8B72-4E485AEFB9CD}"/>
              </a:ext>
            </a:extLst>
          </p:cNvPr>
          <p:cNvSpPr/>
          <p:nvPr/>
        </p:nvSpPr>
        <p:spPr>
          <a:xfrm>
            <a:off x="766916" y="2566214"/>
            <a:ext cx="10476270" cy="3657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outerShdw blurRad="63500" sx="102000" sy="102000" algn="ctr" rotWithShape="0">
              <a:srgbClr val="00B05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FA0293-F92D-4C5B-A1F6-E717645B0741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Table 1-1: Some Embedded Products Using Microcontrollers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16DA88-680F-4C5B-B95E-9C8C35E888EE}"/>
              </a:ext>
            </a:extLst>
          </p:cNvPr>
          <p:cNvSpPr txBox="1"/>
          <p:nvPr/>
        </p:nvSpPr>
        <p:spPr>
          <a:xfrm>
            <a:off x="948812" y="2893205"/>
            <a:ext cx="306274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Appliances</a:t>
            </a:r>
          </a:p>
          <a:p>
            <a:r>
              <a:rPr lang="en-US" sz="2400" b="1" dirty="0"/>
              <a:t>Intercom</a:t>
            </a:r>
          </a:p>
          <a:p>
            <a:r>
              <a:rPr lang="en-US" sz="2400" b="1" dirty="0"/>
              <a:t>Telephones</a:t>
            </a:r>
          </a:p>
          <a:p>
            <a:r>
              <a:rPr lang="en-US" sz="2400" b="1" dirty="0"/>
              <a:t>Security systems</a:t>
            </a:r>
          </a:p>
          <a:p>
            <a:r>
              <a:rPr lang="en-US" sz="2400" b="1" dirty="0"/>
              <a:t>Garage door openers</a:t>
            </a:r>
          </a:p>
          <a:p>
            <a:r>
              <a:rPr lang="en-US" sz="2400" b="1" dirty="0"/>
              <a:t>Answering machines</a:t>
            </a:r>
          </a:p>
          <a:p>
            <a:r>
              <a:rPr lang="en-US" sz="2400" b="1" dirty="0"/>
              <a:t>Fax machines</a:t>
            </a:r>
          </a:p>
          <a:p>
            <a:r>
              <a:rPr lang="en-US" sz="2400" b="1" dirty="0"/>
              <a:t>Home computers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056A26-C1A0-4A43-A6F8-9D97028004FF}"/>
              </a:ext>
            </a:extLst>
          </p:cNvPr>
          <p:cNvSpPr txBox="1"/>
          <p:nvPr/>
        </p:nvSpPr>
        <p:spPr>
          <a:xfrm>
            <a:off x="4628920" y="2893205"/>
            <a:ext cx="319133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TVs</a:t>
            </a:r>
          </a:p>
          <a:p>
            <a:r>
              <a:rPr lang="en-US" sz="2400" b="1" dirty="0"/>
              <a:t>Cable TV tuner</a:t>
            </a:r>
          </a:p>
          <a:p>
            <a:r>
              <a:rPr lang="en-US" sz="2400" b="1" dirty="0"/>
              <a:t>VCR</a:t>
            </a:r>
          </a:p>
          <a:p>
            <a:r>
              <a:rPr lang="en-US" sz="2400" b="1" dirty="0"/>
              <a:t>Camcorder</a:t>
            </a:r>
          </a:p>
          <a:p>
            <a:r>
              <a:rPr lang="en-US" sz="2400" b="1" dirty="0"/>
              <a:t>Remote controls</a:t>
            </a:r>
          </a:p>
          <a:p>
            <a:r>
              <a:rPr lang="en-US" sz="2400" b="1" dirty="0"/>
              <a:t>Video games</a:t>
            </a:r>
          </a:p>
          <a:p>
            <a:r>
              <a:rPr lang="en-US" sz="2400" b="1" dirty="0"/>
              <a:t>Cellular phones</a:t>
            </a:r>
          </a:p>
          <a:p>
            <a:r>
              <a:rPr lang="en-US" sz="2400" b="1" dirty="0"/>
              <a:t>Musical instruments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5A597C-596F-471C-A55C-C94CF9968B53}"/>
              </a:ext>
            </a:extLst>
          </p:cNvPr>
          <p:cNvSpPr txBox="1"/>
          <p:nvPr/>
        </p:nvSpPr>
        <p:spPr>
          <a:xfrm>
            <a:off x="8437616" y="2893205"/>
            <a:ext cx="28055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Sewing machines</a:t>
            </a:r>
          </a:p>
          <a:p>
            <a:r>
              <a:rPr lang="en-US" sz="2400" b="1" dirty="0"/>
              <a:t>Lighting control</a:t>
            </a:r>
          </a:p>
          <a:p>
            <a:r>
              <a:rPr lang="en-US" sz="2400" b="1" dirty="0"/>
              <a:t>Paging</a:t>
            </a:r>
          </a:p>
          <a:p>
            <a:r>
              <a:rPr lang="en-US" sz="2400" b="1" dirty="0"/>
              <a:t>Camera</a:t>
            </a:r>
          </a:p>
          <a:p>
            <a:r>
              <a:rPr lang="en-US" sz="2400" b="1" dirty="0"/>
              <a:t>Pinball machines</a:t>
            </a:r>
          </a:p>
          <a:p>
            <a:r>
              <a:rPr lang="en-US" sz="2400" b="1" dirty="0"/>
              <a:t>Toys</a:t>
            </a:r>
          </a:p>
          <a:p>
            <a:r>
              <a:rPr lang="en-US" sz="2400" b="1" dirty="0"/>
              <a:t>Exercise equipment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4DD8CC-5F94-4C6D-A3F0-1931F3730D03}"/>
              </a:ext>
            </a:extLst>
          </p:cNvPr>
          <p:cNvSpPr txBox="1"/>
          <p:nvPr/>
        </p:nvSpPr>
        <p:spPr>
          <a:xfrm>
            <a:off x="948812" y="1681316"/>
            <a:ext cx="10171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7A37"/>
                </a:solidFill>
              </a:rPr>
              <a:t>Home</a:t>
            </a:r>
          </a:p>
        </p:txBody>
      </p:sp>
    </p:spTree>
    <p:extLst>
      <p:ext uri="{BB962C8B-B14F-4D97-AF65-F5344CB8AC3E}">
        <p14:creationId xmlns:p14="http://schemas.microsoft.com/office/powerpoint/2010/main" val="313966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/>
      <p:bldP spid="2" grpId="0"/>
      <p:bldP spid="4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C84028D-D3E2-4BAC-8B72-4E485AEFB9CD}"/>
              </a:ext>
            </a:extLst>
          </p:cNvPr>
          <p:cNvSpPr/>
          <p:nvPr/>
        </p:nvSpPr>
        <p:spPr>
          <a:xfrm>
            <a:off x="766916" y="2271255"/>
            <a:ext cx="10476270" cy="14629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outerShdw blurRad="63500" sx="102000" sy="102000" algn="ctr" rotWithShape="0">
              <a:srgbClr val="00B05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FA0293-F92D-4C5B-A1F6-E717645B0741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Table 1-1: Some Embedded Products Using Microcontrollers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16DA88-680F-4C5B-B95E-9C8C35E888EE}"/>
              </a:ext>
            </a:extLst>
          </p:cNvPr>
          <p:cNvSpPr txBox="1"/>
          <p:nvPr/>
        </p:nvSpPr>
        <p:spPr>
          <a:xfrm>
            <a:off x="948812" y="2430639"/>
            <a:ext cx="30627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Telephones</a:t>
            </a:r>
          </a:p>
          <a:p>
            <a:r>
              <a:rPr lang="en-US" sz="2400" b="1" dirty="0"/>
              <a:t>Computers</a:t>
            </a:r>
          </a:p>
          <a:p>
            <a:r>
              <a:rPr lang="en-US" sz="2400" b="1" dirty="0"/>
              <a:t>Security systems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056A26-C1A0-4A43-A6F8-9D97028004FF}"/>
              </a:ext>
            </a:extLst>
          </p:cNvPr>
          <p:cNvSpPr txBox="1"/>
          <p:nvPr/>
        </p:nvSpPr>
        <p:spPr>
          <a:xfrm>
            <a:off x="4628920" y="2430639"/>
            <a:ext cx="31913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Fax machine</a:t>
            </a:r>
          </a:p>
          <a:p>
            <a:r>
              <a:rPr lang="en-US" sz="2400" b="1" dirty="0"/>
              <a:t>Microwave</a:t>
            </a:r>
          </a:p>
          <a:p>
            <a:r>
              <a:rPr lang="en-US" sz="2400" b="1" dirty="0"/>
              <a:t>Copier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5A597C-596F-471C-A55C-C94CF9968B53}"/>
              </a:ext>
            </a:extLst>
          </p:cNvPr>
          <p:cNvSpPr txBox="1"/>
          <p:nvPr/>
        </p:nvSpPr>
        <p:spPr>
          <a:xfrm>
            <a:off x="8437616" y="2430639"/>
            <a:ext cx="28055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Laser printer</a:t>
            </a:r>
          </a:p>
          <a:p>
            <a:r>
              <a:rPr lang="en-US" sz="2400" b="1" dirty="0"/>
              <a:t>Color printer</a:t>
            </a:r>
          </a:p>
          <a:p>
            <a:r>
              <a:rPr lang="en-US" sz="2400" b="1" dirty="0"/>
              <a:t>Paging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4DD8CC-5F94-4C6D-A3F0-1931F3730D03}"/>
              </a:ext>
            </a:extLst>
          </p:cNvPr>
          <p:cNvSpPr txBox="1"/>
          <p:nvPr/>
        </p:nvSpPr>
        <p:spPr>
          <a:xfrm>
            <a:off x="948812" y="1533836"/>
            <a:ext cx="10171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7A37"/>
                </a:solidFill>
              </a:rPr>
              <a:t>Office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AC1B26-0C7B-494D-947F-B6C2811070A6}"/>
              </a:ext>
            </a:extLst>
          </p:cNvPr>
          <p:cNvSpPr/>
          <p:nvPr/>
        </p:nvSpPr>
        <p:spPr>
          <a:xfrm>
            <a:off x="766916" y="4542518"/>
            <a:ext cx="10476270" cy="17624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outerShdw blurRad="63500" sx="102000" sy="102000" algn="ctr" rotWithShape="0">
              <a:srgbClr val="00B05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FFF8EB-17DD-4587-A5B4-AC7F28D90577}"/>
              </a:ext>
            </a:extLst>
          </p:cNvPr>
          <p:cNvSpPr txBox="1"/>
          <p:nvPr/>
        </p:nvSpPr>
        <p:spPr>
          <a:xfrm>
            <a:off x="948812" y="4701903"/>
            <a:ext cx="30627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Trip computer</a:t>
            </a:r>
          </a:p>
          <a:p>
            <a:r>
              <a:rPr lang="en-US" sz="2400" b="1" dirty="0"/>
              <a:t>Engine control</a:t>
            </a:r>
          </a:p>
          <a:p>
            <a:r>
              <a:rPr lang="en-US" sz="2400" b="1" dirty="0"/>
              <a:t>Air bag</a:t>
            </a:r>
          </a:p>
          <a:p>
            <a:r>
              <a:rPr lang="en-US" sz="2400" b="1" dirty="0"/>
              <a:t>ABS</a:t>
            </a:r>
          </a:p>
          <a:p>
            <a:endParaRPr lang="en-US" sz="2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19BC23-3AA5-4F33-9EE6-8ED02FBAE110}"/>
              </a:ext>
            </a:extLst>
          </p:cNvPr>
          <p:cNvSpPr txBox="1"/>
          <p:nvPr/>
        </p:nvSpPr>
        <p:spPr>
          <a:xfrm>
            <a:off x="4628920" y="4701903"/>
            <a:ext cx="31913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Instrumentation</a:t>
            </a:r>
          </a:p>
          <a:p>
            <a:r>
              <a:rPr lang="en-US" sz="2400" b="1" dirty="0"/>
              <a:t>Security system</a:t>
            </a:r>
          </a:p>
          <a:p>
            <a:r>
              <a:rPr lang="en-US" sz="2400" b="1" dirty="0"/>
              <a:t>Transmission control</a:t>
            </a:r>
          </a:p>
          <a:p>
            <a:r>
              <a:rPr lang="en-US" sz="2400" b="1" dirty="0"/>
              <a:t>Entertainment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0D3909-356C-4755-9DD4-A12A7F203D92}"/>
              </a:ext>
            </a:extLst>
          </p:cNvPr>
          <p:cNvSpPr txBox="1"/>
          <p:nvPr/>
        </p:nvSpPr>
        <p:spPr>
          <a:xfrm>
            <a:off x="8437616" y="4701903"/>
            <a:ext cx="28055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Climate control</a:t>
            </a:r>
          </a:p>
          <a:p>
            <a:r>
              <a:rPr lang="en-US" sz="2400" b="1" dirty="0"/>
              <a:t>Cellular phone</a:t>
            </a:r>
          </a:p>
          <a:p>
            <a:r>
              <a:rPr lang="en-US" sz="2400" b="1" dirty="0"/>
              <a:t>Keyless entry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283A68-8CCA-4F51-B733-001D9D8F9AFB}"/>
              </a:ext>
            </a:extLst>
          </p:cNvPr>
          <p:cNvSpPr txBox="1"/>
          <p:nvPr/>
        </p:nvSpPr>
        <p:spPr>
          <a:xfrm>
            <a:off x="948812" y="3760856"/>
            <a:ext cx="10171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7A37"/>
                </a:solidFill>
              </a:rPr>
              <a:t>Auto</a:t>
            </a:r>
          </a:p>
        </p:txBody>
      </p:sp>
    </p:spTree>
    <p:extLst>
      <p:ext uri="{BB962C8B-B14F-4D97-AF65-F5344CB8AC3E}">
        <p14:creationId xmlns:p14="http://schemas.microsoft.com/office/powerpoint/2010/main" val="142263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/>
      <p:bldP spid="2" grpId="0"/>
      <p:bldP spid="4" grpId="0"/>
      <p:bldP spid="8" grpId="0"/>
      <p:bldP spid="9" grpId="0"/>
      <p:bldP spid="11" grpId="0" animBg="1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FA0293-F92D-4C5B-A1F6-E717645B0741}"/>
              </a:ext>
            </a:extLst>
          </p:cNvPr>
          <p:cNvSpPr txBox="1"/>
          <p:nvPr/>
        </p:nvSpPr>
        <p:spPr>
          <a:xfrm>
            <a:off x="948813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Table 1-2: Some of the Companies Producing a Member of the 8051 Family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F892BD-8FC4-4E35-95FF-A417A40349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" b="5233"/>
          <a:stretch/>
        </p:blipFill>
        <p:spPr>
          <a:xfrm>
            <a:off x="1405462" y="2190135"/>
            <a:ext cx="9381076" cy="3738717"/>
          </a:xfrm>
          <a:prstGeom prst="rect">
            <a:avLst/>
          </a:prstGeom>
          <a:ln w="12700">
            <a:solidFill>
              <a:srgbClr val="00B050"/>
            </a:solidFill>
          </a:ln>
          <a:effectLst>
            <a:outerShdw blurRad="63500" sx="102000" sy="102000" algn="ctr" rotWithShape="0">
              <a:srgbClr val="00B05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8181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FA0293-F92D-4C5B-A1F6-E717645B0741}"/>
              </a:ext>
            </a:extLst>
          </p:cNvPr>
          <p:cNvSpPr txBox="1"/>
          <p:nvPr/>
        </p:nvSpPr>
        <p:spPr>
          <a:xfrm>
            <a:off x="948813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Overview of the 8051 Family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536265-3F87-4472-91AE-7B526F24F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231" y="1924664"/>
            <a:ext cx="5195537" cy="4567937"/>
          </a:xfrm>
          <a:prstGeom prst="rect">
            <a:avLst/>
          </a:prstGeom>
          <a:ln w="12700">
            <a:solidFill>
              <a:srgbClr val="00B050"/>
            </a:solidFill>
          </a:ln>
          <a:effectLst>
            <a:outerShdw blurRad="63500" sx="102000" sy="102000" algn="ctr" rotWithShape="0">
              <a:srgbClr val="00B05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210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FA0293-F92D-4C5B-A1F6-E717645B0741}"/>
              </a:ext>
            </a:extLst>
          </p:cNvPr>
          <p:cNvSpPr txBox="1"/>
          <p:nvPr/>
        </p:nvSpPr>
        <p:spPr>
          <a:xfrm>
            <a:off x="948813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Figure 1-2. Inside the 8051 Microcontroller Block Diagram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21CDE1-AA10-4E2A-9A97-D98F46AA53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321" y="1762432"/>
            <a:ext cx="7085358" cy="4823781"/>
          </a:xfrm>
          <a:prstGeom prst="rect">
            <a:avLst/>
          </a:prstGeom>
          <a:ln w="12700">
            <a:solidFill>
              <a:srgbClr val="00B050"/>
            </a:solidFill>
          </a:ln>
          <a:effectLst>
            <a:outerShdw blurRad="63500" sx="102000" sy="102000" algn="ctr" rotWithShape="0">
              <a:srgbClr val="00B05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766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FA0293-F92D-4C5B-A1F6-E717645B0741}"/>
              </a:ext>
            </a:extLst>
          </p:cNvPr>
          <p:cNvSpPr txBox="1"/>
          <p:nvPr/>
        </p:nvSpPr>
        <p:spPr>
          <a:xfrm>
            <a:off x="948813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Table 1-4: Comparison of 8051 Family Members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E550C9-229A-4FE2-BB72-180CB010C6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81" y="2319961"/>
            <a:ext cx="11301837" cy="3569975"/>
          </a:xfrm>
          <a:prstGeom prst="rect">
            <a:avLst/>
          </a:prstGeom>
          <a:ln w="12700">
            <a:solidFill>
              <a:srgbClr val="00B050"/>
            </a:solidFill>
          </a:ln>
          <a:effectLst>
            <a:outerShdw blurRad="63500" sx="102000" sy="102000" algn="ctr" rotWithShape="0">
              <a:srgbClr val="00B05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40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5AD1D1-F72D-49AE-989A-C15645908E16}"/>
              </a:ext>
            </a:extLst>
          </p:cNvPr>
          <p:cNvSpPr txBox="1"/>
          <p:nvPr/>
        </p:nvSpPr>
        <p:spPr>
          <a:xfrm>
            <a:off x="948812" y="553064"/>
            <a:ext cx="10997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Table 1-5: Versions of 8051/52 Microcontroller from Dallas Semiconductor (Maxim)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4D3EB9-272C-4C5B-BB15-B0C226A94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36" y="1766248"/>
            <a:ext cx="11246327" cy="2868820"/>
          </a:xfrm>
          <a:prstGeom prst="rect">
            <a:avLst/>
          </a:prstGeom>
          <a:ln w="12700">
            <a:solidFill>
              <a:srgbClr val="00B050"/>
            </a:solidFill>
          </a:ln>
          <a:effectLst>
            <a:outerShdw blurRad="63500" sx="102000" sy="102000" algn="ctr" rotWithShape="0">
              <a:srgbClr val="00B050">
                <a:alpha val="40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56CF5FF-A5DF-493A-9003-20F2D104ED24}"/>
              </a:ext>
            </a:extLst>
          </p:cNvPr>
          <p:cNvSpPr txBox="1"/>
          <p:nvPr/>
        </p:nvSpPr>
        <p:spPr>
          <a:xfrm>
            <a:off x="-1" y="5147961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7A37"/>
                </a:solidFill>
              </a:rPr>
              <a:t>For a DS89C4x0-based trainer see www.MicroDigitalEd.com.</a:t>
            </a:r>
          </a:p>
          <a:p>
            <a:pPr algn="ctr"/>
            <a:r>
              <a:rPr lang="en-US" sz="2400" b="1" dirty="0">
                <a:solidFill>
                  <a:srgbClr val="007A37"/>
                </a:solidFill>
              </a:rPr>
              <a:t>For a SiLabs trainer tutorial see www.MicroDigitalEd.com.</a:t>
            </a:r>
          </a:p>
        </p:txBody>
      </p:sp>
    </p:spTree>
    <p:extLst>
      <p:ext uri="{BB962C8B-B14F-4D97-AF65-F5344CB8AC3E}">
        <p14:creationId xmlns:p14="http://schemas.microsoft.com/office/powerpoint/2010/main" val="3065773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5AD1D1-F72D-49AE-989A-C15645908E16}"/>
              </a:ext>
            </a:extLst>
          </p:cNvPr>
          <p:cNvSpPr txBox="1"/>
          <p:nvPr/>
        </p:nvSpPr>
        <p:spPr>
          <a:xfrm>
            <a:off x="948812" y="553064"/>
            <a:ext cx="10997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Table 1-6: Versions of 8051 from Atmel (All ROM Flash)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BE13D4-58BD-4175-834C-984C08588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12" y="2470353"/>
            <a:ext cx="11194575" cy="2898059"/>
          </a:xfrm>
          <a:prstGeom prst="rect">
            <a:avLst/>
          </a:prstGeom>
          <a:ln w="12700">
            <a:solidFill>
              <a:srgbClr val="00B050"/>
            </a:solidFill>
          </a:ln>
          <a:effectLst>
            <a:outerShdw blurRad="63500" sx="102000" sy="102000" algn="ctr" rotWithShape="0">
              <a:srgbClr val="00B05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43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5AD1D1-F72D-49AE-989A-C15645908E16}"/>
              </a:ext>
            </a:extLst>
          </p:cNvPr>
          <p:cNvSpPr txBox="1"/>
          <p:nvPr/>
        </p:nvSpPr>
        <p:spPr>
          <a:xfrm>
            <a:off x="948812" y="553064"/>
            <a:ext cx="10997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Table 1-7: Various Speeds of 8051 from Atmel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0E7443-5BE5-4474-B8DB-B5A95C63E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01" y="3156155"/>
            <a:ext cx="11580397" cy="2271252"/>
          </a:xfrm>
          <a:prstGeom prst="rect">
            <a:avLst/>
          </a:prstGeom>
          <a:ln w="12700">
            <a:solidFill>
              <a:srgbClr val="00B050"/>
            </a:solidFill>
          </a:ln>
          <a:effectLst>
            <a:outerShdw blurRad="63500" sx="102000" sy="102000" algn="ctr" rotWithShape="0">
              <a:srgbClr val="00B05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807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5AD1D1-F72D-49AE-989A-C15645908E16}"/>
              </a:ext>
            </a:extLst>
          </p:cNvPr>
          <p:cNvSpPr txBox="1"/>
          <p:nvPr/>
        </p:nvSpPr>
        <p:spPr>
          <a:xfrm>
            <a:off x="948812" y="553064"/>
            <a:ext cx="10997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Table 1-8: The 8051 Chips from Silicon Labs (www.SiLabs.com)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C10C7D-1264-4450-8F3C-41FA5BBD3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14" y="1926360"/>
            <a:ext cx="11153771" cy="2319282"/>
          </a:xfrm>
          <a:prstGeom prst="rect">
            <a:avLst/>
          </a:prstGeom>
          <a:ln w="12700">
            <a:solidFill>
              <a:srgbClr val="00B050"/>
            </a:solidFill>
          </a:ln>
          <a:effectLst>
            <a:outerShdw blurRad="63500" sx="102000" sy="102000" algn="ctr" rotWithShape="0">
              <a:srgbClr val="00B050">
                <a:alpha val="40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6C598B-358C-4EF5-BB0B-1A50D6885019}"/>
              </a:ext>
            </a:extLst>
          </p:cNvPr>
          <p:cNvSpPr txBox="1"/>
          <p:nvPr/>
        </p:nvSpPr>
        <p:spPr>
          <a:xfrm>
            <a:off x="-2460" y="4917342"/>
            <a:ext cx="121944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7A37"/>
                </a:solidFill>
              </a:rPr>
              <a:t>See the following Web sites for 8051 products and their features from various companies:</a:t>
            </a:r>
          </a:p>
          <a:p>
            <a:pPr algn="ctr"/>
            <a:r>
              <a:rPr lang="en-US" sz="2400" b="1" dirty="0">
                <a:solidFill>
                  <a:srgbClr val="007A37"/>
                </a:solidFill>
              </a:rPr>
              <a:t>www.8052.com/chips.phtml</a:t>
            </a:r>
          </a:p>
          <a:p>
            <a:pPr algn="ctr"/>
            <a:r>
              <a:rPr lang="en-US" sz="2400" b="1" dirty="0">
                <a:solidFill>
                  <a:srgbClr val="007A37"/>
                </a:solidFill>
              </a:rPr>
              <a:t>www.MicroDigitalEd.com</a:t>
            </a:r>
          </a:p>
        </p:txBody>
      </p:sp>
    </p:spTree>
    <p:extLst>
      <p:ext uri="{BB962C8B-B14F-4D97-AF65-F5344CB8AC3E}">
        <p14:creationId xmlns:p14="http://schemas.microsoft.com/office/powerpoint/2010/main" val="242720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</TotalTime>
  <Words>434</Words>
  <Application>Microsoft Office PowerPoint</Application>
  <PresentationFormat>Widescreen</PresentationFormat>
  <Paragraphs>83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Nassim</dc:creator>
  <cp:lastModifiedBy>Nassim</cp:lastModifiedBy>
  <cp:revision>26</cp:revision>
  <dcterms:created xsi:type="dcterms:W3CDTF">2021-12-24T07:30:16Z</dcterms:created>
  <dcterms:modified xsi:type="dcterms:W3CDTF">2021-12-27T06:23:30Z</dcterms:modified>
</cp:coreProperties>
</file>